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0" r:id="rId2"/>
    <p:sldId id="281" r:id="rId3"/>
    <p:sldId id="282" r:id="rId4"/>
    <p:sldId id="283" r:id="rId5"/>
  </p:sldIdLst>
  <p:sldSz cx="9728200" cy="7445375"/>
  <p:notesSz cx="6858000" cy="9144000"/>
  <p:custDataLst>
    <p:tags r:id="rId7"/>
  </p:custDataLst>
  <p:defaultTextStyle>
    <a:defPPr>
      <a:defRPr lang="en-US"/>
    </a:defPPr>
    <a:lvl1pPr marL="0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667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5">
          <p15:clr>
            <a:srgbClr val="A4A3A4"/>
          </p15:clr>
        </p15:guide>
        <p15:guide id="2" pos="30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962" y="90"/>
      </p:cViewPr>
      <p:guideLst>
        <p:guide orient="horz" pos="2345"/>
        <p:guide pos="30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D41D2-3413-41AD-997C-050B2663812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685800"/>
            <a:ext cx="4479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7BA6D-E1D1-499C-A3A4-05A2938F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2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image" Target="../media/image5.jpeg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tags" Target="../tags/tag9.xml"/><Relationship Id="rId11" Type="http://schemas.openxmlformats.org/officeDocument/2006/relationships/image" Target="../media/image4.png"/><Relationship Id="rId5" Type="http://schemas.openxmlformats.org/officeDocument/2006/relationships/tags" Target="../tags/tag8.xml"/><Relationship Id="rId10" Type="http://schemas.openxmlformats.org/officeDocument/2006/relationships/image" Target="../media/image1.emf"/><Relationship Id="rId4" Type="http://schemas.openxmlformats.org/officeDocument/2006/relationships/tags" Target="../tags/tag7.xml"/><Relationship Id="rId9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480107" y="2928426"/>
            <a:ext cx="4918669" cy="1920649"/>
          </a:xfrm>
        </p:spPr>
        <p:txBody>
          <a:bodyPr/>
          <a:lstStyle/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81" y="2717050"/>
            <a:ext cx="5966438" cy="2011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5" y="1403648"/>
            <a:ext cx="897743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271289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8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7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336704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617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6703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356441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74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7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74844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092378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74843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092377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75130" y="1417940"/>
            <a:ext cx="8977942" cy="55332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4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70000" lvl="0" indent="-271463" algn="l" defTabSz="981075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1035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5092377" y="1510352"/>
            <a:ext cx="4260410" cy="5533299"/>
          </a:xfrm>
          <a:prstGeom prst="rect">
            <a:avLst/>
          </a:prstGeom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Bridgespan blue band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074"/>
            <a:ext cx="8521103" cy="326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543511" y="3003040"/>
            <a:ext cx="7598360" cy="997413"/>
          </a:xfrm>
          <a:prstGeom prst="rect">
            <a:avLst/>
          </a:prstGeom>
        </p:spPr>
        <p:txBody>
          <a:bodyPr lIns="45720" tIns="45720" rIns="45720" bIns="45720" anchor="t" anchorCtr="0">
            <a:normAutofit/>
          </a:bodyPr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601102" y="4540568"/>
            <a:ext cx="4646841" cy="585341"/>
          </a:xfrm>
          <a:prstGeom prst="rect">
            <a:avLst/>
          </a:prstGeom>
        </p:spPr>
        <p:txBody>
          <a:bodyPr lIns="45720" rIns="45720"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03" y="446495"/>
            <a:ext cx="2713140" cy="914595"/>
          </a:xfrm>
          <a:prstGeom prst="rect">
            <a:avLst/>
          </a:prstGeom>
        </p:spPr>
      </p:pic>
      <p:sp>
        <p:nvSpPr>
          <p:cNvPr id="16" name="TextBox 15"/>
          <p:cNvSpPr txBox="1"/>
          <p:nvPr>
            <p:custDataLst>
              <p:tags r:id="rId7"/>
            </p:custDataLst>
          </p:nvPr>
        </p:nvSpPr>
        <p:spPr>
          <a:xfrm>
            <a:off x="4635537" y="5399445"/>
            <a:ext cx="4190316" cy="33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A8E2"/>
                </a:solidFill>
                <a:latin typeface="Caecilia LT Std Bold"/>
                <a:cs typeface="Caecilia LT Std Bold"/>
              </a:rPr>
              <a:t>Collaborating to accelerate social impact</a:t>
            </a:r>
            <a:endParaRPr lang="en-US" sz="1600" dirty="0">
              <a:solidFill>
                <a:srgbClr val="00A8E2"/>
              </a:solidFill>
              <a:latin typeface="Caecilia LT Std Bold"/>
              <a:cs typeface="Caecilia LT Std 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/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971" y="147632"/>
            <a:ext cx="9394466" cy="90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375383" y="1397297"/>
            <a:ext cx="8977435" cy="5532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060225" y="7225300"/>
            <a:ext cx="319988" cy="9145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0" baseline="0" smtClean="0">
                <a:solidFill>
                  <a:srgbClr val="080808"/>
                </a:solidFill>
                <a:latin typeface="Verdana" pitchFamily="34" charset="0"/>
              </a:rPr>
              <a:pPr algn="ctr"/>
              <a:t>‹#›</a:t>
            </a:fld>
            <a:endParaRPr lang="fr-FR" sz="800" b="0" dirty="0" smtClean="0">
              <a:solidFill>
                <a:srgbClr val="080808"/>
              </a:solidFill>
            </a:endParaRPr>
          </a:p>
        </p:txBody>
      </p:sp>
      <p:sp>
        <p:nvSpPr>
          <p:cNvPr id="9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endParaRPr lang="en-CA" sz="1000" noProof="0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0" y="1080230"/>
            <a:ext cx="9728200" cy="144031"/>
          </a:xfrm>
          <a:prstGeom prst="rect">
            <a:avLst/>
          </a:prstGeom>
          <a:gradFill flip="none" rotWithShape="1">
            <a:gsLst>
              <a:gs pos="0">
                <a:srgbClr val="00437A"/>
              </a:gs>
              <a:gs pos="100000">
                <a:srgbClr val="00A9E0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VCT_Marker_ID_8" hidden="1"/>
          <p:cNvSpPr/>
          <p:nvPr>
            <p:custDataLst>
              <p:tags r:id="rId16"/>
            </p:custDataLst>
          </p:nvPr>
        </p:nvSpPr>
        <p:spPr>
          <a:xfrm>
            <a:off x="1269793" y="127027"/>
            <a:ext cx="126979" cy="12702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err="1" smtClean="0">
              <a:solidFill>
                <a:schemeClr val="tx2"/>
              </a:solidFill>
            </a:endParaRPr>
          </a:p>
        </p:txBody>
      </p:sp>
      <p:sp>
        <p:nvSpPr>
          <p:cNvPr id="2" name="CreatedFooter"/>
          <p:cNvSpPr txBox="1"/>
          <p:nvPr/>
        </p:nvSpPr>
        <p:spPr>
          <a:xfrm>
            <a:off x="7728010" y="7222045"/>
            <a:ext cx="1339790" cy="9233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r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transitioning_into_a_leaders_r ...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  <p:sp>
        <p:nvSpPr>
          <p:cNvPr id="3" name="OfficeCode"/>
          <p:cNvSpPr txBox="1"/>
          <p:nvPr>
            <p:custDataLst>
              <p:tags r:id="rId17"/>
            </p:custDataLst>
          </p:nvPr>
        </p:nvSpPr>
        <p:spPr>
          <a:xfrm>
            <a:off x="7367574" y="7222045"/>
            <a:ext cx="208036" cy="9235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l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TOR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81334" rtl="0" eaLnBrk="1" latinLnBrk="0" hangingPunct="1">
        <a:spcBef>
          <a:spcPct val="0"/>
        </a:spcBef>
        <a:buNone/>
        <a:defRPr sz="2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0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Additional tool: Transitioning into a leadership role (KIPP)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r>
              <a:rPr lang="en-CA" sz="1000" noProof="0" smtClean="0">
                <a:latin typeface="Arial" pitchFamily="34" charset="0"/>
                <a:cs typeface="Arial" pitchFamily="34" charset="0"/>
              </a:rPr>
              <a:t> </a:t>
            </a:r>
            <a:endParaRPr lang="en-CA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rce"/>
          <p:cNvSpPr>
            <a:spLocks noGrp="1"/>
          </p:cNvSpPr>
          <p:nvPr/>
        </p:nvSpPr>
        <p:spPr bwMode="auto">
          <a:xfrm>
            <a:off x="1023961" y="1874920"/>
            <a:ext cx="7405431" cy="285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736" indent="-173736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8056" indent="-82296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813816" indent="-2011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084263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New leaders often struggle to understand how their role must change One helpful tool you can create is a before/after transition description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Step One: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Think through how a new leader’s job must change across two dimensions:</a:t>
            </a:r>
          </a:p>
          <a:p>
            <a:pPr lvl="2"/>
            <a:r>
              <a:rPr lang="en-US" dirty="0">
                <a:latin typeface="Arial" pitchFamily="34" charset="0"/>
                <a:cs typeface="Arial" pitchFamily="34" charset="0"/>
              </a:rPr>
              <a:t>Day-to-day work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Priorities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Step Two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Walk through the before/after document with the new leader to make sure that you are aligned on expectations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new leaders transition into leadership roles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399087"/>
            <a:ext cx="9728200" cy="1229973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more resources, examples, and information visit: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www.bridgespan.org/leadershiptoolkit</a:t>
            </a:r>
          </a:p>
        </p:txBody>
      </p:sp>
      <p:sp>
        <p:nvSpPr>
          <p:cNvPr id="7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8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53302"/>
            <a:ext cx="5539395" cy="253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itchFamily="34" charset="0"/>
                <a:cs typeface="Arial" pitchFamily="34" charset="0"/>
              </a:rPr>
              <a:t>Source: KIPP Leadership Progression Roadmap, Grade Level Chair to Assistant Principal</a:t>
            </a:r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79971" y="147632"/>
            <a:ext cx="9548229" cy="90589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EXAMPLE: Before/After Document for New Leaders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58388528"/>
              </p:ext>
            </p:extLst>
          </p:nvPr>
        </p:nvGraphicFramePr>
        <p:xfrm>
          <a:off x="298450" y="1497647"/>
          <a:ext cx="9131300" cy="542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0842"/>
                <a:gridCol w="3835229"/>
                <a:gridCol w="3835229"/>
              </a:tblGrid>
              <a:tr h="2353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Before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After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471476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tx1"/>
                          </a:solidFill>
                        </a:rPr>
                        <a:t>Day-to-day work</a:t>
                      </a:r>
                      <a:endParaRPr 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Core responsibility is instructional excellence within the grade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Drive the grade level agenda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Mostly predictable daily tasks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Build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relationships with a limited group of students and teachers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Lead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and coordinate team of teachers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Provide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coaching and informal feedback to teachers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The majority of your work day is spent teaching in the classroom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Responsibility may be school-wide administration, discipline, or academics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Drive the school-wide mission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Tasks vary daily,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change unexpectedly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Build relationships with all students and teachers in the school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Lead and coordinate team of managers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Supporting formal performance management of teachers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The majority of your work day is spent outside the classroom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476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tx1"/>
                          </a:solidFill>
                        </a:rPr>
                        <a:t>Priorities</a:t>
                      </a:r>
                      <a:endParaRPr 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Focus on academics within grade level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Focus on gaining respect and trust of students and teachers in your grade level for leadership credibility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Value teachers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who will provide helpful peer feedback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Value your network of peers within your school for support and empathy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Focus on maintaining a presence among students in your grade</a:t>
                      </a:r>
                    </a:p>
                    <a:p>
                      <a:pPr marL="0" indent="-285750" algn="l" defTabSz="981334" rtl="0" eaLnBrk="1" latinLnBrk="0" hangingPunct="1">
                        <a:buChar char="•"/>
                      </a:pP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Focus on school-wide results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Focus on gaining the respect and trust of all students and staff in the school for leadership credibility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Value teachers who will carry the leadership team’s message forward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Value networking nationally for support, empathy, and best practices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Focusing on having a visible presence in most/all school-wide activities</a:t>
                      </a:r>
                    </a:p>
                    <a:p>
                      <a:pPr marL="0" indent="-285750" algn="l" defTabSz="981334" rtl="0" eaLnBrk="1" latinLnBrk="0" hangingPunct="1">
                        <a:buChar char="•"/>
                      </a:pP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30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53302"/>
            <a:ext cx="5539395" cy="253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latin typeface="Arial" pitchFamily="34" charset="0"/>
                <a:cs typeface="Arial" pitchFamily="34" charset="0"/>
              </a:rPr>
              <a:t>Source: KIPP Leadership Progression Roadmap, Grade Level Chair to Assistant Principal</a:t>
            </a:r>
            <a:endParaRPr lang="en-US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179971" y="147632"/>
            <a:ext cx="9548229" cy="90589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TEMPLATE: Before/After Document for New Leaders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3341669"/>
              </p:ext>
            </p:extLst>
          </p:nvPr>
        </p:nvGraphicFramePr>
        <p:xfrm>
          <a:off x="298450" y="1497647"/>
          <a:ext cx="9131300" cy="33087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0842"/>
                <a:gridCol w="3835229"/>
                <a:gridCol w="3835229"/>
              </a:tblGrid>
              <a:tr h="2353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Before</a:t>
                      </a:r>
                      <a:endParaRPr lang="en-US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After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471476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tx1"/>
                          </a:solidFill>
                        </a:rPr>
                        <a:t>Day-to-day work</a:t>
                      </a:r>
                      <a:endParaRPr 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1476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solidFill>
                            <a:schemeClr val="tx1"/>
                          </a:solidFill>
                        </a:rPr>
                        <a:t>Priorities</a:t>
                      </a:r>
                      <a:endParaRPr lang="en-US" sz="1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  <a:p>
                      <a:pPr marL="182563" indent="-182563" algn="l" defTabSz="981334" rtl="0" eaLnBrk="1" latinLnBrk="0" hangingPunct="1">
                        <a:lnSpc>
                          <a:spcPct val="100000"/>
                        </a:lnSpc>
                        <a:spcBef>
                          <a:spcPts val="576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Verdana"/>
                        <a:buChar char="•"/>
                      </a:pPr>
                      <a:r>
                        <a:rPr lang="en-US" sz="1200" dirty="0" smtClean="0"/>
                        <a:t>xx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r>
              <a:rPr lang="en-US" sz="100" smtClean="0">
                <a:solidFill>
                  <a:srgbClr val="FFFFFF"/>
                </a:solidFill>
              </a:rPr>
              <a:t>2_85</a:t>
            </a:r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FORMATS" val="&lt;?xml version=&quot;1.0&quot; encoding=&quot;utf-8&quot;?&gt;&lt;MekkoFormats&gt;&lt;NumberFormat DecimalSeparator=&quot;.&quot; ThousandSeparator=&quot;,&quot; NegativeNumberFormat=&quot;1&quot; /&gt;&lt;/MekkoFormats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GBtBH7BUWuVt1IftgjS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167271523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True"/>
  <p:tag name="BAINBULLETSLEVELSFINGERPRINT" val="-14374023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/17/2012 11:28:15 AM"/>
  <p:tag name="VCT-TEMPLATE" val="Bridgespan Group.potx"/>
  <p:tag name="VCTMASTER" val="Bain Letter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LLOWANCHOR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nDMh0XEkqkgXFLxGIxV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tVF8OH0kKrrvrzwuF9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BvzlwXMjUuS4_sExiSPi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Dx1egjsUKcCJlSqYhtnA"/>
</p:tagLst>
</file>

<file path=ppt/theme/theme1.xml><?xml version="1.0" encoding="utf-8"?>
<a:theme xmlns:a="http://schemas.openxmlformats.org/drawingml/2006/main" name="Bridgespan Group">
  <a:themeElements>
    <a:clrScheme name="Bridgespan">
      <a:dk1>
        <a:sysClr val="windowText" lastClr="000000"/>
      </a:dk1>
      <a:lt1>
        <a:srgbClr val="DDDDDD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C3B600"/>
      </a:accent6>
      <a:hlink>
        <a:srgbClr val="00A9E0"/>
      </a:hlink>
      <a:folHlink>
        <a:srgbClr val="FFFFFF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noFill/>
        </a:ln>
      </a:spPr>
      <a:bodyPr lIns="45720" tIns="45720" rIns="45720" bIns="45720" rtlCol="0" anchor="ctr"/>
      <a:lstStyle>
        <a:defPPr algn="ctr">
          <a:defRPr sz="20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Bridgespan Group</Template>
  <TotalTime>81</TotalTime>
  <Words>370</Words>
  <Application>Microsoft Office PowerPoint</Application>
  <PresentationFormat>Custom</PresentationFormat>
  <Paragraphs>66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Caecilia LT Std Bold</vt:lpstr>
      <vt:lpstr>Calibri</vt:lpstr>
      <vt:lpstr>Marlett</vt:lpstr>
      <vt:lpstr>Verdana</vt:lpstr>
      <vt:lpstr>Bridgespan Group</vt:lpstr>
      <vt:lpstr>think-cell Slide</vt:lpstr>
      <vt:lpstr>Additional tool: Transitioning into a leadership role (KIPP)</vt:lpstr>
      <vt:lpstr>Help new leaders transition into leadership roles</vt:lpstr>
      <vt:lpstr>EXAMPLE: Before/After Document for New Leaders</vt:lpstr>
      <vt:lpstr>TEMPLATE: Before/After Document for New Leaders</vt:lpstr>
    </vt:vector>
  </TitlesOfParts>
  <Company>Bain &amp; Company,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next step: Create a Plan A</dc:title>
  <dc:creator>Laura Burkhauser</dc:creator>
  <dc:description>Blank.potx Letter, Apr 4/12 by TJN</dc:description>
  <cp:lastModifiedBy>Matthews, Carole</cp:lastModifiedBy>
  <cp:revision>38</cp:revision>
  <dcterms:created xsi:type="dcterms:W3CDTF">2013-06-11T13:31:30Z</dcterms:created>
  <dcterms:modified xsi:type="dcterms:W3CDTF">2016-07-11T01:47:38Z</dcterms:modified>
</cp:coreProperties>
</file>