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0" r:id="rId2"/>
    <p:sldId id="281" r:id="rId3"/>
    <p:sldId id="282" r:id="rId4"/>
    <p:sldId id="283" r:id="rId5"/>
  </p:sldIdLst>
  <p:sldSz cx="9728200" cy="7445375"/>
  <p:notesSz cx="6858000" cy="9144000"/>
  <p:custDataLst>
    <p:tags r:id="rId7"/>
  </p:custDataLst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5">
          <p15:clr>
            <a:srgbClr val="A4A3A4"/>
          </p15:clr>
        </p15:guide>
        <p15:guide id="2" pos="30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962" y="90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image" Target="../media/image5.jpeg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image" Target="../media/image4.png"/><Relationship Id="rId5" Type="http://schemas.openxmlformats.org/officeDocument/2006/relationships/tags" Target="../tags/tag8.xml"/><Relationship Id="rId10" Type="http://schemas.openxmlformats.org/officeDocument/2006/relationships/image" Target="../media/image1.emf"/><Relationship Id="rId4" Type="http://schemas.openxmlformats.org/officeDocument/2006/relationships/tags" Target="../tags/tag7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6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728010" y="7222045"/>
            <a:ext cx="1339790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transitioning_into_a_leaders_r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7"/>
            </p:custDataLst>
          </p:nvPr>
        </p:nvSpPr>
        <p:spPr>
          <a:xfrm>
            <a:off x="7367574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Additional tool: Transitioning into a leadership role (KIPP)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r>
              <a:rPr lang="en-CA" sz="1000" noProof="0" smtClean="0">
                <a:latin typeface="Arial" pitchFamily="34" charset="0"/>
                <a:cs typeface="Arial" pitchFamily="34" charset="0"/>
              </a:rPr>
              <a:t> </a:t>
            </a:r>
            <a:endParaRPr lang="en-CA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9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rce"/>
          <p:cNvSpPr>
            <a:spLocks noGrp="1"/>
          </p:cNvSpPr>
          <p:nvPr/>
        </p:nvSpPr>
        <p:spPr bwMode="auto">
          <a:xfrm>
            <a:off x="1023961" y="1874920"/>
            <a:ext cx="7405431" cy="285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New leaders often struggle to understand how their role must change One helpful tool you can create is a before/after transition description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One: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Think through how a new leader’s job must change across two dimensions:</a:t>
            </a:r>
          </a:p>
          <a:p>
            <a:pPr lvl="2"/>
            <a:r>
              <a:rPr lang="en-US" dirty="0">
                <a:latin typeface="Arial" pitchFamily="34" charset="0"/>
                <a:cs typeface="Arial" pitchFamily="34" charset="0"/>
              </a:rPr>
              <a:t>Day-to-day work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Priorities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Step Two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Walk through the before/after document with the new leader to make sure that you are aligned on expectations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new leaders transition into leadership roles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399087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7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85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153302"/>
            <a:ext cx="5539395" cy="253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Arial" pitchFamily="34" charset="0"/>
                <a:cs typeface="Arial" pitchFamily="34" charset="0"/>
              </a:rPr>
              <a:t>Source: KIPP Leadership Progression Roadmap, Grade Level Chair to Assistant Principal</a:t>
            </a:r>
            <a:endParaRPr lang="en-US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79971" y="147632"/>
            <a:ext cx="9548229" cy="905899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EXAMPLE: Before/After Document for New Leaders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58388528"/>
              </p:ext>
            </p:extLst>
          </p:nvPr>
        </p:nvGraphicFramePr>
        <p:xfrm>
          <a:off x="298450" y="1497647"/>
          <a:ext cx="9131300" cy="542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0842"/>
                <a:gridCol w="3835229"/>
                <a:gridCol w="3835229"/>
              </a:tblGrid>
              <a:tr h="2353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Before</a:t>
                      </a:r>
                      <a:endParaRPr 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After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1471476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>
                          <a:solidFill>
                            <a:schemeClr val="tx1"/>
                          </a:solidFill>
                        </a:rPr>
                        <a:t>Day-to-day work</a:t>
                      </a:r>
                      <a:endParaRPr 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Core responsibility is instructional excellence within the grade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Drive the grade level agenda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Mostly predictable daily tasks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Build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relationships with a limited group of students and teachers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Lead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and coordinate team of teachers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Provide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coaching and informal feedback to teachers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The majority of your work day is spent teaching in the classroom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Responsibility may be school-wide administration, discipline, or academics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Drive the school-wide mission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Tasks vary daily,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change unexpectedly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Build relationships with all students and teachers in the school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Lead and coordinate team of managers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Supporting formal performance management of teachers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The majority of your work day is spent outside the classroom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476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>
                          <a:solidFill>
                            <a:schemeClr val="tx1"/>
                          </a:solidFill>
                        </a:rPr>
                        <a:t>Priorities</a:t>
                      </a:r>
                      <a:endParaRPr 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Focus on academics within grade level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Focus on gaining respect and trust of students and teachers in your grade level for leadership credibility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Value teachers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who will provide helpful peer feedback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Value your network of peers within your school for support and empathy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Focus on maintaining a presence among students in your grade</a:t>
                      </a:r>
                    </a:p>
                    <a:p>
                      <a:pPr marL="0" indent="-285750" algn="l" defTabSz="981334" rtl="0" eaLnBrk="1" latinLnBrk="0" hangingPunct="1">
                        <a:buChar char="•"/>
                      </a:pP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Focus on school-wide results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Focus on gaining the respect and trust of all students and staff in the school for leadership credibility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Value teachers who will carry the leadership team’s message forward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Value networking nationally for support, empathy, and best practices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Focusing on having a visible presence in most/all school-wide activities</a:t>
                      </a:r>
                    </a:p>
                    <a:p>
                      <a:pPr marL="0" indent="-285750" algn="l" defTabSz="981334" rtl="0" eaLnBrk="1" latinLnBrk="0" hangingPunct="1">
                        <a:buChar char="•"/>
                      </a:pP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2_85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3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153302"/>
            <a:ext cx="5539395" cy="253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Arial" pitchFamily="34" charset="0"/>
                <a:cs typeface="Arial" pitchFamily="34" charset="0"/>
              </a:rPr>
              <a:t>Source: KIPP Leadership Progression Roadmap, Grade Level Chair to Assistant Principal</a:t>
            </a:r>
            <a:endParaRPr lang="en-US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79971" y="147632"/>
            <a:ext cx="9548229" cy="905899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TEMPLATE: Before/After Document for New Leaders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3341669"/>
              </p:ext>
            </p:extLst>
          </p:nvPr>
        </p:nvGraphicFramePr>
        <p:xfrm>
          <a:off x="298450" y="1497647"/>
          <a:ext cx="9131300" cy="33087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0842"/>
                <a:gridCol w="3835229"/>
                <a:gridCol w="3835229"/>
              </a:tblGrid>
              <a:tr h="2353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Before</a:t>
                      </a:r>
                      <a:endParaRPr lang="en-US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After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1471476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>
                          <a:solidFill>
                            <a:schemeClr val="tx1"/>
                          </a:solidFill>
                        </a:rPr>
                        <a:t>Day-to-day work</a:t>
                      </a:r>
                      <a:endParaRPr 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476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>
                          <a:solidFill>
                            <a:schemeClr val="tx1"/>
                          </a:solidFill>
                        </a:rPr>
                        <a:t>Priorities</a:t>
                      </a:r>
                      <a:endParaRPr 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  <a:p>
                      <a:pPr marL="182563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576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/>
                        <a:buChar char="•"/>
                      </a:pPr>
                      <a:r>
                        <a:rPr lang="en-US" sz="1200" dirty="0" smtClean="0"/>
                        <a:t>xx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2_85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FORMATS" val="&lt;?xml version=&quot;1.0&quot; encoding=&quot;utf-8&quot;?&gt;&lt;MekkoFormats&gt;&lt;NumberFormat DecimalSeparator=&quot;.&quot; ThousandSeparator=&quot;,&quot; NegativeNumberFormat=&quot;1&quot; /&gt;&lt;/MekkoFormats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EVELSFINGERPRINT" val="167271523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EVELSFINGERPRINT" val="-14374023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heme/theme1.xml><?xml version="1.0" encoding="utf-8"?>
<a:theme xmlns:a="http://schemas.openxmlformats.org/drawingml/2006/main" name="Bridgespan Group">
  <a:themeElements>
    <a:clrScheme name="Bridgespan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FFFFFF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81</TotalTime>
  <Words>370</Words>
  <Application>Microsoft Office PowerPoint</Application>
  <PresentationFormat>Custom</PresentationFormat>
  <Paragraphs>66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Caecilia LT Std Bold</vt:lpstr>
      <vt:lpstr>Calibri</vt:lpstr>
      <vt:lpstr>Marlett</vt:lpstr>
      <vt:lpstr>Verdana</vt:lpstr>
      <vt:lpstr>Bridgespan Group</vt:lpstr>
      <vt:lpstr>think-cell Slide</vt:lpstr>
      <vt:lpstr>Additional tool: Transitioning into a leadership role (KIPP)</vt:lpstr>
      <vt:lpstr>Help new leaders transition into leadership roles</vt:lpstr>
      <vt:lpstr>EXAMPLE: Before/After Document for New Leaders</vt:lpstr>
      <vt:lpstr>TEMPLATE: Before/After Document for New Leaders</vt:lpstr>
    </vt:vector>
  </TitlesOfParts>
  <Company>Bain &amp; Company,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Matthews, Carole</cp:lastModifiedBy>
  <cp:revision>38</cp:revision>
  <dcterms:created xsi:type="dcterms:W3CDTF">2013-06-11T13:31:30Z</dcterms:created>
  <dcterms:modified xsi:type="dcterms:W3CDTF">2016-07-11T01:47:38Z</dcterms:modified>
</cp:coreProperties>
</file>