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728200" cy="7445375"/>
  <p:notesSz cx="6858000" cy="9144000"/>
  <p:defaultTextStyle>
    <a:defPPr>
      <a:defRPr lang="en-US"/>
    </a:defPPr>
    <a:lvl1pPr marL="0" algn="l" defTabSz="981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90667" algn="l" defTabSz="981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81334" algn="l" defTabSz="981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72001" algn="l" defTabSz="981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62668" algn="l" defTabSz="981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53335" algn="l" defTabSz="981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944002" algn="l" defTabSz="981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434669" algn="l" defTabSz="981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925336" algn="l" defTabSz="98133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2D5ABB26-0587-4C30-8999-92F81FD0307C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944" y="-102"/>
      </p:cViewPr>
      <p:guideLst>
        <p:guide orient="horz" pos="2345"/>
        <p:guide pos="306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9D41D2-3413-41AD-997C-050B26638127}" type="datetimeFigureOut">
              <a:rPr lang="en-US" smtClean="0"/>
              <a:t>6/26/2013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685800"/>
            <a:ext cx="44799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7BA6D-E1D1-499C-A3A4-05A2938FF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325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5.xml"/><Relationship Id="rId7" Type="http://schemas.openxmlformats.org/officeDocument/2006/relationships/tags" Target="../tags/tag9.xml"/><Relationship Id="rId12" Type="http://schemas.openxmlformats.org/officeDocument/2006/relationships/image" Target="../media/image5.jpeg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tags" Target="../tags/tag8.xml"/><Relationship Id="rId11" Type="http://schemas.openxmlformats.org/officeDocument/2006/relationships/image" Target="../media/image4.png"/><Relationship Id="rId5" Type="http://schemas.openxmlformats.org/officeDocument/2006/relationships/tags" Target="../tags/tag7.xml"/><Relationship Id="rId10" Type="http://schemas.openxmlformats.org/officeDocument/2006/relationships/image" Target="../media/image1.emf"/><Relationship Id="rId4" Type="http://schemas.openxmlformats.org/officeDocument/2006/relationships/tags" Target="../tags/tag6.xml"/><Relationship Id="rId9" Type="http://schemas.openxmlformats.org/officeDocument/2006/relationships/oleObject" Target="../embeddings/oleObject2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2480107" y="2928426"/>
            <a:ext cx="4918669" cy="1920649"/>
          </a:xfrm>
        </p:spPr>
        <p:txBody>
          <a:bodyPr/>
          <a:lstStyle/>
          <a:p>
            <a:pPr lvl="0"/>
            <a:r>
              <a:rPr lang="en-US" dirty="0" smtClean="0"/>
              <a:t>First level bullet</a:t>
            </a:r>
          </a:p>
          <a:p>
            <a:pPr lvl="0"/>
            <a:r>
              <a:rPr lang="en-US" dirty="0" smtClean="0"/>
              <a:t>First level bullet</a:t>
            </a:r>
          </a:p>
          <a:p>
            <a:pPr lvl="0"/>
            <a:r>
              <a:rPr lang="en-US" dirty="0" smtClean="0"/>
              <a:t>First level bullet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st Pag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0881" y="2717050"/>
            <a:ext cx="5966438" cy="20112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376175" y="1403648"/>
            <a:ext cx="8977435" cy="55320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71463" indent="-271463" algn="l" defTabSz="981075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har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376176" y="1509082"/>
            <a:ext cx="4260155" cy="55320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71463" indent="-271463" algn="l" defTabSz="981075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5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5095043" y="1509082"/>
            <a:ext cx="4260155" cy="55320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71463" indent="-271463" algn="l" defTabSz="981075" rtl="0" eaLnBrk="1" fontAlgn="base" latinLnBrk="0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altLang="zh-CN" sz="2400" kern="1200" noProof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377763" y="1271289"/>
            <a:ext cx="4260410" cy="441419"/>
          </a:xfrm>
          <a:blipFill dpi="0" rotWithShape="1">
            <a:blip r:embed="rId3" cstate="print"/>
            <a:srcRect/>
            <a:tile tx="0" ty="0" sx="100000" sy="100000" flip="none" algn="b"/>
          </a:blipFill>
        </p:spPr>
        <p:txBody>
          <a:bodyPr lIns="0" tIns="0" rIns="0" bIns="91440" anchor="b" anchorCtr="0">
            <a:normAutofit/>
          </a:bodyPr>
          <a:lstStyle>
            <a:lvl1pPr marL="0" indent="0" algn="ctr">
              <a:buNone/>
              <a:defRPr sz="1600" b="1" cap="all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5092378" y="1271289"/>
            <a:ext cx="4272852" cy="441419"/>
          </a:xfrm>
          <a:blipFill dpi="0" rotWithShape="1">
            <a:blip r:embed="rId3" cstate="print"/>
            <a:srcRect/>
            <a:tile tx="0" ty="0" sx="100000" sy="100000" flip="none" algn="b"/>
          </a:blipFill>
        </p:spPr>
        <p:txBody>
          <a:bodyPr lIns="0" tIns="0" rIns="0" bIns="91440" anchor="b" anchorCtr="0">
            <a:normAutofit/>
          </a:bodyPr>
          <a:lstStyle>
            <a:lvl1pPr marL="0" indent="0" algn="ctr">
              <a:buNone/>
              <a:defRPr sz="1600" b="1" cap="all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har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376177" y="1509082"/>
            <a:ext cx="2879529" cy="55320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71463" indent="-271463" algn="l" defTabSz="981075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14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6336704" y="1509082"/>
            <a:ext cx="2879529" cy="55320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71463" indent="-271463" algn="l" defTabSz="981075" rtl="0" eaLnBrk="1" fontAlgn="base" latinLnBrk="0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altLang="zh-CN" sz="2400" kern="1200" noProof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376175" y="1271289"/>
            <a:ext cx="2879529" cy="441419"/>
          </a:xfrm>
          <a:blipFill dpi="0" rotWithShape="1">
            <a:blip r:embed="rId3" cstate="print"/>
            <a:srcRect/>
            <a:tile tx="0" ty="0" sx="100000" sy="100000" flip="none" algn="b"/>
          </a:blipFill>
        </p:spPr>
        <p:txBody>
          <a:bodyPr lIns="0" tIns="0" rIns="0" bIns="91440" anchor="b" anchorCtr="0">
            <a:normAutofit/>
          </a:bodyPr>
          <a:lstStyle>
            <a:lvl1pPr marL="0" indent="0" algn="ctr" rtl="0">
              <a:buNone/>
              <a:defRPr sz="1600" b="1" cap="all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6336703" y="1271289"/>
            <a:ext cx="2879529" cy="441419"/>
          </a:xfrm>
          <a:blipFill dpi="0" rotWithShape="1">
            <a:blip r:embed="rId3" cstate="print"/>
            <a:srcRect/>
            <a:tile tx="0" ty="0" sx="100000" sy="100000" flip="none" algn="b"/>
          </a:blipFill>
        </p:spPr>
        <p:txBody>
          <a:bodyPr lIns="0" tIns="0" rIns="0" bIns="91440" anchor="b" anchorCtr="0">
            <a:normAutofit/>
          </a:bodyPr>
          <a:lstStyle>
            <a:lvl1pPr marL="0" indent="0" algn="ctr" rtl="0">
              <a:buNone/>
              <a:defRPr sz="1600" b="1" cap="all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Picture Placeholder 7"/>
          <p:cNvSpPr>
            <a:spLocks noGrp="1"/>
          </p:cNvSpPr>
          <p:nvPr>
            <p:ph type="pic" sz="quarter" idx="16" hasCustomPrompt="1"/>
          </p:nvPr>
        </p:nvSpPr>
        <p:spPr>
          <a:xfrm>
            <a:off x="3356441" y="1509082"/>
            <a:ext cx="2879529" cy="55320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71463" indent="-271463" algn="l" defTabSz="981075" rtl="0" eaLnBrk="1" fontAlgn="base" latinLnBrk="0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altLang="zh-CN" sz="2400" kern="1200" noProof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3337745" y="1271289"/>
            <a:ext cx="2879529" cy="441419"/>
          </a:xfrm>
          <a:blipFill dpi="0" rotWithShape="1">
            <a:blip r:embed="rId3" cstate="print"/>
            <a:srcRect/>
            <a:tile tx="0" ty="0" sx="100000" sy="100000" flip="none" algn="b"/>
          </a:blipFill>
        </p:spPr>
        <p:txBody>
          <a:bodyPr lIns="0" tIns="0" rIns="0" bIns="91440" anchor="b" anchorCtr="0">
            <a:normAutofit/>
          </a:bodyPr>
          <a:lstStyle>
            <a:lvl1pPr marL="0" indent="0" algn="ctr" rtl="0">
              <a:buNone/>
              <a:defRPr sz="1600" b="1" cap="all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ur Char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376176" y="1432230"/>
            <a:ext cx="4260155" cy="26647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71463" indent="-271463" algn="l" defTabSz="981075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16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5095043" y="1432230"/>
            <a:ext cx="4260155" cy="26647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71463" indent="-271463" algn="l" defTabSz="981075" rtl="0" eaLnBrk="1" fontAlgn="base" latinLnBrk="0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altLang="zh-CN" sz="2400" kern="1200" noProof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377763" y="1152391"/>
            <a:ext cx="4260410" cy="441419"/>
          </a:xfrm>
          <a:blipFill dpi="0" rotWithShape="1">
            <a:blip r:embed="rId3" cstate="print"/>
            <a:srcRect/>
            <a:tile tx="0" ty="0" sx="100000" sy="100000" flip="none" algn="b"/>
          </a:blipFill>
        </p:spPr>
        <p:txBody>
          <a:bodyPr lIns="0" tIns="0" rIns="0" bIns="91440" anchor="b" anchorCtr="0">
            <a:normAutofit/>
          </a:bodyPr>
          <a:lstStyle>
            <a:lvl1pPr marL="0" indent="0" algn="ctr">
              <a:buNone/>
              <a:defRPr sz="1600" b="1" cap="all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5092377" y="1152391"/>
            <a:ext cx="4260410" cy="441419"/>
          </a:xfrm>
          <a:blipFill dpi="0" rotWithShape="1">
            <a:blip r:embed="rId3" cstate="print"/>
            <a:srcRect/>
            <a:tile tx="0" ty="0" sx="100000" sy="100000" flip="none" algn="b"/>
          </a:blipFill>
        </p:spPr>
        <p:txBody>
          <a:bodyPr lIns="0" tIns="0" rIns="0" bIns="91440" anchor="b" anchorCtr="0">
            <a:normAutofit/>
          </a:bodyPr>
          <a:lstStyle>
            <a:lvl1pPr marL="0" indent="0" algn="ctr">
              <a:buNone/>
              <a:defRPr sz="1600" b="1" cap="all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7"/>
          <p:cNvSpPr>
            <a:spLocks noGrp="1"/>
          </p:cNvSpPr>
          <p:nvPr>
            <p:ph type="pic" sz="quarter" idx="16" hasCustomPrompt="1"/>
          </p:nvPr>
        </p:nvSpPr>
        <p:spPr>
          <a:xfrm>
            <a:off x="374844" y="4394567"/>
            <a:ext cx="4260155" cy="26647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71463" indent="-271463" algn="l" defTabSz="981075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20" name="Picture Placeholder 7"/>
          <p:cNvSpPr>
            <a:spLocks noGrp="1"/>
          </p:cNvSpPr>
          <p:nvPr>
            <p:ph type="pic" sz="quarter" idx="17" hasCustomPrompt="1"/>
          </p:nvPr>
        </p:nvSpPr>
        <p:spPr>
          <a:xfrm>
            <a:off x="5092378" y="4394567"/>
            <a:ext cx="4260155" cy="26647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71463" indent="-271463" algn="l" defTabSz="981075" rtl="0" eaLnBrk="1" fontAlgn="base" latinLnBrk="0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altLang="zh-CN" sz="2400" kern="1200" noProof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21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374843" y="4143117"/>
            <a:ext cx="4260410" cy="441419"/>
          </a:xfrm>
          <a:blipFill dpi="0" rotWithShape="1">
            <a:blip r:embed="rId3" cstate="print"/>
            <a:srcRect/>
            <a:tile tx="0" ty="0" sx="100000" sy="100000" flip="none" algn="b"/>
          </a:blipFill>
        </p:spPr>
        <p:txBody>
          <a:bodyPr lIns="0" tIns="0" rIns="0" bIns="91440" anchor="b" anchorCtr="0">
            <a:normAutofit/>
          </a:bodyPr>
          <a:lstStyle>
            <a:lvl1pPr marL="0" indent="0" algn="ctr">
              <a:buNone/>
              <a:defRPr sz="1600" b="1" cap="all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6"/>
          <p:cNvSpPr>
            <a:spLocks noGrp="1"/>
          </p:cNvSpPr>
          <p:nvPr>
            <p:ph type="body" sz="quarter" idx="19"/>
          </p:nvPr>
        </p:nvSpPr>
        <p:spPr>
          <a:xfrm>
            <a:off x="5092377" y="4143117"/>
            <a:ext cx="4260410" cy="441419"/>
          </a:xfrm>
          <a:blipFill dpi="0" rotWithShape="1">
            <a:blip r:embed="rId3" cstate="print"/>
            <a:srcRect/>
            <a:tile tx="0" ty="0" sx="100000" sy="100000" flip="none" algn="b"/>
          </a:blipFill>
        </p:spPr>
        <p:txBody>
          <a:bodyPr lIns="0" tIns="0" rIns="0" bIns="91440" anchor="b" anchorCtr="0">
            <a:normAutofit/>
          </a:bodyPr>
          <a:lstStyle>
            <a:lvl1pPr marL="0" indent="0" algn="ctr">
              <a:buNone/>
              <a:defRPr sz="1600" b="1" cap="all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f Page 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376176" y="1509082"/>
            <a:ext cx="4260155" cy="55320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71463" indent="-271463" algn="l" defTabSz="981075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377765" y="1271289"/>
            <a:ext cx="4272852" cy="441419"/>
          </a:xfrm>
          <a:blipFill dpi="0" rotWithShape="1">
            <a:blip r:embed="rId3" cstate="print"/>
            <a:srcRect/>
            <a:tile tx="0" ty="0" sx="100000" sy="100000" flip="none" algn="b"/>
          </a:blipFill>
        </p:spPr>
        <p:txBody>
          <a:bodyPr lIns="0" tIns="0" rIns="0" bIns="91440" anchor="b" anchorCtr="0">
            <a:normAutofit/>
          </a:bodyPr>
          <a:lstStyle>
            <a:lvl1pPr marL="0" indent="0" algn="ctr">
              <a:buNone/>
              <a:defRPr sz="1600" b="1" cap="all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ble Placeholder 3"/>
          <p:cNvSpPr>
            <a:spLocks noGrp="1"/>
          </p:cNvSpPr>
          <p:nvPr>
            <p:ph type="tbl" sz="quarter" idx="10"/>
          </p:nvPr>
        </p:nvSpPr>
        <p:spPr>
          <a:xfrm>
            <a:off x="375130" y="1417940"/>
            <a:ext cx="8977942" cy="553329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en-US" altLang="zh-CN" sz="2400" kern="1200" baseline="0" noProof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270000" lvl="0" indent="-271463" algn="l" defTabSz="981075" rtl="0" eaLnBrk="1" fontAlgn="base" latinLnBrk="0" hangingPunct="1"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</a:pPr>
            <a:r>
              <a:rPr lang="en-US" smtClean="0"/>
              <a:t>Click icon to add table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f Page Chart and Tab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/>
          <p:cNvSpPr>
            <a:spLocks noGrp="1"/>
          </p:cNvSpPr>
          <p:nvPr>
            <p:ph type="pic" sz="quarter" idx="12" hasCustomPrompt="1"/>
          </p:nvPr>
        </p:nvSpPr>
        <p:spPr>
          <a:xfrm>
            <a:off x="376176" y="1510352"/>
            <a:ext cx="4260155" cy="55320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271463" indent="-271463" algn="l" defTabSz="981075" rtl="0" eaLnBrk="1" fontAlgn="base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sz="24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Wizard Chart</a:t>
            </a:r>
            <a:endParaRPr lang="en-US" dirty="0"/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3"/>
          </p:nvPr>
        </p:nvSpPr>
        <p:spPr>
          <a:xfrm>
            <a:off x="5092377" y="1510352"/>
            <a:ext cx="4260410" cy="5533299"/>
          </a:xfrm>
          <a:prstGeom prst="rect">
            <a:avLst/>
          </a:prstGeom>
        </p:spPr>
        <p:txBody>
          <a:bodyPr>
            <a:normAutofit/>
          </a:bodyPr>
          <a:lstStyle>
            <a:lvl1pPr marL="271463" indent="-271463" algn="l" defTabSz="981075" rtl="0" eaLnBrk="1" fontAlgn="base" latinLnBrk="0" hangingPunct="1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Verdana" pitchFamily="34" charset="0"/>
              <a:buChar char="•"/>
              <a:defRPr lang="en-US" altLang="zh-CN" sz="2400" kern="1200" noProof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table</a:t>
            </a:r>
            <a:endParaRPr lang="en-US" dirty="0"/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377765" y="1271289"/>
            <a:ext cx="4272852" cy="441419"/>
          </a:xfrm>
          <a:blipFill dpi="0" rotWithShape="1">
            <a:blip r:embed="rId3" cstate="print"/>
            <a:srcRect/>
            <a:tile tx="0" ty="0" sx="100000" sy="100000" flip="none" algn="b"/>
          </a:blipFill>
        </p:spPr>
        <p:txBody>
          <a:bodyPr lIns="0" tIns="0" rIns="0" bIns="91440" anchor="b" anchorCtr="0">
            <a:normAutofit/>
          </a:bodyPr>
          <a:lstStyle>
            <a:lvl1pPr marL="0" indent="0" algn="ctr">
              <a:buNone/>
              <a:defRPr sz="1600" b="1" cap="all" baseline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Object 16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158724" cy="1587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" name="think-cell Slide" r:id="rId9" imgW="360" imgH="360" progId="">
                  <p:embed/>
                </p:oleObj>
              </mc:Choice>
              <mc:Fallback>
                <p:oleObj name="think-cell Slide" r:id="rId9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24" cy="1587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" name="Picture 13" descr="Bridgespan blue band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05074"/>
            <a:ext cx="8521103" cy="32660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  <p:custDataLst>
              <p:tags r:id="rId4"/>
            </p:custDataLst>
          </p:nvPr>
        </p:nvSpPr>
        <p:spPr>
          <a:xfrm>
            <a:off x="543511" y="3003040"/>
            <a:ext cx="7598360" cy="997413"/>
          </a:xfrm>
          <a:prstGeom prst="rect">
            <a:avLst/>
          </a:prstGeom>
        </p:spPr>
        <p:txBody>
          <a:bodyPr lIns="45720" tIns="45720" rIns="45720" bIns="45720" anchor="t" anchorCtr="0">
            <a:normAutofit/>
          </a:bodyPr>
          <a:lstStyle>
            <a:lvl1pPr>
              <a:defRPr sz="3600" b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5"/>
            </p:custDataLst>
          </p:nvPr>
        </p:nvSpPr>
        <p:spPr>
          <a:xfrm>
            <a:off x="601102" y="4540568"/>
            <a:ext cx="4646841" cy="585341"/>
          </a:xfrm>
          <a:prstGeom prst="rect">
            <a:avLst/>
          </a:prstGeom>
        </p:spPr>
        <p:txBody>
          <a:bodyPr lIns="45720" rIns="45720">
            <a:normAutofit/>
          </a:bodyPr>
          <a:lstStyle>
            <a:lvl1pPr marL="0" indent="0" algn="l">
              <a:buNone/>
              <a:defRPr sz="1600">
                <a:solidFill>
                  <a:schemeClr val="tx2"/>
                </a:solidFill>
              </a:defRPr>
            </a:lvl1pPr>
            <a:lvl2pPr marL="4906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813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72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626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533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440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346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253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503" y="446495"/>
            <a:ext cx="2713140" cy="914595"/>
          </a:xfrm>
          <a:prstGeom prst="rect">
            <a:avLst/>
          </a:prstGeom>
        </p:spPr>
      </p:pic>
      <p:sp>
        <p:nvSpPr>
          <p:cNvPr id="16" name="TextBox 15"/>
          <p:cNvSpPr txBox="1"/>
          <p:nvPr>
            <p:custDataLst>
              <p:tags r:id="rId7"/>
            </p:custDataLst>
          </p:nvPr>
        </p:nvSpPr>
        <p:spPr>
          <a:xfrm>
            <a:off x="4635537" y="5399445"/>
            <a:ext cx="4190316" cy="3386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A8E2"/>
                </a:solidFill>
                <a:latin typeface="Caecilia LT Std Bold"/>
                <a:cs typeface="Caecilia LT Std Bold"/>
              </a:rPr>
              <a:t>Collaborating to accelerate social impact</a:t>
            </a:r>
            <a:endParaRPr lang="en-US" sz="1600" dirty="0">
              <a:solidFill>
                <a:srgbClr val="00A8E2"/>
              </a:solidFill>
              <a:latin typeface="Caecilia LT Std Bold"/>
              <a:cs typeface="Caecilia LT Std Bold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Object 22" hidden="1"/>
          <p:cNvGraphicFramePr>
            <a:graphicFrameLocks noChangeAspect="1"/>
          </p:cNvGraphicFramePr>
          <p:nvPr/>
        </p:nvGraphicFramePr>
        <p:xfrm>
          <a:off x="0" y="0"/>
          <a:ext cx="158724" cy="1587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" name="think-cell Slide" r:id="rId18" imgW="360" imgH="360" progId="">
                  <p:embed/>
                </p:oleObj>
              </mc:Choice>
              <mc:Fallback>
                <p:oleObj name="think-cell Slide" r:id="rId18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24" cy="1587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179971" y="147632"/>
            <a:ext cx="9394466" cy="905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72000" bIns="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CA" noProof="1" smtClean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375383" y="1397297"/>
            <a:ext cx="8977435" cy="55320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5" name="SlideNumber"/>
          <p:cNvSpPr/>
          <p:nvPr/>
        </p:nvSpPr>
        <p:spPr>
          <a:xfrm>
            <a:off x="9060225" y="7225300"/>
            <a:ext cx="319988" cy="91459"/>
          </a:xfrm>
          <a:prstGeom prst="round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 anchorCtr="0"/>
          <a:lstStyle/>
          <a:p>
            <a:pPr algn="ctr"/>
            <a:fld id="{BB69BBE8-4DB2-4642-B003-B220ACD5A2FD}" type="slidenum">
              <a:rPr lang="en-US" sz="1000" b="0" baseline="0" smtClean="0">
                <a:solidFill>
                  <a:srgbClr val="080808"/>
                </a:solidFill>
                <a:latin typeface="Verdana" pitchFamily="34" charset="0"/>
              </a:rPr>
              <a:pPr algn="ctr"/>
              <a:t>‹#›</a:t>
            </a:fld>
            <a:endParaRPr lang="fr-FR" sz="800" b="0" dirty="0" smtClean="0">
              <a:solidFill>
                <a:srgbClr val="080808"/>
              </a:solidFill>
            </a:endParaRPr>
          </a:p>
        </p:txBody>
      </p:sp>
      <p:sp>
        <p:nvSpPr>
          <p:cNvPr id="9" name="Notes"/>
          <p:cNvSpPr txBox="1">
            <a:spLocks noChangeArrowheads="1"/>
          </p:cNvSpPr>
          <p:nvPr/>
        </p:nvSpPr>
        <p:spPr bwMode="auto">
          <a:xfrm>
            <a:off x="182851" y="6961314"/>
            <a:ext cx="6961627" cy="15392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0" tIns="0" rIns="0" bIns="0" anchor="b">
            <a:spAutoFit/>
          </a:bodyPr>
          <a:lstStyle/>
          <a:p>
            <a:pPr marL="184150" indent="-184150" defTabSz="881063" fontAlgn="t"/>
            <a:endParaRPr lang="en-CA" sz="1000" noProof="0" dirty="0"/>
          </a:p>
        </p:txBody>
      </p:sp>
      <p:sp>
        <p:nvSpPr>
          <p:cNvPr id="12" name="Rectangle 11"/>
          <p:cNvSpPr>
            <a:spLocks noChangeAspect="1"/>
          </p:cNvSpPr>
          <p:nvPr/>
        </p:nvSpPr>
        <p:spPr>
          <a:xfrm>
            <a:off x="0" y="1080230"/>
            <a:ext cx="9728200" cy="144031"/>
          </a:xfrm>
          <a:prstGeom prst="rect">
            <a:avLst/>
          </a:prstGeom>
          <a:gradFill flip="none" rotWithShape="1">
            <a:gsLst>
              <a:gs pos="0">
                <a:srgbClr val="00437A"/>
              </a:gs>
              <a:gs pos="100000">
                <a:srgbClr val="00A9E0"/>
              </a:gs>
            </a:gsLst>
            <a:lin ang="0" scaled="1"/>
            <a:tileRect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8" name="VCT_Marker_ID_8" hidden="1"/>
          <p:cNvSpPr/>
          <p:nvPr>
            <p:custDataLst>
              <p:tags r:id="rId16"/>
            </p:custDataLst>
          </p:nvPr>
        </p:nvSpPr>
        <p:spPr>
          <a:xfrm>
            <a:off x="1269793" y="127027"/>
            <a:ext cx="126979" cy="127027"/>
          </a:xfrm>
          <a:prstGeom prst="rect">
            <a:avLst/>
          </a:prstGeom>
          <a:solidFill>
            <a:schemeClr val="accent1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endParaRPr lang="en-US" sz="2000" dirty="0" err="1" smtClean="0">
              <a:solidFill>
                <a:schemeClr val="tx2"/>
              </a:solidFill>
            </a:endParaRPr>
          </a:p>
        </p:txBody>
      </p:sp>
      <p:sp>
        <p:nvSpPr>
          <p:cNvPr id="2" name="CreatedFooter"/>
          <p:cNvSpPr txBox="1"/>
          <p:nvPr/>
        </p:nvSpPr>
        <p:spPr>
          <a:xfrm>
            <a:off x="7695950" y="7222045"/>
            <a:ext cx="1371850" cy="92333"/>
          </a:xfrm>
          <a:prstGeom prst="rect">
            <a:avLst/>
          </a:prstGeom>
          <a:noFill/>
        </p:spPr>
        <p:txBody>
          <a:bodyPr vert="horz" wrap="none" lIns="45720" tIns="0" rIns="0" bIns="0" rtlCol="0" anchor="ctr">
            <a:spAutoFit/>
          </a:bodyPr>
          <a:lstStyle/>
          <a:p>
            <a:pPr algn="r"/>
            <a:r>
              <a:rPr lang="en-CA" sz="600" b="0" i="0" u="none" smtClean="0">
                <a:solidFill>
                  <a:schemeClr val="tx1"/>
                </a:solidFill>
                <a:latin typeface="Verdana"/>
              </a:rPr>
              <a:t>Leadership development toolkit ...</a:t>
            </a:r>
            <a:endParaRPr lang="en-CA" sz="600" b="0" i="0" u="none" dirty="0" smtClean="0">
              <a:solidFill>
                <a:schemeClr val="tx1"/>
              </a:solidFill>
              <a:latin typeface="Verdana"/>
            </a:endParaRPr>
          </a:p>
        </p:txBody>
      </p:sp>
      <p:sp>
        <p:nvSpPr>
          <p:cNvPr id="3" name="OfficeCode"/>
          <p:cNvSpPr txBox="1"/>
          <p:nvPr>
            <p:custDataLst>
              <p:tags r:id="rId17"/>
            </p:custDataLst>
          </p:nvPr>
        </p:nvSpPr>
        <p:spPr>
          <a:xfrm>
            <a:off x="7335513" y="7222045"/>
            <a:ext cx="208036" cy="92353"/>
          </a:xfrm>
          <a:prstGeom prst="rect">
            <a:avLst/>
          </a:prstGeom>
          <a:noFill/>
        </p:spPr>
        <p:txBody>
          <a:bodyPr vert="horz" wrap="none" lIns="45720" tIns="0" rIns="0" bIns="0" rtlCol="0" anchor="ctr">
            <a:spAutoFit/>
          </a:bodyPr>
          <a:lstStyle/>
          <a:p>
            <a:pPr algn="l"/>
            <a:r>
              <a:rPr lang="en-CA" sz="600" b="0" i="0" u="none" smtClean="0">
                <a:solidFill>
                  <a:schemeClr val="tx1"/>
                </a:solidFill>
                <a:latin typeface="Verdana"/>
              </a:rPr>
              <a:t>TOR</a:t>
            </a:r>
            <a:endParaRPr lang="en-CA" sz="600" b="0" i="0" u="none" dirty="0" smtClean="0">
              <a:solidFill>
                <a:schemeClr val="tx1"/>
              </a:solidFill>
              <a:latin typeface="Verdan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defTabSz="981334" rtl="0" eaLnBrk="1" latinLnBrk="0" hangingPunct="1">
        <a:spcBef>
          <a:spcPct val="0"/>
        </a:spcBef>
        <a:buNone/>
        <a:defRPr sz="2600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271463" marR="0" indent="-271463" algn="l" defTabSz="981075" rtl="0" eaLnBrk="1" fontAlgn="base" latinLnBrk="0" hangingPunct="1">
        <a:lnSpc>
          <a:spcPct val="100000"/>
        </a:lnSpc>
        <a:spcBef>
          <a:spcPct val="40000"/>
        </a:spcBef>
        <a:spcAft>
          <a:spcPct val="0"/>
        </a:spcAft>
        <a:buClr>
          <a:schemeClr val="tx1"/>
        </a:buClr>
        <a:buSzPts val="2400"/>
        <a:buFont typeface="Verdana" pitchFamily="34" charset="0"/>
        <a:buChar char="•"/>
        <a:tabLst/>
        <a:defRPr kumimoji="0" lang="en-US" altLang="zh-CN" sz="2000" b="0" i="0" u="none" strike="noStrike" kern="1200" cap="none" spc="0" normalizeH="0" baseline="0" noProof="1">
          <a:ln>
            <a:noFill/>
          </a:ln>
          <a:solidFill>
            <a:schemeClr val="tx1"/>
          </a:solidFill>
          <a:effectLst/>
          <a:uLnTx/>
          <a:uFillTx/>
          <a:latin typeface="+mn-lt"/>
          <a:ea typeface="+mn-ea"/>
          <a:cs typeface="+mn-cs"/>
        </a:defRPr>
      </a:lvl1pPr>
      <a:lvl2pPr marL="574675" marR="0" indent="-119063" algn="l" defTabSz="981075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ts val="2200"/>
        <a:buFont typeface="Verdana"/>
        <a:buChar char="-"/>
        <a:tabLst/>
        <a:defRPr lang="en-CA" altLang="zh-CN" sz="1800" kern="1200" baseline="0" noProof="1">
          <a:solidFill>
            <a:schemeClr val="tx1"/>
          </a:solidFill>
          <a:latin typeface="+mn-lt"/>
          <a:ea typeface="+mn-ea"/>
          <a:cs typeface="+mn-cs"/>
        </a:defRPr>
      </a:lvl2pPr>
      <a:lvl3pPr marL="1052513" marR="0" indent="-287338" algn="l" defTabSz="981075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ts val="2200"/>
        <a:buFont typeface="Marlett" pitchFamily="2" charset="2"/>
        <a:buChar char="8"/>
        <a:tabLst/>
        <a:defRPr lang="zh-CN" altLang="en-US" sz="1800" kern="1200" noProof="1">
          <a:solidFill>
            <a:schemeClr val="tx1"/>
          </a:solidFill>
          <a:latin typeface="+mn-lt"/>
          <a:ea typeface="+mn-ea"/>
          <a:cs typeface="+mn-cs"/>
        </a:defRPr>
      </a:lvl3pPr>
      <a:lvl4pPr marL="1453896" marR="0" indent="-210312" algn="l" defTabSz="981334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chemeClr val="tx1"/>
        </a:buClr>
        <a:buSzTx/>
        <a:buFont typeface="Verdana" pitchFamily="34" charset="0"/>
        <a:buChar char="-"/>
        <a:tabLst/>
        <a:defRPr lang="en-CA" altLang="zh-CN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08002" indent="-245334" algn="l" defTabSz="981334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Verdana" pitchFamily="34" charset="0"/>
          <a:ea typeface="+mn-ea"/>
          <a:cs typeface="+mn-cs"/>
        </a:defRPr>
      </a:lvl5pPr>
      <a:lvl6pPr marL="2698669" indent="-245334" algn="l" defTabSz="98133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89336" indent="-245334" algn="l" defTabSz="98133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80003" indent="-245334" algn="l" defTabSz="98133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0670" indent="-245334" algn="l" defTabSz="98133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8133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90667" algn="l" defTabSz="981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81334" algn="l" defTabSz="981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72001" algn="l" defTabSz="981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62668" algn="l" defTabSz="981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53335" algn="l" defTabSz="981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44002" algn="l" defTabSz="981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34669" algn="l" defTabSz="981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25336" algn="l" defTabSz="98133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idgespan.org/Publications-and-Tools/Leadership-Effectiveness/Nonprofit-Leadership-Development-Toolkit/Understand-Future-Needs/Map-Out-Your-Organizations-Future-Needs.aspx" TargetMode="External"/><Relationship Id="rId7" Type="http://schemas.openxmlformats.org/officeDocument/2006/relationships/hyperlink" Target="http://www.bridgespan.org/Publications-and-Tools/Leadership-Effectiveness/Nonprofit-Leadership-Development-Toolkit/Develop-Future-Leaders/Create-a-70-20-10-Development-Plan.aspx" TargetMode="External"/><Relationship Id="rId2" Type="http://schemas.openxmlformats.org/officeDocument/2006/relationships/hyperlink" Target="http://www.bridgespan.org/Publications-and-Tools/Leadership-Effectiveness/Nonprofit-Leadership-Development-Toolkit/Understand-Future-Needs/Video-Tutorial-Understanding-Your-Future-Leadershi.aspx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bridgespan.org/Publications-and-Tools/Leadership-Effectiveness/Nonprofit-Leadership-Development-Toolkit/Develop-Future-Leaders/Video-Tutorial-70-20-10-Leadership-Development-Pla.aspx" TargetMode="External"/><Relationship Id="rId5" Type="http://schemas.openxmlformats.org/officeDocument/2006/relationships/hyperlink" Target="http://www.bridgespan.org/Publications-and-Tools/Leadership-Effectiveness/Nonprofit-Leadership-Development-Toolkit/Understand-Future-Needs/Evaluate-Your-Staff-to-Identify-Leaders.aspx" TargetMode="External"/><Relationship Id="rId4" Type="http://schemas.openxmlformats.org/officeDocument/2006/relationships/hyperlink" Target="http://www.bridgespan.org/Publications-and-Tools/Leadership-Effectiveness/Nonprofit-Leadership-Development-Toolkit/Understand-Future-Needs/Video-Tutorial-Performance-Potential-Matrix.asp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Your next step: Create a Plan A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otes"/>
          <p:cNvSpPr txBox="1">
            <a:spLocks noChangeArrowheads="1"/>
          </p:cNvSpPr>
          <p:nvPr/>
        </p:nvSpPr>
        <p:spPr bwMode="auto">
          <a:xfrm>
            <a:off x="182851" y="6961314"/>
            <a:ext cx="6961627" cy="15392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0" tIns="0" rIns="0" bIns="0" anchor="b">
            <a:spAutoFit/>
          </a:bodyPr>
          <a:lstStyle/>
          <a:p>
            <a:pPr marL="184150" indent="-184150" defTabSz="881063" fontAlgn="t"/>
            <a:r>
              <a:rPr lang="en-CA" sz="1000" noProof="0" smtClean="0">
                <a:latin typeface="Arial" pitchFamily="34" charset="0"/>
                <a:cs typeface="Arial" pitchFamily="34" charset="0"/>
              </a:rPr>
              <a:t> </a:t>
            </a:r>
            <a:endParaRPr lang="en-CA" sz="1000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BainBulletsConfiguration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wrap="square" lIns="45720" rIns="45720" rtlCol="0">
            <a:spAutoFit/>
          </a:bodyPr>
          <a:lstStyle/>
          <a:p>
            <a:endParaRPr lang="en-US" sz="1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42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Drafting your Plan A</a:t>
            </a:r>
            <a:endParaRPr lang="en-US" dirty="0"/>
          </a:p>
        </p:txBody>
      </p:sp>
      <p:sp>
        <p:nvSpPr>
          <p:cNvPr id="3" name="Source"/>
          <p:cNvSpPr>
            <a:spLocks noGrp="1"/>
          </p:cNvSpPr>
          <p:nvPr/>
        </p:nvSpPr>
        <p:spPr bwMode="auto">
          <a:xfrm>
            <a:off x="1023961" y="1512887"/>
            <a:ext cx="7405431" cy="423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6800" tIns="46800" rIns="46800" bIns="46800" numCol="1" anchor="t" anchorCtr="0" compatLnSpc="1">
            <a:prstTxWarp prst="textNoShape">
              <a:avLst/>
            </a:prstTxWarp>
            <a:spAutoFit/>
          </a:bodyPr>
          <a:lstStyle>
            <a:lvl1pPr marL="173736" indent="-173736" algn="l" defTabSz="981075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1"/>
              </a:buClr>
              <a:buFont typeface="Verdana" pitchFamily="34" charset="0"/>
              <a:buChar char="•"/>
              <a:defRPr sz="18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48056" indent="-82296" algn="l" defTabSz="9810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-"/>
              <a:defRPr sz="1600">
                <a:solidFill>
                  <a:schemeClr val="tx1"/>
                </a:solidFill>
                <a:latin typeface="Verdana" pitchFamily="34" charset="0"/>
              </a:defRPr>
            </a:lvl2pPr>
            <a:lvl3pPr marL="813816" indent="-201168" algn="l" defTabSz="9810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Marlett" pitchFamily="2" charset="2"/>
              <a:buChar char="8"/>
              <a:defRPr sz="1600">
                <a:solidFill>
                  <a:schemeClr val="tx1"/>
                </a:solidFill>
                <a:latin typeface="Verdana" pitchFamily="34" charset="0"/>
              </a:defRPr>
            </a:lvl3pPr>
            <a:lvl4pPr marL="1084263" indent="-206375" algn="l" defTabSz="981075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-"/>
              <a:defRPr sz="1600">
                <a:solidFill>
                  <a:schemeClr val="tx1"/>
                </a:solidFill>
                <a:latin typeface="Verdana" pitchFamily="34" charset="0"/>
              </a:defRPr>
            </a:lvl4pPr>
            <a:lvl5pPr marL="21574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5pPr>
            <a:lvl6pPr marL="26146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6pPr>
            <a:lvl7pPr marL="30718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7pPr>
            <a:lvl8pPr marL="35290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8pPr>
            <a:lvl9pPr marL="3986213" indent="-339725" algn="l" defTabSz="981075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FF66"/>
              </a:buClr>
              <a:buFont typeface="Marlett" pitchFamily="2" charset="2"/>
              <a:buChar char="8"/>
              <a:defRPr sz="2300">
                <a:solidFill>
                  <a:schemeClr val="bg1"/>
                </a:solidFill>
                <a:latin typeface="+mn-lt"/>
              </a:defRPr>
            </a:lvl9pPr>
          </a:lstStyle>
          <a:p>
            <a:pPr lvl="0"/>
            <a:r>
              <a:rPr lang="en-US" dirty="0">
                <a:latin typeface="Arial" pitchFamily="34" charset="0"/>
                <a:cs typeface="Arial" pitchFamily="34" charset="0"/>
              </a:rPr>
              <a:t>Plan A is a vision of your organization’s future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leadership </a:t>
            </a:r>
            <a:r>
              <a:rPr lang="en-US" dirty="0">
                <a:latin typeface="Arial" pitchFamily="34" charset="0"/>
                <a:cs typeface="Arial" pitchFamily="34" charset="0"/>
              </a:rPr>
              <a:t>team (say, three to five years out), including the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capabilities </a:t>
            </a:r>
            <a:r>
              <a:rPr lang="en-US" dirty="0">
                <a:latin typeface="Arial" pitchFamily="34" charset="0"/>
                <a:cs typeface="Arial" pitchFamily="34" charset="0"/>
              </a:rPr>
              <a:t>and roles needed to achieve your strategy, and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an </a:t>
            </a:r>
            <a:r>
              <a:rPr lang="en-US" dirty="0">
                <a:latin typeface="Arial" pitchFamily="34" charset="0"/>
                <a:cs typeface="Arial" pitchFamily="34" charset="0"/>
              </a:rPr>
              <a:t>overview of the development steps you plan to take to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build </a:t>
            </a:r>
            <a:r>
              <a:rPr lang="en-US" dirty="0">
                <a:latin typeface="Arial" pitchFamily="34" charset="0"/>
                <a:cs typeface="Arial" pitchFamily="34" charset="0"/>
              </a:rPr>
              <a:t>that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team</a:t>
            </a: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Step One: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Identify “Key Roles” by watching the </a:t>
            </a:r>
            <a:r>
              <a:rPr lang="en-US" dirty="0" smtClean="0">
                <a:latin typeface="Arial" pitchFamily="34" charset="0"/>
                <a:cs typeface="Arial" pitchFamily="34" charset="0"/>
                <a:hlinkClick r:id="rId2"/>
              </a:rPr>
              <a:t>Understanding Future Needs video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and filling out the </a:t>
            </a:r>
            <a:r>
              <a:rPr lang="en-US" u="sng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  <a:hlinkClick r:id="rId3"/>
              </a:rPr>
              <a:t>Future Needs Assessment</a:t>
            </a:r>
            <a:endParaRPr lang="en-US" u="sng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Step Two: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Identify future leaders for key roles by watching the </a:t>
            </a:r>
            <a:r>
              <a:rPr lang="en-US" u="sng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  <a:hlinkClick r:id="rId4"/>
              </a:rPr>
              <a:t>Performance-Potential </a:t>
            </a:r>
            <a:r>
              <a:rPr lang="en-US" u="sng" dirty="0">
                <a:solidFill>
                  <a:schemeClr val="accent1"/>
                </a:solidFill>
                <a:latin typeface="Arial" pitchFamily="34" charset="0"/>
                <a:cs typeface="Arial" pitchFamily="34" charset="0"/>
                <a:hlinkClick r:id="rId4"/>
              </a:rPr>
              <a:t>Matrix video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and filling out </a:t>
            </a:r>
            <a:r>
              <a:rPr lang="en-US" u="sng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  <a:hlinkClick r:id="rId5"/>
              </a:rPr>
              <a:t>your own </a:t>
            </a:r>
            <a:r>
              <a:rPr lang="en-US" u="sng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  <a:hlinkClick r:id="rId5"/>
              </a:rPr>
              <a:t>matrix</a:t>
            </a:r>
            <a:endParaRPr lang="en-US" u="sng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Step Three: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To better understand how to develop future leaders to take on these key roles, watch the </a:t>
            </a:r>
            <a:r>
              <a:rPr lang="en-US" u="sng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  <a:hlinkClick r:id="rId6"/>
              </a:rPr>
              <a:t>70/20/10 </a:t>
            </a:r>
            <a:r>
              <a:rPr lang="en-US" u="sng" dirty="0">
                <a:solidFill>
                  <a:schemeClr val="accent1"/>
                </a:solidFill>
                <a:latin typeface="Arial" pitchFamily="34" charset="0"/>
                <a:cs typeface="Arial" pitchFamily="34" charset="0"/>
                <a:hlinkClick r:id="rId6"/>
              </a:rPr>
              <a:t>Development Plans </a:t>
            </a:r>
            <a:r>
              <a:rPr lang="en-US" u="sng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  <a:hlinkClick r:id="rId6"/>
              </a:rPr>
              <a:t>video</a:t>
            </a:r>
            <a:r>
              <a:rPr lang="en-US" u="sng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fill out a </a:t>
            </a:r>
            <a:r>
              <a:rPr lang="en-US" u="sng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  <a:hlinkClick r:id="rId7"/>
              </a:rPr>
              <a:t>development plan</a:t>
            </a:r>
            <a:r>
              <a:rPr lang="en-US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for a future leader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921714"/>
            <a:ext cx="9728200" cy="1229973"/>
          </a:xfrm>
          <a:prstGeom prst="rect">
            <a:avLst/>
          </a:prstGeom>
          <a:solidFill>
            <a:schemeClr val="accent3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45720" rIns="45720" bIns="45720" rtlCol="0" anchor="ctr"/>
          <a:lstStyle/>
          <a:p>
            <a:pPr algn="ctr"/>
            <a:r>
              <a:rPr lang="en-US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For more resources, examples, and information visit:</a:t>
            </a:r>
          </a:p>
          <a:p>
            <a:pPr algn="ctr"/>
            <a:r>
              <a:rPr lang="en-US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www.bridgespan.org/leadershiptoolkit</a:t>
            </a:r>
          </a:p>
        </p:txBody>
      </p:sp>
      <p:sp>
        <p:nvSpPr>
          <p:cNvPr id="5" name="BainBulletsConfiguration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wrap="square" lIns="45720" rIns="45720" rtlCol="0">
            <a:spAutoFit/>
          </a:bodyPr>
          <a:lstStyle/>
          <a:p>
            <a:endParaRPr lang="en-US" sz="1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88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Sample Plan A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9664206"/>
              </p:ext>
            </p:extLst>
          </p:nvPr>
        </p:nvGraphicFramePr>
        <p:xfrm>
          <a:off x="236442" y="1560052"/>
          <a:ext cx="9347428" cy="48371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69486"/>
                <a:gridCol w="1341952"/>
                <a:gridCol w="1341952"/>
                <a:gridCol w="1341952"/>
                <a:gridCol w="3452086"/>
              </a:tblGrid>
              <a:tr h="370919">
                <a:tc>
                  <a:txBody>
                    <a:bodyPr/>
                    <a:lstStyle/>
                    <a:p>
                      <a:pPr algn="ctr">
                        <a:buClr>
                          <a:srgbClr val="FFFFFF"/>
                        </a:buClr>
                      </a:pPr>
                      <a:r>
                        <a:rPr lang="en-US" sz="1400" b="1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Key role</a:t>
                      </a:r>
                      <a:endParaRPr lang="en-US" sz="1400" b="1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30" marB="457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9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Clr>
                          <a:srgbClr val="FFFFFF"/>
                        </a:buClr>
                      </a:pPr>
                      <a:r>
                        <a:rPr lang="en-US" sz="1400" b="1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  <a:endParaRPr lang="en-US" sz="1400" b="1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30" marB="4573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9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Clr>
                          <a:srgbClr val="FFFFFF"/>
                        </a:buClr>
                      </a:pPr>
                      <a:r>
                        <a:rPr lang="en-US" sz="1400" b="1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  <a:endParaRPr lang="en-US" sz="1400" b="1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30" marB="4573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9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Clr>
                          <a:srgbClr val="FFFFFF"/>
                        </a:buClr>
                      </a:pPr>
                      <a:r>
                        <a:rPr lang="en-US" sz="1400" b="1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  <a:endParaRPr lang="en-US" sz="1400" b="1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30" marB="4573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9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Clr>
                          <a:srgbClr val="FFFFFF"/>
                        </a:buClr>
                      </a:pPr>
                      <a:r>
                        <a:rPr lang="en-US" sz="1400" b="1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Comment</a:t>
                      </a:r>
                      <a:endParaRPr lang="en-US" sz="1400" b="1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30" marB="4573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974"/>
                    </a:solidFill>
                  </a:tcPr>
                </a:tc>
              </a:tr>
              <a:tr h="370919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Executive Director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30" marB="457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Jane Michaels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30" marB="4573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Jane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Michaels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30" marB="4573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Jane Michaels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30" marB="4573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No change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30" marB="4573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945081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Senior Program Director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30" marB="457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n/a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30" marB="4573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n/a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30" marB="4573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George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Mendoza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30" marB="4573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George should take on additional operational roles across 2013-14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; if he delivers, he will move into this senior program director role in 2015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30" marB="4573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731676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Program Director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30" marB="457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George Mendoza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30" marB="45730"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George Mendoza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30" marB="45730"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n/a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30" marB="45730"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If George is promoted, this role will be replaced by the new senior program director role in 2015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30" marB="4573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919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Program Director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30" marB="457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Sarah Miller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30" marB="4573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Sarah Miller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30" marB="4573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Sarah Miller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30" marB="4573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No change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30" marB="4573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1158487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Chief Development Officer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30" marB="457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Tom Smith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30" marB="45730"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Cynthia Reed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30" marB="45730"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Cynthia Reed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30" marB="45730"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Cynthia should use 2013 to build her skills with corporate and foundation donors, and implement a development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metrics dashboard; if she delivers, she will be ready to move into the CDO role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30" marB="4573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919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HR Director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30" marB="457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Ellen David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30" marB="4573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Ellen David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30" marB="4573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Ellen David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30" marB="4573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No change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30" marB="4573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51827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Chief Financial Officer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30" marB="457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TBH in 2013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30" marB="4573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TBH in 2013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30" marB="4573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TBH in 2013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30" marB="4573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TBD – This will likely be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an external hire, due to the junior finance bench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30" marB="4573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BainBulletsConfiguration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wrap="square" lIns="45720" rIns="45720" rtlCol="0">
            <a:spAutoFit/>
          </a:bodyPr>
          <a:lstStyle/>
          <a:p>
            <a:endParaRPr lang="en-US" sz="1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41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Create your own Plan A using </a:t>
            </a:r>
            <a:r>
              <a:rPr lang="en-US" smtClean="0">
                <a:latin typeface="Arial" pitchFamily="34" charset="0"/>
                <a:cs typeface="Arial" pitchFamily="34" charset="0"/>
              </a:rPr>
              <a:t>your Future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Needs Assessment and Performance-Potential Assessment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7497896"/>
              </p:ext>
            </p:extLst>
          </p:nvPr>
        </p:nvGraphicFramePr>
        <p:xfrm>
          <a:off x="236442" y="1560051"/>
          <a:ext cx="9347428" cy="55904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69486"/>
                <a:gridCol w="1341952"/>
                <a:gridCol w="1341952"/>
                <a:gridCol w="1341952"/>
                <a:gridCol w="3452086"/>
              </a:tblGrid>
              <a:tr h="698802">
                <a:tc>
                  <a:txBody>
                    <a:bodyPr/>
                    <a:lstStyle/>
                    <a:p>
                      <a:pPr algn="ctr">
                        <a:buClr>
                          <a:srgbClr val="FFFFFF"/>
                        </a:buClr>
                      </a:pPr>
                      <a:r>
                        <a:rPr lang="en-US" sz="1400" b="1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Key role</a:t>
                      </a:r>
                      <a:endParaRPr lang="en-US" sz="1400" b="1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30" marB="457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9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Clr>
                          <a:srgbClr val="FFFFFF"/>
                        </a:buClr>
                      </a:pPr>
                      <a:r>
                        <a:rPr lang="en-US" sz="1400" b="1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  <a:endParaRPr lang="en-US" sz="1400" b="1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30" marB="4573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9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Clr>
                          <a:srgbClr val="FFFFFF"/>
                        </a:buClr>
                      </a:pPr>
                      <a:r>
                        <a:rPr lang="en-US" sz="1400" b="1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  <a:endParaRPr lang="en-US" sz="1400" b="1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30" marB="4573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9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Clr>
                          <a:srgbClr val="FFFFFF"/>
                        </a:buClr>
                      </a:pPr>
                      <a:r>
                        <a:rPr lang="en-US" sz="1400" b="1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  <a:endParaRPr lang="en-US" sz="1400" b="1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30" marB="4573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9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Clr>
                          <a:srgbClr val="FFFFFF"/>
                        </a:buClr>
                      </a:pPr>
                      <a:r>
                        <a:rPr lang="en-US" sz="1400" b="1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Comment</a:t>
                      </a:r>
                      <a:endParaRPr lang="en-US" sz="1400" b="1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30" marB="4573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974"/>
                    </a:solidFill>
                  </a:tcPr>
                </a:tc>
              </a:tr>
              <a:tr h="69880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Executive Director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30" marB="457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30" marB="4573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30" marB="4573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30" marB="4573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30" marB="4573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9880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…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30" marB="457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30" marB="4573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30" marB="4573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30" marB="4573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30" marB="4573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69880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…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30" marB="457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30" marB="45730" anchor="ctr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30" marB="45730" anchor="ctr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30" marB="45730" anchor="ctr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30" marB="4573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9880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…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30" marB="457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30" marB="4573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30" marB="4573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30" marB="4573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30" marB="4573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69880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…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30" marB="457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30" marB="45730" anchor="ctr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30" marB="45730" anchor="ctr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30" marB="45730" anchor="ctr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30" marB="4573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9880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…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30" marB="457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30" marB="4573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30" marB="4573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30" marB="4573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30" marB="4573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</a:tr>
              <a:tr h="69880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…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30" marB="457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30" marB="4573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30" marB="4573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30" marB="4573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45730" marB="4573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BainBulletsConfiguration" hidden="1"/>
          <p:cNvSpPr txBox="1"/>
          <p:nvPr/>
        </p:nvSpPr>
        <p:spPr>
          <a:xfrm>
            <a:off x="12700" y="12700"/>
            <a:ext cx="8890000" cy="107722"/>
          </a:xfrm>
          <a:prstGeom prst="rect">
            <a:avLst/>
          </a:prstGeom>
          <a:noFill/>
        </p:spPr>
        <p:txBody>
          <a:bodyPr vert="horz" wrap="square" lIns="45720" rIns="45720" rtlCol="0">
            <a:spAutoFit/>
          </a:bodyPr>
          <a:lstStyle/>
          <a:p>
            <a:endParaRPr lang="en-US" sz="1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58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BODYINDENTATION" val="0;21.37504;35.87496;45.25;60.25;82.87504;97.92001;114.48;"/>
  <p:tag name="VCT-BULLETVISIBILITY" val="G****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VCT_Marker"/>
  <p:tag name="DATE" val="2/17/2012 11:28:15 AM"/>
  <p:tag name="VCT-TEMPLATE" val="Bridgespan Group.potx"/>
  <p:tag name="VCTMASTER" val="Bain Letter"/>
  <p:tag name="VCTORDER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LLOWANCHOR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TnDMh0XEkqkgXFLxGIxV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8tVF8OH0kKrrvrzwuF9g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BvzlwXMjUuS4_sExiSPi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1Dx1egjsUKcCJlSqYhtn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sGBtBH7BUWuVt1IftgjSA"/>
</p:tagLst>
</file>

<file path=ppt/theme/theme1.xml><?xml version="1.0" encoding="utf-8"?>
<a:theme xmlns:a="http://schemas.openxmlformats.org/drawingml/2006/main" name="Bridgespan Group">
  <a:themeElements>
    <a:clrScheme name="Custom 2">
      <a:dk1>
        <a:sysClr val="windowText" lastClr="000000"/>
      </a:dk1>
      <a:lt1>
        <a:srgbClr val="DDDDDD"/>
      </a:lt1>
      <a:dk2>
        <a:srgbClr val="FFFFFF"/>
      </a:dk2>
      <a:lt2>
        <a:srgbClr val="00437A"/>
      </a:lt2>
      <a:accent1>
        <a:srgbClr val="00A9E0"/>
      </a:accent1>
      <a:accent2>
        <a:srgbClr val="F08613"/>
      </a:accent2>
      <a:accent3>
        <a:srgbClr val="747678"/>
      </a:accent3>
      <a:accent4>
        <a:srgbClr val="008542"/>
      </a:accent4>
      <a:accent5>
        <a:srgbClr val="7AB800"/>
      </a:accent5>
      <a:accent6>
        <a:srgbClr val="C3B600"/>
      </a:accent6>
      <a:hlink>
        <a:srgbClr val="00A9E0"/>
      </a:hlink>
      <a:folHlink>
        <a:srgbClr val="7030A0"/>
      </a:folHlink>
    </a:clrScheme>
    <a:fontScheme name="1 - Letter CFR Red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9050">
          <a:noFill/>
        </a:ln>
      </a:spPr>
      <a:bodyPr lIns="45720" tIns="45720" rIns="45720" bIns="45720" rtlCol="0" anchor="ctr"/>
      <a:lstStyle>
        <a:defPPr algn="ctr">
          <a:defRPr sz="2000" dirty="0" err="1" smtClean="0">
            <a:solidFill>
              <a:schemeClr val="tx2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080808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45720" rIns="45720" rtlCol="0">
        <a:spAutoFit/>
      </a:bodyPr>
      <a:lstStyle>
        <a:defPPr>
          <a:defRPr sz="20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Bridgespan Group</Template>
  <TotalTime>415</TotalTime>
  <Words>343</Words>
  <Application>Microsoft Office PowerPoint</Application>
  <PresentationFormat>Custom</PresentationFormat>
  <Paragraphs>66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Bridgespan Group</vt:lpstr>
      <vt:lpstr>think-cell Slide</vt:lpstr>
      <vt:lpstr>Your next step: Create a Plan A</vt:lpstr>
      <vt:lpstr>Drafting your Plan A</vt:lpstr>
      <vt:lpstr>Sample Plan A</vt:lpstr>
      <vt:lpstr>Create your own Plan A using your Future Needs Assessment and Performance-Potential Assessment</vt:lpstr>
    </vt:vector>
  </TitlesOfParts>
  <Company>Bain &amp; Company,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next step: Create a Plan A</dc:title>
  <dc:creator>Laura Burkhauser</dc:creator>
  <dc:description>Blank.potx Letter, Apr 4/12 by TJN</dc:description>
  <cp:lastModifiedBy>Carole Matthews</cp:lastModifiedBy>
  <cp:revision>46</cp:revision>
  <dcterms:created xsi:type="dcterms:W3CDTF">2013-06-11T13:31:30Z</dcterms:created>
  <dcterms:modified xsi:type="dcterms:W3CDTF">2013-06-26T15:07:43Z</dcterms:modified>
</cp:coreProperties>
</file>