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91" r:id="rId2"/>
    <p:sldId id="292" r:id="rId3"/>
    <p:sldId id="293" r:id="rId4"/>
    <p:sldId id="294" r:id="rId5"/>
  </p:sldIdLst>
  <p:sldSz cx="9728200" cy="7445375"/>
  <p:notesSz cx="6858000" cy="9144000"/>
  <p:custDataLst>
    <p:tags r:id="rId7"/>
  </p:custDataLst>
  <p:defaultTextStyle>
    <a:defPPr>
      <a:defRPr lang="en-US"/>
    </a:defPPr>
    <a:lvl1pPr marL="0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0667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1334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72001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62668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53335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44002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34669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25336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5">
          <p15:clr>
            <a:srgbClr val="A4A3A4"/>
          </p15:clr>
        </p15:guide>
        <p15:guide id="2" pos="30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962" y="90"/>
      </p:cViewPr>
      <p:guideLst>
        <p:guide orient="horz" pos="2345"/>
        <p:guide pos="30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D41D2-3413-41AD-997C-050B26638127}" type="datetimeFigureOut">
              <a:rPr lang="en-US" smtClean="0"/>
              <a:t>7/10/2016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685800"/>
            <a:ext cx="4479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7BA6D-E1D1-499C-A3A4-05A2938FF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25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image" Target="../media/image5.jpeg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tags" Target="../tags/tag9.xml"/><Relationship Id="rId11" Type="http://schemas.openxmlformats.org/officeDocument/2006/relationships/image" Target="../media/image4.png"/><Relationship Id="rId5" Type="http://schemas.openxmlformats.org/officeDocument/2006/relationships/tags" Target="../tags/tag8.xml"/><Relationship Id="rId10" Type="http://schemas.openxmlformats.org/officeDocument/2006/relationships/image" Target="../media/image1.emf"/><Relationship Id="rId4" Type="http://schemas.openxmlformats.org/officeDocument/2006/relationships/tags" Target="../tags/tag7.xml"/><Relationship Id="rId9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480107" y="2928426"/>
            <a:ext cx="4918669" cy="1920649"/>
          </a:xfrm>
        </p:spPr>
        <p:txBody>
          <a:bodyPr/>
          <a:lstStyle/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881" y="2717050"/>
            <a:ext cx="5966438" cy="20112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5" y="1403648"/>
            <a:ext cx="897743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271289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8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7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6336704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617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336703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356441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74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7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74844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092378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74843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5092377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75130" y="1417940"/>
            <a:ext cx="8977942" cy="553329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altLang="zh-CN" sz="2400" kern="1200" baseline="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70000" lvl="0" indent="-271463" algn="l" defTabSz="981075" rtl="0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</a:pPr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and 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1035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5092377" y="1510352"/>
            <a:ext cx="4260410" cy="5533299"/>
          </a:xfrm>
          <a:prstGeom prst="rect">
            <a:avLst/>
          </a:prstGeom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 descr="Bridgespan blue band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5074"/>
            <a:ext cx="8521103" cy="326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543511" y="3003040"/>
            <a:ext cx="7598360" cy="997413"/>
          </a:xfrm>
          <a:prstGeom prst="rect">
            <a:avLst/>
          </a:prstGeom>
        </p:spPr>
        <p:txBody>
          <a:bodyPr lIns="45720" tIns="45720" rIns="45720" bIns="45720" anchor="t" anchorCtr="0">
            <a:normAutofit/>
          </a:bodyPr>
          <a:lstStyle>
            <a:lvl1pPr>
              <a:defRPr sz="3600" b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601102" y="4540568"/>
            <a:ext cx="4646841" cy="585341"/>
          </a:xfrm>
          <a:prstGeom prst="rect">
            <a:avLst/>
          </a:prstGeom>
        </p:spPr>
        <p:txBody>
          <a:bodyPr lIns="45720" rIns="45720">
            <a:normAutofit/>
          </a:bodyPr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90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2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4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03" y="446495"/>
            <a:ext cx="2713140" cy="914595"/>
          </a:xfrm>
          <a:prstGeom prst="rect">
            <a:avLst/>
          </a:prstGeom>
        </p:spPr>
      </p:pic>
      <p:sp>
        <p:nvSpPr>
          <p:cNvPr id="16" name="TextBox 15"/>
          <p:cNvSpPr txBox="1"/>
          <p:nvPr>
            <p:custDataLst>
              <p:tags r:id="rId7"/>
            </p:custDataLst>
          </p:nvPr>
        </p:nvSpPr>
        <p:spPr>
          <a:xfrm>
            <a:off x="4635537" y="5399445"/>
            <a:ext cx="4190316" cy="338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A8E2"/>
                </a:solidFill>
                <a:latin typeface="Caecilia LT Std Bold"/>
                <a:cs typeface="Caecilia LT Std Bold"/>
              </a:rPr>
              <a:t>Collaborating to accelerate social impact</a:t>
            </a:r>
            <a:endParaRPr lang="en-US" sz="1600" dirty="0">
              <a:solidFill>
                <a:srgbClr val="00A8E2"/>
              </a:solidFill>
              <a:latin typeface="Caecilia LT Std Bold"/>
              <a:cs typeface="Caecilia LT Std 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/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think-cell Slide" r:id="rId18" imgW="360" imgH="360" progId="">
                  <p:embed/>
                </p:oleObj>
              </mc:Choice>
              <mc:Fallback>
                <p:oleObj name="think-cell Slide" r:id="rId18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79971" y="147632"/>
            <a:ext cx="9394466" cy="90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7200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CA" noProof="1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375383" y="1397297"/>
            <a:ext cx="8977435" cy="5532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5" name="SlideNumber"/>
          <p:cNvSpPr/>
          <p:nvPr/>
        </p:nvSpPr>
        <p:spPr>
          <a:xfrm>
            <a:off x="9060225" y="7225300"/>
            <a:ext cx="319988" cy="91459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fld id="{BB69BBE8-4DB2-4642-B003-B220ACD5A2FD}" type="slidenum">
              <a:rPr lang="en-US" sz="1000" b="0" baseline="0" smtClean="0">
                <a:solidFill>
                  <a:srgbClr val="080808"/>
                </a:solidFill>
                <a:latin typeface="Verdana" pitchFamily="34" charset="0"/>
              </a:rPr>
              <a:pPr algn="ctr"/>
              <a:t>‹#›</a:t>
            </a:fld>
            <a:endParaRPr lang="fr-FR" sz="800" b="0" dirty="0" smtClean="0">
              <a:solidFill>
                <a:srgbClr val="080808"/>
              </a:solidFill>
            </a:endParaRPr>
          </a:p>
        </p:txBody>
      </p:sp>
      <p:sp>
        <p:nvSpPr>
          <p:cNvPr id="9" name="Notes"/>
          <p:cNvSpPr txBox="1">
            <a:spLocks noChangeArrowheads="1"/>
          </p:cNvSpPr>
          <p:nvPr/>
        </p:nvSpPr>
        <p:spPr bwMode="auto">
          <a:xfrm>
            <a:off x="182851" y="6961314"/>
            <a:ext cx="6961627" cy="1539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84150" indent="-184150" defTabSz="881063" fontAlgn="t"/>
            <a:endParaRPr lang="en-CA" sz="1000" noProof="0" dirty="0"/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0" y="1080230"/>
            <a:ext cx="9728200" cy="144031"/>
          </a:xfrm>
          <a:prstGeom prst="rect">
            <a:avLst/>
          </a:prstGeom>
          <a:gradFill flip="none" rotWithShape="1">
            <a:gsLst>
              <a:gs pos="0">
                <a:srgbClr val="00437A"/>
              </a:gs>
              <a:gs pos="100000">
                <a:srgbClr val="00A9E0"/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8" name="VCT_Marker_ID_8" hidden="1"/>
          <p:cNvSpPr/>
          <p:nvPr>
            <p:custDataLst>
              <p:tags r:id="rId16"/>
            </p:custDataLst>
          </p:nvPr>
        </p:nvSpPr>
        <p:spPr>
          <a:xfrm>
            <a:off x="1269793" y="127027"/>
            <a:ext cx="126979" cy="127027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endParaRPr lang="en-US" sz="2000" dirty="0" err="1" smtClean="0">
              <a:solidFill>
                <a:schemeClr val="tx2"/>
              </a:solidFill>
            </a:endParaRPr>
          </a:p>
        </p:txBody>
      </p:sp>
      <p:sp>
        <p:nvSpPr>
          <p:cNvPr id="2" name="CreatedFooter"/>
          <p:cNvSpPr txBox="1"/>
          <p:nvPr/>
        </p:nvSpPr>
        <p:spPr>
          <a:xfrm>
            <a:off x="7604578" y="7222045"/>
            <a:ext cx="1463222" cy="9233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r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Your_next_step-Creating_a_moni ...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  <p:sp>
        <p:nvSpPr>
          <p:cNvPr id="3" name="OfficeCode"/>
          <p:cNvSpPr txBox="1"/>
          <p:nvPr>
            <p:custDataLst>
              <p:tags r:id="rId17"/>
            </p:custDataLst>
          </p:nvPr>
        </p:nvSpPr>
        <p:spPr>
          <a:xfrm>
            <a:off x="7244142" y="7222045"/>
            <a:ext cx="208036" cy="9235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l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TOR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81334" rtl="0" eaLnBrk="1" latinLnBrk="0" hangingPunct="1">
        <a:spcBef>
          <a:spcPct val="0"/>
        </a:spcBef>
        <a:buNone/>
        <a:defRPr sz="26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71463" marR="0" indent="-271463" algn="l" defTabSz="981075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chemeClr val="tx1"/>
        </a:buClr>
        <a:buSzPts val="2400"/>
        <a:buFont typeface="Verdana" pitchFamily="34" charset="0"/>
        <a:buChar char="•"/>
        <a:tabLst/>
        <a:defRPr kumimoji="0" lang="en-US" altLang="zh-CN" sz="2000" b="0" i="0" u="none" strike="noStrike" kern="1200" cap="none" spc="0" normalizeH="0" baseline="0" noProof="1">
          <a:ln>
            <a:noFill/>
          </a:ln>
          <a:solidFill>
            <a:schemeClr val="tx1"/>
          </a:solidFill>
          <a:effectLst/>
          <a:uLnTx/>
          <a:uFillTx/>
          <a:latin typeface="+mn-lt"/>
          <a:ea typeface="+mn-ea"/>
          <a:cs typeface="+mn-cs"/>
        </a:defRPr>
      </a:lvl1pPr>
      <a:lvl2pPr marL="574675" marR="0" indent="-119063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CA" altLang="zh-CN" sz="1800" kern="1200" baseline="0" noProof="1">
          <a:solidFill>
            <a:schemeClr val="tx1"/>
          </a:solidFill>
          <a:latin typeface="+mn-lt"/>
          <a:ea typeface="+mn-ea"/>
          <a:cs typeface="+mn-cs"/>
        </a:defRPr>
      </a:lvl2pPr>
      <a:lvl3pPr marL="1052513" marR="0" indent="-287338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zh-CN" altLang="en-US" sz="1800" kern="1200" noProof="1">
          <a:solidFill>
            <a:schemeClr val="tx1"/>
          </a:solidFill>
          <a:latin typeface="+mn-lt"/>
          <a:ea typeface="+mn-ea"/>
          <a:cs typeface="+mn-cs"/>
        </a:defRPr>
      </a:lvl3pPr>
      <a:lvl4pPr marL="1453896" marR="0" indent="-210312" algn="l" defTabSz="981334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CA" alt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08002" indent="-245334" algn="l" defTabSz="98133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698669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9336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0003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670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13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0667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1334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72001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2668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53335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44002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34669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25336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Your next step: Create a monitoring progress implementation plan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33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rce"/>
          <p:cNvSpPr>
            <a:spLocks noGrp="1"/>
          </p:cNvSpPr>
          <p:nvPr/>
        </p:nvSpPr>
        <p:spPr bwMode="auto">
          <a:xfrm>
            <a:off x="1023961" y="1874920"/>
            <a:ext cx="7405431" cy="2919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736" indent="-173736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8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8056" indent="-82296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813816" indent="-201168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084263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 lvl="0"/>
            <a:r>
              <a:rPr lang="en-US" dirty="0">
                <a:latin typeface="Arial" pitchFamily="34" charset="0"/>
                <a:cs typeface="Arial" pitchFamily="34" charset="0"/>
              </a:rPr>
              <a:t>The goal of monitoring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your leadership development efforts is </a:t>
            </a:r>
            <a:r>
              <a:rPr lang="en-US" dirty="0">
                <a:latin typeface="Arial" pitchFamily="34" charset="0"/>
                <a:cs typeface="Arial" pitchFamily="34" charset="0"/>
              </a:rPr>
              <a:t>simple: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It will </a:t>
            </a:r>
            <a:r>
              <a:rPr lang="en-US" dirty="0">
                <a:latin typeface="Arial" pitchFamily="34" charset="0"/>
                <a:cs typeface="Arial" pitchFamily="34" charset="0"/>
              </a:rPr>
              <a:t>help you learn whether your efforts are producing the leaders you will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need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Start by identifying the 2-3 priority goals your organization absolutely must achieve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Lay out actionable steps your organization will take in order to meet those priority goals When will you accomplish these tasks? Who will head each one up?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Use a quarterly meeting to review progress towards these goals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Monitoring progress implementation plan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5739872"/>
            <a:ext cx="9728200" cy="1229973"/>
          </a:xfrm>
          <a:prstGeom prst="rect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For more resources, examples, and information visit:</a:t>
            </a:r>
          </a:p>
          <a:p>
            <a:pPr algn="ctr"/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www.bridgespan.org/leadershiptoolkit</a:t>
            </a:r>
          </a:p>
        </p:txBody>
      </p:sp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98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Placeholder 3"/>
          <p:cNvGraphicFramePr>
            <a:graphicFrameLocks noGrp="1"/>
          </p:cNvGraphicFramePr>
          <p:nvPr>
            <p:ph type="tbl" sz="quarter" idx="10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79612166"/>
              </p:ext>
            </p:extLst>
          </p:nvPr>
        </p:nvGraphicFramePr>
        <p:xfrm>
          <a:off x="39761" y="1324255"/>
          <a:ext cx="9648678" cy="56136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5318"/>
                <a:gridCol w="4636634"/>
                <a:gridCol w="1120736"/>
                <a:gridCol w="1835990"/>
              </a:tblGrid>
              <a:tr h="370919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400" b="1" i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GOALS</a:t>
                      </a:r>
                      <a:endParaRPr lang="en-US" sz="1400" b="1" i="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ACTION STEPS</a:t>
                      </a:r>
                      <a:endParaRPr kumimoji="0" lang="en-US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LEAD</a:t>
                      </a:r>
                      <a:endParaRPr kumimoji="0" lang="en-US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TARGET DATE</a:t>
                      </a:r>
                      <a:endParaRPr kumimoji="0" lang="en-US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082560">
                <a:tc rowSpan="2"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Have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a plan the next time a senior leader leaves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Redesign performance review documentation to include both performance and potential, including group calibration meeting so that we have a better sense of who is ready to step up into leadership roles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COO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Q4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4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Senior team reviews/updates emergency succession plans annually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ED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Q2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560">
                <a:tc rowSpan="3"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Decrease turnover over the next year by increasing staff satisfaction with development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All managers will co-create 70/20/10 plans with direct reports following annual review and check in on plan each quarter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COO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Q4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560"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Create a compendium of 70/20/10 work-related assignments, mentoring opportunities, and formal trainings/books </a:t>
                      </a:r>
                    </a:p>
                  </a:txBody>
                  <a:tcPr marL="91425" marR="91425" marT="45730" marB="45730">
                    <a:lnL>
                      <a:noFill/>
                    </a:lnL>
                    <a:lnT>
                      <a:noFill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VP, HR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Q2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25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Senior team looks for patterns across annual reviews, compiles skills that many need to develop, and creates trainings to address those skill gaps</a:t>
                      </a:r>
                    </a:p>
                  </a:txBody>
                  <a:tcPr marL="91425" marR="91425" marT="45730" marB="45730">
                    <a:lnL>
                      <a:noFill/>
                    </a:lnL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ED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Q4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SAMPLE: Development priorities implementation plan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748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Placeholder 3"/>
          <p:cNvGraphicFramePr>
            <a:graphicFrameLocks noGrp="1"/>
          </p:cNvGraphicFramePr>
          <p:nvPr>
            <p:ph type="tbl" sz="quarter" idx="10"/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83822333"/>
              </p:ext>
            </p:extLst>
          </p:nvPr>
        </p:nvGraphicFramePr>
        <p:xfrm>
          <a:off x="127410" y="1398027"/>
          <a:ext cx="9508207" cy="54457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4847"/>
                <a:gridCol w="4636634"/>
                <a:gridCol w="1120736"/>
                <a:gridCol w="1835990"/>
              </a:tblGrid>
              <a:tr h="444231">
                <a:tc>
                  <a:txBody>
                    <a:bodyPr/>
                    <a:lstStyle/>
                    <a:p>
                      <a:pPr marL="0" indent="0" algn="ctr">
                        <a:buFont typeface="Arial" pitchFamily="34" charset="0"/>
                        <a:buNone/>
                      </a:pPr>
                      <a:r>
                        <a:rPr lang="en-US" sz="1400" b="1" i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GOALS</a:t>
                      </a:r>
                      <a:endParaRPr lang="en-US" sz="1400" b="1" i="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ACTION STEPS</a:t>
                      </a:r>
                      <a:endParaRPr kumimoji="0" lang="en-US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LEAD</a:t>
                      </a:r>
                      <a:endParaRPr kumimoji="0" lang="en-US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TARGET DATE</a:t>
                      </a:r>
                      <a:endParaRPr kumimoji="0" lang="en-US" sz="14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032757"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Goal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04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2757"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Arial" pitchFamily="34" charset="0"/>
                          <a:cs typeface="Arial" pitchFamily="34" charset="0"/>
                        </a:rPr>
                        <a:t>Goal </a:t>
                      </a:r>
                      <a:r>
                        <a:rPr lang="en-US" sz="1400" b="1" baseline="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25" marR="91425" marT="45730" marB="45730" anchor="ctr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2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2757">
                <a:tc vMerge="1"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</a:txBody>
                  <a:tcPr marL="91425" marR="91425" marT="45730" marB="45730">
                    <a:lnL>
                      <a:noFill/>
                    </a:lnL>
                    <a:lnT>
                      <a:noFill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>
                      <a:noFill/>
                    </a:lnT>
                    <a:lnB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27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</a:txBody>
                  <a:tcPr marL="91425" marR="91425" marT="45730" marB="45730">
                    <a:lnL>
                      <a:noFill/>
                    </a:lnL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1763" marR="0" lvl="0" indent="-14605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endParaRPr kumimoji="0" lang="en-US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25" marR="91425" marT="45730" marB="45730"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Template: Development priorities implementation plan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95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KKOFORMATS" val="&lt;?xml version=&quot;1.0&quot; encoding=&quot;utf-8&quot;?&gt;&lt;MekkoFormats&gt;&lt;NumberFormat DecimalSeparator=&quot;.&quot; ThousandSeparator=&quot;,&quot; NegativeNumberFormat=&quot;1&quot; /&gt;&lt;/MekkoFormats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GBtBH7BUWuVt1IftgjS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NAME" val="KMATable4"/>
  <p:tag name="HEADERROWTYPE" val="TableRo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NAME" val="KMATable4"/>
  <p:tag name="HEADERROWTYPE" val="TableRo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21.37504;35.87496;45.25;60.25;82.87504;97.92001;114.48;"/>
  <p:tag name="VCT-BULLETVISIBILITY" val="G****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2/17/2012 11:28:15 AM"/>
  <p:tag name="VCT-TEMPLATE" val="Bridgespan Group.potx"/>
  <p:tag name="VCTMASTER" val="Bain Letter"/>
  <p:tag name="VCT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LLOWANCHOR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TnDMh0XEkqkgXFLxGIxV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8tVF8OH0kKrrvrzwuF9g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BvzlwXMjUuS4_sExiSPi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1Dx1egjsUKcCJlSqYhtnA"/>
</p:tagLst>
</file>

<file path=ppt/theme/theme1.xml><?xml version="1.0" encoding="utf-8"?>
<a:theme xmlns:a="http://schemas.openxmlformats.org/drawingml/2006/main" name="Bridgespan Group">
  <a:themeElements>
    <a:clrScheme name="Bridgespan">
      <a:dk1>
        <a:sysClr val="windowText" lastClr="000000"/>
      </a:dk1>
      <a:lt1>
        <a:srgbClr val="DDDDDD"/>
      </a:lt1>
      <a:dk2>
        <a:srgbClr val="FFFFFF"/>
      </a:dk2>
      <a:lt2>
        <a:srgbClr val="00437A"/>
      </a:lt2>
      <a:accent1>
        <a:srgbClr val="00A9E0"/>
      </a:accent1>
      <a:accent2>
        <a:srgbClr val="F08613"/>
      </a:accent2>
      <a:accent3>
        <a:srgbClr val="747678"/>
      </a:accent3>
      <a:accent4>
        <a:srgbClr val="008542"/>
      </a:accent4>
      <a:accent5>
        <a:srgbClr val="7AB800"/>
      </a:accent5>
      <a:accent6>
        <a:srgbClr val="C3B600"/>
      </a:accent6>
      <a:hlink>
        <a:srgbClr val="00A9E0"/>
      </a:hlink>
      <a:folHlink>
        <a:srgbClr val="FFFFFF"/>
      </a:folHlink>
    </a:clrScheme>
    <a:fontScheme name="1 - Letter CFR 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9050">
          <a:noFill/>
        </a:ln>
      </a:spPr>
      <a:bodyPr lIns="45720" tIns="45720" rIns="45720" bIns="45720" rtlCol="0" anchor="ctr"/>
      <a:lstStyle>
        <a:defPPr algn="ctr">
          <a:defRPr sz="2000"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08080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5720" rIns="45720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Bridgespan Group</Template>
  <TotalTime>83</TotalTime>
  <Words>283</Words>
  <Application>Microsoft Office PowerPoint</Application>
  <PresentationFormat>Custom</PresentationFormat>
  <Paragraphs>52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Caecilia LT Std Bold</vt:lpstr>
      <vt:lpstr>Calibri</vt:lpstr>
      <vt:lpstr>Marlett</vt:lpstr>
      <vt:lpstr>Verdana</vt:lpstr>
      <vt:lpstr>Bridgespan Group</vt:lpstr>
      <vt:lpstr>think-cell Slide</vt:lpstr>
      <vt:lpstr>Your next step: Create a monitoring progress implementation plan</vt:lpstr>
      <vt:lpstr>Monitoring progress implementation plan</vt:lpstr>
      <vt:lpstr>SAMPLE: Development priorities implementation plan</vt:lpstr>
      <vt:lpstr>Template: Development priorities implementation plan</vt:lpstr>
    </vt:vector>
  </TitlesOfParts>
  <Company>Bain &amp; Company,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next step: Create a Plan A</dc:title>
  <dc:creator>Laura Burkhauser</dc:creator>
  <dc:description>Blank.potx Letter, Apr 4/12 by TJN</dc:description>
  <cp:lastModifiedBy>Matthews, Carole</cp:lastModifiedBy>
  <cp:revision>37</cp:revision>
  <dcterms:created xsi:type="dcterms:W3CDTF">2013-06-11T13:31:30Z</dcterms:created>
  <dcterms:modified xsi:type="dcterms:W3CDTF">2016-07-11T03:05:02Z</dcterms:modified>
</cp:coreProperties>
</file>