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2.xml" ContentType="application/vnd.openxmlformats-officedocument.theme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75" r:id="rId2"/>
    <p:sldId id="276" r:id="rId3"/>
    <p:sldId id="277" r:id="rId4"/>
    <p:sldId id="278" r:id="rId5"/>
    <p:sldId id="279" r:id="rId6"/>
  </p:sldIdLst>
  <p:sldSz cx="9728200" cy="7445375"/>
  <p:notesSz cx="6858000" cy="9144000"/>
  <p:defaultTextStyle>
    <a:defPPr>
      <a:defRPr lang="en-US"/>
    </a:defPPr>
    <a:lvl1pPr marL="0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90667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81334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72001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62668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53335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944002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434669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925336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2D5ABB26-0587-4C30-8999-92F81FD0307C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944" y="-102"/>
      </p:cViewPr>
      <p:guideLst>
        <p:guide orient="horz" pos="2345"/>
        <p:guide pos="306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9D41D2-3413-41AD-997C-050B26638127}" type="datetimeFigureOut">
              <a:rPr lang="en-US" smtClean="0"/>
              <a:t>6/26/2013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685800"/>
            <a:ext cx="44799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7BA6D-E1D1-499C-A3A4-05A2938FF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325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5.xml"/><Relationship Id="rId7" Type="http://schemas.openxmlformats.org/officeDocument/2006/relationships/tags" Target="../tags/tag9.xml"/><Relationship Id="rId12" Type="http://schemas.openxmlformats.org/officeDocument/2006/relationships/image" Target="../media/image5.jpeg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tags" Target="../tags/tag8.xml"/><Relationship Id="rId11" Type="http://schemas.openxmlformats.org/officeDocument/2006/relationships/image" Target="../media/image4.png"/><Relationship Id="rId5" Type="http://schemas.openxmlformats.org/officeDocument/2006/relationships/tags" Target="../tags/tag7.xml"/><Relationship Id="rId10" Type="http://schemas.openxmlformats.org/officeDocument/2006/relationships/image" Target="../media/image1.emf"/><Relationship Id="rId4" Type="http://schemas.openxmlformats.org/officeDocument/2006/relationships/tags" Target="../tags/tag6.xml"/><Relationship Id="rId9" Type="http://schemas.openxmlformats.org/officeDocument/2006/relationships/oleObject" Target="../embeddings/oleObject2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480107" y="2928426"/>
            <a:ext cx="4918669" cy="1920649"/>
          </a:xfrm>
        </p:spPr>
        <p:txBody>
          <a:bodyPr/>
          <a:lstStyle/>
          <a:p>
            <a:pPr lvl="0"/>
            <a:r>
              <a:rPr lang="en-US" dirty="0" smtClean="0"/>
              <a:t>First level bullet</a:t>
            </a:r>
          </a:p>
          <a:p>
            <a:pPr lvl="0"/>
            <a:r>
              <a:rPr lang="en-US" dirty="0" smtClean="0"/>
              <a:t>First level bullet</a:t>
            </a:r>
          </a:p>
          <a:p>
            <a:pPr lvl="0"/>
            <a:r>
              <a:rPr lang="en-US" dirty="0" smtClean="0"/>
              <a:t>First level bullet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st Pag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881" y="2717050"/>
            <a:ext cx="5966438" cy="20112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5" y="1403648"/>
            <a:ext cx="897743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har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6" y="1509082"/>
            <a:ext cx="426015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5095043" y="1509082"/>
            <a:ext cx="426015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7763" y="1271289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5092378" y="1271289"/>
            <a:ext cx="4272852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har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7" y="1509082"/>
            <a:ext cx="2879529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4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6336704" y="1509082"/>
            <a:ext cx="2879529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6175" y="1271289"/>
            <a:ext cx="2879529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 rtl="0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6336703" y="1271289"/>
            <a:ext cx="2879529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 rtl="0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Picture Placeholder 7"/>
          <p:cNvSpPr>
            <a:spLocks noGrp="1"/>
          </p:cNvSpPr>
          <p:nvPr>
            <p:ph type="pic" sz="quarter" idx="16" hasCustomPrompt="1"/>
          </p:nvPr>
        </p:nvSpPr>
        <p:spPr>
          <a:xfrm>
            <a:off x="3356441" y="1509082"/>
            <a:ext cx="2879529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3337745" y="1271289"/>
            <a:ext cx="2879529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 rtl="0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Char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6" y="1432230"/>
            <a:ext cx="4260155" cy="26647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6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5095043" y="1432230"/>
            <a:ext cx="4260155" cy="26647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7763" y="1152391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5092377" y="1152391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7"/>
          <p:cNvSpPr>
            <a:spLocks noGrp="1"/>
          </p:cNvSpPr>
          <p:nvPr>
            <p:ph type="pic" sz="quarter" idx="16" hasCustomPrompt="1"/>
          </p:nvPr>
        </p:nvSpPr>
        <p:spPr>
          <a:xfrm>
            <a:off x="374844" y="4394567"/>
            <a:ext cx="4260155" cy="26647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20" name="Picture Placeholder 7"/>
          <p:cNvSpPr>
            <a:spLocks noGrp="1"/>
          </p:cNvSpPr>
          <p:nvPr>
            <p:ph type="pic" sz="quarter" idx="17" hasCustomPrompt="1"/>
          </p:nvPr>
        </p:nvSpPr>
        <p:spPr>
          <a:xfrm>
            <a:off x="5092378" y="4394567"/>
            <a:ext cx="4260155" cy="26647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21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374843" y="4143117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19"/>
          </p:nvPr>
        </p:nvSpPr>
        <p:spPr>
          <a:xfrm>
            <a:off x="5092377" y="4143117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Page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6" y="1509082"/>
            <a:ext cx="426015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7765" y="1271289"/>
            <a:ext cx="4272852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375130" y="1417940"/>
            <a:ext cx="8977942" cy="553329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altLang="zh-CN" sz="2400" kern="1200" baseline="0" noProof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270000" lvl="0" indent="-271463" algn="l" defTabSz="981075" rtl="0" eaLnBrk="1" fontAlgn="base" latinLnBrk="0" hangingPunct="1">
              <a:lnSpc>
                <a:spcPct val="150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</a:pPr>
            <a:r>
              <a:rPr lang="en-US" smtClean="0"/>
              <a:t>Click icon to add table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Page Chart and 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6" y="1510352"/>
            <a:ext cx="426015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3"/>
          </p:nvPr>
        </p:nvSpPr>
        <p:spPr>
          <a:xfrm>
            <a:off x="5092377" y="1510352"/>
            <a:ext cx="4260410" cy="5533299"/>
          </a:xfrm>
          <a:prstGeom prst="rect">
            <a:avLst/>
          </a:prstGeom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icon to add table</a:t>
            </a:r>
            <a:endParaRPr lang="en-US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7765" y="1271289"/>
            <a:ext cx="4272852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16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24" cy="158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2" name="think-cell Slide" r:id="rId9" imgW="360" imgH="360" progId="">
                  <p:embed/>
                </p:oleObj>
              </mc:Choice>
              <mc:Fallback>
                <p:oleObj name="think-cell Slide" r:id="rId9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24" cy="1587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Picture 13" descr="Bridgespan blue band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05074"/>
            <a:ext cx="8521103" cy="32660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>
          <a:xfrm>
            <a:off x="543511" y="3003040"/>
            <a:ext cx="7598360" cy="997413"/>
          </a:xfrm>
          <a:prstGeom prst="rect">
            <a:avLst/>
          </a:prstGeom>
        </p:spPr>
        <p:txBody>
          <a:bodyPr lIns="45720" tIns="45720" rIns="45720" bIns="45720" anchor="t" anchorCtr="0">
            <a:normAutofit/>
          </a:bodyPr>
          <a:lstStyle>
            <a:lvl1pPr>
              <a:defRPr sz="3600" b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601102" y="4540568"/>
            <a:ext cx="4646841" cy="585341"/>
          </a:xfrm>
          <a:prstGeom prst="rect">
            <a:avLst/>
          </a:prstGeom>
        </p:spPr>
        <p:txBody>
          <a:bodyPr lIns="45720" rIns="45720">
            <a:normAutofit/>
          </a:bodyPr>
          <a:lstStyle>
            <a:lvl1pPr marL="0" indent="0" algn="l">
              <a:buNone/>
              <a:defRPr sz="1600">
                <a:solidFill>
                  <a:schemeClr val="tx2"/>
                </a:solidFill>
              </a:defRPr>
            </a:lvl1pPr>
            <a:lvl2pPr marL="4906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1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72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626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533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44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346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25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503" y="446495"/>
            <a:ext cx="2713140" cy="914595"/>
          </a:xfrm>
          <a:prstGeom prst="rect">
            <a:avLst/>
          </a:prstGeom>
        </p:spPr>
      </p:pic>
      <p:sp>
        <p:nvSpPr>
          <p:cNvPr id="16" name="TextBox 15"/>
          <p:cNvSpPr txBox="1"/>
          <p:nvPr>
            <p:custDataLst>
              <p:tags r:id="rId7"/>
            </p:custDataLst>
          </p:nvPr>
        </p:nvSpPr>
        <p:spPr>
          <a:xfrm>
            <a:off x="4635537" y="5399445"/>
            <a:ext cx="4190316" cy="3386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A8E2"/>
                </a:solidFill>
                <a:latin typeface="Caecilia LT Std Bold"/>
                <a:cs typeface="Caecilia LT Std Bold"/>
              </a:rPr>
              <a:t>Collaborating to accelerate social impact</a:t>
            </a:r>
            <a:endParaRPr lang="en-US" sz="1600" dirty="0">
              <a:solidFill>
                <a:srgbClr val="00A8E2"/>
              </a:solidFill>
              <a:latin typeface="Caecilia LT Std Bold"/>
              <a:cs typeface="Caecilia LT Std Bol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Object 22" hidden="1"/>
          <p:cNvGraphicFramePr>
            <a:graphicFrameLocks noChangeAspect="1"/>
          </p:cNvGraphicFramePr>
          <p:nvPr/>
        </p:nvGraphicFramePr>
        <p:xfrm>
          <a:off x="0" y="0"/>
          <a:ext cx="158724" cy="158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think-cell Slide" r:id="rId18" imgW="360" imgH="360" progId="">
                  <p:embed/>
                </p:oleObj>
              </mc:Choice>
              <mc:Fallback>
                <p:oleObj name="think-cell Slide" r:id="rId18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24" cy="1587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79971" y="147632"/>
            <a:ext cx="9394466" cy="905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7200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CA" noProof="1" smtClean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375383" y="1397297"/>
            <a:ext cx="8977435" cy="55320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5" name="SlideNumber"/>
          <p:cNvSpPr/>
          <p:nvPr/>
        </p:nvSpPr>
        <p:spPr>
          <a:xfrm>
            <a:off x="9060225" y="7225300"/>
            <a:ext cx="319988" cy="91459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/>
            <a:fld id="{BB69BBE8-4DB2-4642-B003-B220ACD5A2FD}" type="slidenum">
              <a:rPr lang="en-US" sz="1000" b="0" baseline="0" smtClean="0">
                <a:solidFill>
                  <a:srgbClr val="080808"/>
                </a:solidFill>
                <a:latin typeface="Verdana" pitchFamily="34" charset="0"/>
              </a:rPr>
              <a:pPr algn="ctr"/>
              <a:t>‹#›</a:t>
            </a:fld>
            <a:endParaRPr lang="fr-FR" sz="800" b="0" dirty="0" smtClean="0">
              <a:solidFill>
                <a:srgbClr val="080808"/>
              </a:solidFill>
            </a:endParaRPr>
          </a:p>
        </p:txBody>
      </p:sp>
      <p:sp>
        <p:nvSpPr>
          <p:cNvPr id="9" name="Notes"/>
          <p:cNvSpPr txBox="1">
            <a:spLocks noChangeArrowheads="1"/>
          </p:cNvSpPr>
          <p:nvPr/>
        </p:nvSpPr>
        <p:spPr bwMode="auto">
          <a:xfrm>
            <a:off x="182851" y="6961314"/>
            <a:ext cx="6961627" cy="15392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 anchor="b">
            <a:spAutoFit/>
          </a:bodyPr>
          <a:lstStyle/>
          <a:p>
            <a:pPr marL="184150" indent="-184150" defTabSz="881063" fontAlgn="t"/>
            <a:endParaRPr lang="en-CA" sz="1000" noProof="0" dirty="0"/>
          </a:p>
        </p:txBody>
      </p:sp>
      <p:sp>
        <p:nvSpPr>
          <p:cNvPr id="12" name="Rectangle 11"/>
          <p:cNvSpPr>
            <a:spLocks noChangeAspect="1"/>
          </p:cNvSpPr>
          <p:nvPr/>
        </p:nvSpPr>
        <p:spPr>
          <a:xfrm>
            <a:off x="0" y="1080230"/>
            <a:ext cx="9728200" cy="144031"/>
          </a:xfrm>
          <a:prstGeom prst="rect">
            <a:avLst/>
          </a:prstGeom>
          <a:gradFill flip="none" rotWithShape="1">
            <a:gsLst>
              <a:gs pos="0">
                <a:srgbClr val="00437A"/>
              </a:gs>
              <a:gs pos="100000">
                <a:srgbClr val="00A9E0"/>
              </a:gs>
            </a:gsLst>
            <a:lin ang="0" scaled="1"/>
            <a:tileRect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8" name="VCT_Marker_ID_8" hidden="1"/>
          <p:cNvSpPr/>
          <p:nvPr>
            <p:custDataLst>
              <p:tags r:id="rId16"/>
            </p:custDataLst>
          </p:nvPr>
        </p:nvSpPr>
        <p:spPr>
          <a:xfrm>
            <a:off x="1269793" y="127027"/>
            <a:ext cx="126979" cy="127027"/>
          </a:xfrm>
          <a:prstGeom prst="rect">
            <a:avLst/>
          </a:prstGeom>
          <a:solidFill>
            <a:schemeClr val="accent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endParaRPr lang="en-US" sz="2000" dirty="0" err="1" smtClean="0">
              <a:solidFill>
                <a:schemeClr val="tx2"/>
              </a:solidFill>
            </a:endParaRPr>
          </a:p>
        </p:txBody>
      </p:sp>
      <p:sp>
        <p:nvSpPr>
          <p:cNvPr id="2" name="CreatedFooter"/>
          <p:cNvSpPr txBox="1"/>
          <p:nvPr/>
        </p:nvSpPr>
        <p:spPr>
          <a:xfrm>
            <a:off x="7695950" y="7222045"/>
            <a:ext cx="1371850" cy="92333"/>
          </a:xfrm>
          <a:prstGeom prst="rect">
            <a:avLst/>
          </a:prstGeom>
          <a:noFill/>
        </p:spPr>
        <p:txBody>
          <a:bodyPr vert="horz" wrap="none" lIns="45720" tIns="0" rIns="0" bIns="0" rtlCol="0" anchor="ctr">
            <a:spAutoFit/>
          </a:bodyPr>
          <a:lstStyle/>
          <a:p>
            <a:pPr algn="r"/>
            <a:r>
              <a:rPr lang="en-CA" sz="600" b="0" i="0" u="none" smtClean="0">
                <a:solidFill>
                  <a:schemeClr val="tx1"/>
                </a:solidFill>
                <a:latin typeface="Verdana"/>
              </a:rPr>
              <a:t>Leadership development toolkit ...</a:t>
            </a:r>
            <a:endParaRPr lang="en-CA" sz="600" b="0" i="0" u="none" dirty="0" smtClean="0">
              <a:solidFill>
                <a:schemeClr val="tx1"/>
              </a:solidFill>
              <a:latin typeface="Verdana"/>
            </a:endParaRPr>
          </a:p>
        </p:txBody>
      </p:sp>
      <p:sp>
        <p:nvSpPr>
          <p:cNvPr id="3" name="OfficeCode"/>
          <p:cNvSpPr txBox="1"/>
          <p:nvPr>
            <p:custDataLst>
              <p:tags r:id="rId17"/>
            </p:custDataLst>
          </p:nvPr>
        </p:nvSpPr>
        <p:spPr>
          <a:xfrm>
            <a:off x="7335513" y="7222045"/>
            <a:ext cx="208036" cy="92353"/>
          </a:xfrm>
          <a:prstGeom prst="rect">
            <a:avLst/>
          </a:prstGeom>
          <a:noFill/>
        </p:spPr>
        <p:txBody>
          <a:bodyPr vert="horz" wrap="none" lIns="45720" tIns="0" rIns="0" bIns="0" rtlCol="0" anchor="ctr">
            <a:spAutoFit/>
          </a:bodyPr>
          <a:lstStyle/>
          <a:p>
            <a:pPr algn="l"/>
            <a:r>
              <a:rPr lang="en-CA" sz="600" b="0" i="0" u="none" smtClean="0">
                <a:solidFill>
                  <a:schemeClr val="tx1"/>
                </a:solidFill>
                <a:latin typeface="Verdana"/>
              </a:rPr>
              <a:t>TOR</a:t>
            </a:r>
            <a:endParaRPr lang="en-CA" sz="600" b="0" i="0" u="none" dirty="0" smtClean="0">
              <a:solidFill>
                <a:schemeClr val="tx1"/>
              </a:solidFill>
              <a:latin typeface="Verdan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defTabSz="981334" rtl="0" eaLnBrk="1" latinLnBrk="0" hangingPunct="1">
        <a:spcBef>
          <a:spcPct val="0"/>
        </a:spcBef>
        <a:buNone/>
        <a:defRPr sz="26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271463" marR="0" indent="-271463" algn="l" defTabSz="981075" rtl="0" eaLnBrk="1" fontAlgn="base" latinLnBrk="0" hangingPunct="1">
        <a:lnSpc>
          <a:spcPct val="100000"/>
        </a:lnSpc>
        <a:spcBef>
          <a:spcPct val="40000"/>
        </a:spcBef>
        <a:spcAft>
          <a:spcPct val="0"/>
        </a:spcAft>
        <a:buClr>
          <a:schemeClr val="tx1"/>
        </a:buClr>
        <a:buSzPts val="2400"/>
        <a:buFont typeface="Verdana" pitchFamily="34" charset="0"/>
        <a:buChar char="•"/>
        <a:tabLst/>
        <a:defRPr kumimoji="0" lang="en-US" altLang="zh-CN" sz="2000" b="0" i="0" u="none" strike="noStrike" kern="1200" cap="none" spc="0" normalizeH="0" baseline="0" noProof="1">
          <a:ln>
            <a:noFill/>
          </a:ln>
          <a:solidFill>
            <a:schemeClr val="tx1"/>
          </a:solidFill>
          <a:effectLst/>
          <a:uLnTx/>
          <a:uFillTx/>
          <a:latin typeface="+mn-lt"/>
          <a:ea typeface="+mn-ea"/>
          <a:cs typeface="+mn-cs"/>
        </a:defRPr>
      </a:lvl1pPr>
      <a:lvl2pPr marL="574675" marR="0" indent="-119063" algn="l" defTabSz="981075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ts val="2200"/>
        <a:buFont typeface="Verdana"/>
        <a:buChar char="-"/>
        <a:tabLst/>
        <a:defRPr lang="en-CA" altLang="zh-CN" sz="1800" kern="1200" baseline="0" noProof="1">
          <a:solidFill>
            <a:schemeClr val="tx1"/>
          </a:solidFill>
          <a:latin typeface="+mn-lt"/>
          <a:ea typeface="+mn-ea"/>
          <a:cs typeface="+mn-cs"/>
        </a:defRPr>
      </a:lvl2pPr>
      <a:lvl3pPr marL="1052513" marR="0" indent="-287338" algn="l" defTabSz="981075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ts val="2200"/>
        <a:buFont typeface="Marlett" pitchFamily="2" charset="2"/>
        <a:buChar char="8"/>
        <a:tabLst/>
        <a:defRPr lang="zh-CN" altLang="en-US" sz="1800" kern="1200" noProof="1">
          <a:solidFill>
            <a:schemeClr val="tx1"/>
          </a:solidFill>
          <a:latin typeface="+mn-lt"/>
          <a:ea typeface="+mn-ea"/>
          <a:cs typeface="+mn-cs"/>
        </a:defRPr>
      </a:lvl3pPr>
      <a:lvl4pPr marL="1453896" marR="0" indent="-210312" algn="l" defTabSz="981334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chemeClr val="tx1"/>
        </a:buClr>
        <a:buSzTx/>
        <a:buFont typeface="Verdana" pitchFamily="34" charset="0"/>
        <a:buChar char="-"/>
        <a:tabLst/>
        <a:defRPr lang="en-CA" altLang="zh-CN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208002" indent="-245334" algn="l" defTabSz="981334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698669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89336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80003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0670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813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90667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81334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72001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62668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53335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44002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34669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25336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idgespan.org/Publications-and-Tools/Leadership-Effectiveness/Nonprofit-Leadership-Development-Toolkit/Develop-Future-Leaders/Video-Tutorial-70-20-10-Leadership-Development-Pla.aspx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0328" y="3200034"/>
            <a:ext cx="7909792" cy="997413"/>
          </a:xfrm>
        </p:spPr>
        <p:txBody>
          <a:bodyPr/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Your next step: Create a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70/20/10 </a:t>
            </a:r>
            <a:r>
              <a:rPr lang="en-US" dirty="0">
                <a:latin typeface="Arial" pitchFamily="34" charset="0"/>
                <a:cs typeface="Arial" pitchFamily="34" charset="0"/>
              </a:rPr>
              <a:t>plan</a:t>
            </a:r>
            <a:endParaRPr lang="en-US" dirty="0"/>
          </a:p>
        </p:txBody>
      </p:sp>
      <p:sp>
        <p:nvSpPr>
          <p:cNvPr id="3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endParaRPr lang="en-US" sz="1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10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a 70/20/10 plan for yourself or a direct report</a:t>
            </a:r>
            <a:endParaRPr lang="en-US" dirty="0"/>
          </a:p>
        </p:txBody>
      </p:sp>
      <p:sp>
        <p:nvSpPr>
          <p:cNvPr id="3" name="Source"/>
          <p:cNvSpPr>
            <a:spLocks noGrp="1"/>
          </p:cNvSpPr>
          <p:nvPr/>
        </p:nvSpPr>
        <p:spPr bwMode="auto">
          <a:xfrm>
            <a:off x="1023961" y="1436687"/>
            <a:ext cx="7405431" cy="4538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800" tIns="46800" rIns="46800" bIns="46800" numCol="1" anchor="t" anchorCtr="0" compatLnSpc="1">
            <a:prstTxWarp prst="textNoShape">
              <a:avLst/>
            </a:prstTxWarp>
            <a:spAutoFit/>
          </a:bodyPr>
          <a:lstStyle>
            <a:lvl1pPr marL="173736" indent="-173736" algn="l" defTabSz="981075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•"/>
              <a:defRPr sz="18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48056" indent="-82296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-"/>
              <a:defRPr sz="1600">
                <a:solidFill>
                  <a:schemeClr val="tx1"/>
                </a:solidFill>
                <a:latin typeface="Verdana" pitchFamily="34" charset="0"/>
              </a:defRPr>
            </a:lvl2pPr>
            <a:lvl3pPr marL="813816" indent="-201168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Marlett" pitchFamily="2" charset="2"/>
              <a:buChar char="8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084263" indent="-206375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-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1574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5pPr>
            <a:lvl6pPr marL="26146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6pPr>
            <a:lvl7pPr marL="30718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7pPr>
            <a:lvl8pPr marL="35290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8pPr>
            <a:lvl9pPr marL="39862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9pPr>
          </a:lstStyle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This template accompanies the </a:t>
            </a:r>
            <a:r>
              <a:rPr lang="en-US" u="sng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  <a:hlinkClick r:id="rId2"/>
              </a:rPr>
              <a:t>70/20/10 introductory video</a:t>
            </a:r>
            <a:endParaRPr lang="en-US" u="sng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dirty="0">
                <a:latin typeface="Arial" pitchFamily="34" charset="0"/>
                <a:cs typeface="Arial" pitchFamily="34" charset="0"/>
              </a:rPr>
              <a:t>As the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70/20/10 </a:t>
            </a:r>
            <a:r>
              <a:rPr lang="en-US" dirty="0">
                <a:latin typeface="Arial" pitchFamily="34" charset="0"/>
                <a:cs typeface="Arial" pitchFamily="34" charset="0"/>
              </a:rPr>
              <a:t>name implies, the learning model calls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for </a:t>
            </a:r>
            <a:r>
              <a:rPr lang="en-US" dirty="0">
                <a:latin typeface="Arial" pitchFamily="34" charset="0"/>
                <a:cs typeface="Arial" pitchFamily="34" charset="0"/>
              </a:rPr>
              <a:t>70 percent of development to consist of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on-the-job </a:t>
            </a:r>
            <a:r>
              <a:rPr lang="en-US" dirty="0">
                <a:latin typeface="Arial" pitchFamily="34" charset="0"/>
                <a:cs typeface="Arial" pitchFamily="34" charset="0"/>
              </a:rPr>
              <a:t>learning, supported by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20 percent </a:t>
            </a:r>
            <a:r>
              <a:rPr lang="en-US" dirty="0">
                <a:latin typeface="Arial" pitchFamily="34" charset="0"/>
                <a:cs typeface="Arial" pitchFamily="34" charset="0"/>
              </a:rPr>
              <a:t>coaching and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mentoring</a:t>
            </a:r>
            <a:r>
              <a:rPr lang="en-US" dirty="0">
                <a:latin typeface="Arial" pitchFamily="34" charset="0"/>
                <a:cs typeface="Arial" pitchFamily="34" charset="0"/>
              </a:rPr>
              <a:t>, and 10 percent classroom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training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Step One: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Identify a critical skill you or your direct report needs to develop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Step Two: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Come up with 3 job-based projects or assignments that will build this skill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Come up with 2 ways you or your direct report can leverage mentors and managers to better develop this skill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Come up with 1 formal book, conference, or other formal training experience that might support the development of this skill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Step Three: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Share your 70/20/10 plan with your direct report or manager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921714"/>
            <a:ext cx="9728200" cy="1229973"/>
          </a:xfrm>
          <a:prstGeom prst="rect">
            <a:avLst/>
          </a:prstGeom>
          <a:solidFill>
            <a:schemeClr val="accent3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For more resources, examples, and information visit:</a:t>
            </a:r>
          </a:p>
          <a:p>
            <a:pPr algn="ctr"/>
            <a:r>
              <a:rPr lang="en-US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www.bridgespan.org/leadershiptoolkit</a:t>
            </a:r>
          </a:p>
        </p:txBody>
      </p:sp>
      <p:sp>
        <p:nvSpPr>
          <p:cNvPr id="5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endParaRPr lang="en-US" sz="1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81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 bwMode="auto">
          <a:xfrm>
            <a:off x="162137" y="126197"/>
            <a:ext cx="9322858" cy="909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8133" tIns="49067" rIns="98133" bIns="49067" anchor="ctr"/>
          <a:lstStyle/>
          <a:p>
            <a:r>
              <a:rPr lang="en-US" sz="26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Example 70/20/10 development plan</a:t>
            </a:r>
            <a:endParaRPr lang="en-US" sz="26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3104" y="6923797"/>
            <a:ext cx="8729042" cy="277058"/>
          </a:xfrm>
          <a:prstGeom prst="rect">
            <a:avLst/>
          </a:prstGeom>
          <a:noFill/>
        </p:spPr>
        <p:txBody>
          <a:bodyPr wrap="none" lIns="45720" rIns="45720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Source: Adapted from Developing Cause-Driven Leadership®, Leadership Competency Development Guide, YMCA of the USA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159798"/>
              </p:ext>
            </p:extLst>
          </p:nvPr>
        </p:nvGraphicFramePr>
        <p:xfrm>
          <a:off x="293103" y="1678457"/>
          <a:ext cx="9077202" cy="510483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2105487"/>
                <a:gridCol w="2482102"/>
                <a:gridCol w="2405183"/>
                <a:gridCol w="2084430"/>
              </a:tblGrid>
              <a:tr h="460288">
                <a:tc gridSpan="4">
                  <a:txBody>
                    <a:bodyPr/>
                    <a:lstStyle/>
                    <a:p>
                      <a:r>
                        <a:rPr lang="en-US" sz="1800" b="0" u="sng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Development</a:t>
                      </a:r>
                      <a:r>
                        <a:rPr lang="en-US" sz="1800" b="0" u="sng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plan</a:t>
                      </a:r>
                      <a:endParaRPr lang="en-US" sz="1800" b="0" u="sng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B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69186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Skill to develop</a:t>
                      </a:r>
                      <a:endParaRPr lang="en-US" sz="1400" b="1" i="0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L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476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Job-based assignment </a:t>
                      </a:r>
                    </a:p>
                    <a:p>
                      <a:pPr algn="ctr"/>
                      <a:r>
                        <a:rPr lang="en-US" sz="1400" i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(70%)</a:t>
                      </a:r>
                      <a:endParaRPr lang="en-US" sz="1400" i="0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L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37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Who will you ask to help</a:t>
                      </a:r>
                      <a:r>
                        <a:rPr lang="en-US" sz="1400" i="0" baseline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i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and how? </a:t>
                      </a:r>
                    </a:p>
                    <a:p>
                      <a:pPr algn="ctr"/>
                      <a:r>
                        <a:rPr lang="en-US" sz="1400" i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(20%)</a:t>
                      </a:r>
                      <a:endParaRPr lang="en-US" sz="1400" i="0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L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5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Formal training &amp; self-study </a:t>
                      </a:r>
                    </a:p>
                    <a:p>
                      <a:pPr algn="ctr"/>
                      <a:r>
                        <a:rPr lang="en-US" sz="1400" i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(10%)</a:t>
                      </a:r>
                      <a:endParaRPr lang="en-US" sz="1400" i="0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L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8613"/>
                    </a:solidFill>
                  </a:tcPr>
                </a:tc>
              </a:tr>
              <a:tr h="1258452">
                <a:tc rowSpan="3">
                  <a:txBody>
                    <a:bodyPr/>
                    <a:lstStyle/>
                    <a:p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Public speaking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L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4767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 Tape self giving presentation, watch tape, make notes, re-tape presentation</a:t>
                      </a:r>
                    </a:p>
                  </a:txBody>
                  <a:tcPr marL="91425" marR="91425" marT="45730" marB="45730">
                    <a:lnL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 Ask manager to tell me when I am not speaking up enough in meetings</a:t>
                      </a:r>
                    </a:p>
                  </a:txBody>
                  <a:tcPr marL="91425" marR="91425" marT="45730" marB="45730">
                    <a:lnL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1 Podcast</a:t>
                      </a:r>
                      <a:r>
                        <a:rPr lang="en-US" sz="1600" baseline="0" dirty="0" smtClean="0">
                          <a:latin typeface="Arial" pitchFamily="34" charset="0"/>
                          <a:cs typeface="Arial" pitchFamily="34" charset="0"/>
                        </a:rPr>
                        <a:t> series colleague recommended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L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584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 Ask manager if I can present a program update at the next board meeting</a:t>
                      </a:r>
                      <a:endParaRPr kumimoji="0" lang="en-US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L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 Explicitly ask for feedback from participants after every presentation I give</a:t>
                      </a:r>
                      <a:endParaRPr kumimoji="0" lang="en-US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L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>
                        <a:buClr>
                          <a:srgbClr val="000000"/>
                        </a:buClr>
                      </a:pPr>
                      <a:endParaRPr lang="en-US" sz="16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L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12584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 Ask HR if I can lead a new hire training session this September</a:t>
                      </a:r>
                      <a:endParaRPr kumimoji="0" lang="en-US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L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None/>
                        <a:tabLst/>
                        <a:defRPr/>
                      </a:pPr>
                      <a:endParaRPr kumimoji="0" lang="en-US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L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93103" y="1241323"/>
            <a:ext cx="8729043" cy="276999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r>
              <a:rPr lang="en-US" sz="1200" i="1" dirty="0" smtClean="0">
                <a:latin typeface="Arial" pitchFamily="34" charset="0"/>
                <a:cs typeface="Arial" pitchFamily="34" charset="0"/>
              </a:rPr>
              <a:t>This page leaves room for 1 skill—print out 2-3 to cover all of the skills you will prioritize developing over the next 6-12 months</a:t>
            </a:r>
          </a:p>
        </p:txBody>
      </p:sp>
      <p:sp>
        <p:nvSpPr>
          <p:cNvPr id="2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endParaRPr lang="en-US" sz="1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89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 bwMode="auto">
          <a:xfrm>
            <a:off x="162137" y="126197"/>
            <a:ext cx="9322858" cy="909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8133" tIns="49067" rIns="98133" bIns="49067" anchor="ctr"/>
          <a:lstStyle/>
          <a:p>
            <a:r>
              <a:rPr lang="en-US" sz="26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Template development plan</a:t>
            </a:r>
            <a:endParaRPr lang="en-US" sz="26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301" y="6853442"/>
            <a:ext cx="8729042" cy="277058"/>
          </a:xfrm>
          <a:prstGeom prst="rect">
            <a:avLst/>
          </a:prstGeom>
          <a:noFill/>
        </p:spPr>
        <p:txBody>
          <a:bodyPr wrap="none" lIns="45720" rIns="45720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Source: Adapted from Developing Cause-Driven Leadership®, Leadership Competency Development Guide, YMCA of the USA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441399"/>
              </p:ext>
            </p:extLst>
          </p:nvPr>
        </p:nvGraphicFramePr>
        <p:xfrm>
          <a:off x="335300" y="1678457"/>
          <a:ext cx="9077201" cy="5049239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2105487"/>
                <a:gridCol w="2271120"/>
                <a:gridCol w="2447378"/>
                <a:gridCol w="2253216"/>
              </a:tblGrid>
              <a:tr h="404697">
                <a:tc gridSpan="4">
                  <a:txBody>
                    <a:bodyPr/>
                    <a:lstStyle/>
                    <a:p>
                      <a:r>
                        <a:rPr lang="en-US" sz="1800" b="0" u="sng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Development</a:t>
                      </a:r>
                      <a:r>
                        <a:rPr lang="en-US" sz="1800" b="0" u="sng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plan</a:t>
                      </a:r>
                      <a:endParaRPr lang="en-US" sz="1800" b="0" u="sng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B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69186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Skill to develop</a:t>
                      </a:r>
                      <a:endParaRPr lang="en-US" sz="1400" b="1" i="0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L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476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Job-based assignment </a:t>
                      </a:r>
                    </a:p>
                    <a:p>
                      <a:pPr algn="ctr"/>
                      <a:r>
                        <a:rPr lang="en-US" sz="1400" i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(70%)</a:t>
                      </a:r>
                      <a:endParaRPr lang="en-US" sz="1400" i="0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L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Who will you ask to help,</a:t>
                      </a:r>
                      <a:r>
                        <a:rPr lang="en-US" sz="1400" i="0" baseline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i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and how? </a:t>
                      </a:r>
                    </a:p>
                    <a:p>
                      <a:pPr algn="ctr"/>
                      <a:r>
                        <a:rPr lang="en-US" sz="1400" i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(20%)</a:t>
                      </a:r>
                      <a:endParaRPr lang="en-US" sz="1400" i="0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L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5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Formal training &amp; self-study </a:t>
                      </a:r>
                    </a:p>
                    <a:p>
                      <a:pPr algn="ctr"/>
                      <a:r>
                        <a:rPr lang="en-US" sz="1400" i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(10%)</a:t>
                      </a:r>
                      <a:endParaRPr lang="en-US" sz="1400" i="0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L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8612"/>
                    </a:solidFill>
                  </a:tcPr>
                </a:tc>
              </a:tr>
              <a:tr h="1258452">
                <a:tc rowSpan="3">
                  <a:txBody>
                    <a:bodyPr/>
                    <a:lstStyle/>
                    <a:p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L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4767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marL="91425" marR="91425" marT="45730" marB="45730">
                    <a:lnL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marL="91425" marR="91425" marT="45730" marB="45730">
                    <a:lnL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L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584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kumimoji="0" lang="en-US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L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kumimoji="0" lang="en-US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L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>
                        <a:buClr>
                          <a:srgbClr val="000000"/>
                        </a:buClr>
                      </a:pPr>
                      <a:endParaRPr lang="en-US" sz="16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L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584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kumimoji="0" lang="en-US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L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None/>
                        <a:tabLst/>
                        <a:defRPr/>
                      </a:pPr>
                      <a:endParaRPr kumimoji="0" lang="en-US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L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35300" y="1241323"/>
            <a:ext cx="8249799" cy="461763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r>
              <a:rPr lang="en-US" sz="1200" i="1" dirty="0" smtClean="0">
                <a:latin typeface="Arial" pitchFamily="34" charset="0"/>
                <a:cs typeface="Arial" pitchFamily="34" charset="0"/>
              </a:rPr>
              <a:t>This page leaves room for one skill—print out 2-3 to cover all of the skills you will prioritize developing over the next 6-12 months</a:t>
            </a:r>
          </a:p>
        </p:txBody>
      </p:sp>
      <p:sp>
        <p:nvSpPr>
          <p:cNvPr id="2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endParaRPr lang="en-US" sz="1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74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Placeholder 3"/>
          <p:cNvGraphicFramePr>
            <a:graphicFrameLocks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67160354"/>
              </p:ext>
            </p:extLst>
          </p:nvPr>
        </p:nvGraphicFramePr>
        <p:xfrm>
          <a:off x="374589" y="1788858"/>
          <a:ext cx="8979022" cy="5194211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4489511"/>
                <a:gridCol w="4489511"/>
              </a:tblGrid>
              <a:tr h="1193384">
                <a:tc>
                  <a:txBody>
                    <a:bodyPr/>
                    <a:lstStyle/>
                    <a:p>
                      <a:pPr marL="0" marR="0" lvl="0" indent="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None/>
                        <a:tabLst/>
                        <a:defRPr/>
                      </a:pPr>
                      <a:r>
                        <a:rPr kumimoji="0" lang="en-US" sz="160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The </a:t>
                      </a:r>
                      <a:r>
                        <a:rPr kumimoji="0" lang="en-US" sz="1600" b="1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skills</a:t>
                      </a:r>
                      <a:r>
                        <a:rPr kumimoji="0" lang="en-US" sz="160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an individual should develop; may be specific to current role (i.e., performance) or in support of a future leadership role (i.e., potential)</a:t>
                      </a:r>
                      <a:endParaRPr kumimoji="0" lang="en-US" sz="16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43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None/>
                        <a:tabLst/>
                        <a:defRPr/>
                      </a:pPr>
                      <a:r>
                        <a:rPr kumimoji="0" lang="en-US" sz="160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The </a:t>
                      </a:r>
                      <a:r>
                        <a:rPr kumimoji="0" lang="en-US" sz="1600" b="1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objectives</a:t>
                      </a:r>
                      <a:r>
                        <a:rPr kumimoji="0" lang="en-US" sz="160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an individual should accomplish for their role—i.e., the work they will perform to demonstrate particular skills and capabilities </a:t>
                      </a:r>
                      <a:endParaRPr kumimoji="0" lang="en-US" sz="16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747678"/>
                    </a:solidFill>
                  </a:tcPr>
                </a:tc>
              </a:tr>
              <a:tr h="335351">
                <a:tc gridSpan="2">
                  <a:txBody>
                    <a:bodyPr/>
                    <a:lstStyle/>
                    <a:p>
                      <a:pPr marL="0" marR="0" lvl="0" indent="0" algn="ctr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Examples</a:t>
                      </a:r>
                      <a:endParaRPr kumimoji="0" lang="en-US" sz="16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endParaRPr kumimoji="0" lang="en-US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3384"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Increase understanding and use of data in decision making to manage program area more effectively</a:t>
                      </a:r>
                      <a:endParaRPr kumimoji="0" lang="en-US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R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Identify highest priority opportunities to improve program quality and effectiveness and implement plan to address</a:t>
                      </a:r>
                      <a:endParaRPr kumimoji="0" lang="en-US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L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1400"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Improve relationship-building skills and effectiveness in representing the organization to external stakeholders</a:t>
                      </a:r>
                      <a:endParaRPr kumimoji="0" lang="en-US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R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Gain support from city officials for the program’s new initiative</a:t>
                      </a:r>
                    </a:p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Establish relationships with two new major funders</a:t>
                      </a:r>
                      <a:endParaRPr kumimoji="0" lang="en-US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L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0692"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Become a more effective supervisor by providing more consistent coaching and feedback to direct reports</a:t>
                      </a:r>
                      <a:endParaRPr kumimoji="0" lang="en-US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R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Identify and develop a potential successor for the program area</a:t>
                      </a:r>
                    </a:p>
                    <a:p>
                      <a:pPr marL="0" marR="0" lvl="0" indent="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None/>
                        <a:tabLst/>
                        <a:defRPr/>
                      </a:pPr>
                      <a:endParaRPr kumimoji="0" lang="en-US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L w="12700" cap="flat" cmpd="sng" algn="ctr">
                      <a:solidFill>
                        <a:schemeClr val="bg1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179971" y="147632"/>
            <a:ext cx="9548229" cy="905899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Remember! 70/20/10 plans should focus on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development goals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not role objectives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KMATable4TextBox1"/>
          <p:cNvSpPr/>
          <p:nvPr/>
        </p:nvSpPr>
        <p:spPr>
          <a:xfrm>
            <a:off x="466014" y="1417940"/>
            <a:ext cx="4306661" cy="370919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b"/>
          </a:blip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91440" rtlCol="0" anchor="b"/>
          <a:lstStyle/>
          <a:p>
            <a:pPr algn="ctr"/>
            <a:r>
              <a:rPr lang="en-US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DEVELOPMENT GOALS</a:t>
            </a:r>
          </a:p>
        </p:txBody>
      </p:sp>
      <p:sp>
        <p:nvSpPr>
          <p:cNvPr id="6" name="KMATable4TextBox2"/>
          <p:cNvSpPr/>
          <p:nvPr/>
        </p:nvSpPr>
        <p:spPr>
          <a:xfrm>
            <a:off x="4955525" y="1417940"/>
            <a:ext cx="4306661" cy="370919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b"/>
          </a:blip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91440" rtlCol="0" anchor="b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ROLE OBJECTIVES</a:t>
            </a:r>
          </a:p>
        </p:txBody>
      </p:sp>
      <p:sp>
        <p:nvSpPr>
          <p:cNvPr id="2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endParaRPr lang="en-US" sz="1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62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-BODYINDENTATION" val="0;21.37504;35.87496;45.25;60.25;82.87504;97.92001;114.48;"/>
  <p:tag name="VCT-BULLETVISIBILITY" val="G****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NAME" val="KMATable4"/>
  <p:tag name="HEADERROWTYPE" val="TextBoxHeader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VCT_Marker"/>
  <p:tag name="DATE" val="2/17/2012 11:28:15 AM"/>
  <p:tag name="VCT-TEMPLATE" val="Bridgespan Group.potx"/>
  <p:tag name="VCTMASTER" val="Bain Letter"/>
  <p:tag name="VCTORDER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LLOWANCHOR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TnDMh0XEkqkgXFLxGIxV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8tVF8OH0kKrrvrzwuF9g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BvzlwXMjUuS4_sExiSPi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1Dx1egjsUKcCJlSqYhtn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sGBtBH7BUWuVt1IftgjSA"/>
</p:tagLst>
</file>

<file path=ppt/theme/theme1.xml><?xml version="1.0" encoding="utf-8"?>
<a:theme xmlns:a="http://schemas.openxmlformats.org/drawingml/2006/main" name="Bridgespan Group">
  <a:themeElements>
    <a:clrScheme name="Custom 5">
      <a:dk1>
        <a:sysClr val="windowText" lastClr="000000"/>
      </a:dk1>
      <a:lt1>
        <a:srgbClr val="DDDDDD"/>
      </a:lt1>
      <a:dk2>
        <a:srgbClr val="FFFFFF"/>
      </a:dk2>
      <a:lt2>
        <a:srgbClr val="00437A"/>
      </a:lt2>
      <a:accent1>
        <a:srgbClr val="00A9E0"/>
      </a:accent1>
      <a:accent2>
        <a:srgbClr val="F08613"/>
      </a:accent2>
      <a:accent3>
        <a:srgbClr val="747678"/>
      </a:accent3>
      <a:accent4>
        <a:srgbClr val="008542"/>
      </a:accent4>
      <a:accent5>
        <a:srgbClr val="7AB800"/>
      </a:accent5>
      <a:accent6>
        <a:srgbClr val="C3B600"/>
      </a:accent6>
      <a:hlink>
        <a:srgbClr val="00A9E0"/>
      </a:hlink>
      <a:folHlink>
        <a:srgbClr val="7030A0"/>
      </a:folHlink>
    </a:clrScheme>
    <a:fontScheme name="1 - Letter CFR Red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9050">
          <a:noFill/>
        </a:ln>
      </a:spPr>
      <a:bodyPr lIns="45720" tIns="45720" rIns="45720" bIns="45720" rtlCol="0" anchor="ctr"/>
      <a:lstStyle>
        <a:defPPr algn="ctr">
          <a:defRPr sz="2000" dirty="0" err="1" smtClean="0">
            <a:solidFill>
              <a:schemeClr val="tx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080808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5720" rIns="45720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Bridgespan Group</Template>
  <TotalTime>82</TotalTime>
  <Words>541</Words>
  <Application>Microsoft Office PowerPoint</Application>
  <PresentationFormat>Custom</PresentationFormat>
  <Paragraphs>62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Bridgespan Group</vt:lpstr>
      <vt:lpstr>think-cell Slide</vt:lpstr>
      <vt:lpstr>Your next step: Create a 70/20/10 plan</vt:lpstr>
      <vt:lpstr>Making a 70/20/10 plan for yourself or a direct report</vt:lpstr>
      <vt:lpstr>PowerPoint Presentation</vt:lpstr>
      <vt:lpstr>PowerPoint Presentation</vt:lpstr>
      <vt:lpstr>Remember! 70/20/10 plans should focus on development goals, not role objectives</vt:lpstr>
    </vt:vector>
  </TitlesOfParts>
  <Company>Bain &amp; Company,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next step: Create a Plan A</dc:title>
  <dc:creator>Laura Burkhauser</dc:creator>
  <dc:description>Blank.potx Letter, Apr 4/12 by TJN</dc:description>
  <cp:lastModifiedBy>Carole Matthews</cp:lastModifiedBy>
  <cp:revision>38</cp:revision>
  <dcterms:created xsi:type="dcterms:W3CDTF">2013-06-11T13:31:30Z</dcterms:created>
  <dcterms:modified xsi:type="dcterms:W3CDTF">2013-06-26T15:19:48Z</dcterms:modified>
</cp:coreProperties>
</file>