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heme/theme2.xml" ContentType="application/vnd.openxmlformats-officedocument.theme+xml"/>
  <Override PartName="/ppt/tags/tag1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9" r:id="rId2"/>
  </p:sldIdLst>
  <p:sldSz cx="9729788" cy="7443788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37" userDrawn="1">
          <p15:clr>
            <a:srgbClr val="A4A3A4"/>
          </p15:clr>
        </p15:guide>
        <p15:guide id="2" pos="30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BCE2"/>
    <a:srgbClr val="9FC918"/>
    <a:srgbClr val="FCA047"/>
    <a:srgbClr val="D47800"/>
    <a:srgbClr val="F08613"/>
    <a:srgbClr val="70CDE3"/>
    <a:srgbClr val="C1D82F"/>
    <a:srgbClr val="D5E45C"/>
    <a:srgbClr val="99DFF1"/>
    <a:srgbClr val="FAC5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77" autoAdjust="0"/>
    <p:restoredTop sz="92615" autoAdjust="0"/>
  </p:normalViewPr>
  <p:slideViewPr>
    <p:cSldViewPr snapToGrid="0">
      <p:cViewPr varScale="1">
        <p:scale>
          <a:sx n="75" d="100"/>
          <a:sy n="75" d="100"/>
        </p:scale>
        <p:origin x="1598" y="43"/>
      </p:cViewPr>
      <p:guideLst>
        <p:guide orient="horz" pos="1337"/>
        <p:guide pos="306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-131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46F3D-8DCD-4562-B506-1E5D80666D3F}" type="datetimeFigureOut">
              <a:rPr lang="en-US" smtClean="0"/>
              <a:t>1/16/2019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43000"/>
            <a:ext cx="4035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A9787E-E25C-46B2-A1AB-F9793E2CA6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21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9787E-E25C-46B2-A1AB-F9793E2CA63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946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4" Type="http://schemas.openxmlformats.org/officeDocument/2006/relationships/image" Target="../media/image5.jp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Blue horizontal line"/>
          <p:cNvCxnSpPr/>
          <p:nvPr/>
        </p:nvCxnSpPr>
        <p:spPr>
          <a:xfrm>
            <a:off x="930058" y="3810794"/>
            <a:ext cx="7793473" cy="0"/>
          </a:xfrm>
          <a:prstGeom prst="line">
            <a:avLst/>
          </a:prstGeom>
          <a:ln w="3810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3544" y="1417320"/>
            <a:ext cx="7790688" cy="2386584"/>
          </a:xfrm>
          <a:prstGeom prst="rect">
            <a:avLst/>
          </a:prstGeom>
        </p:spPr>
        <p:txBody>
          <a:bodyPr lIns="0" tIns="45720" rIns="45720" bIns="45720" anchor="b" anchorCtr="0">
            <a:noAutofit/>
          </a:bodyPr>
          <a:lstStyle>
            <a:lvl1pPr>
              <a:defRPr sz="4800" b="0" cap="all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544" y="3904488"/>
            <a:ext cx="7790688" cy="694944"/>
          </a:xfrm>
          <a:prstGeom prst="rect">
            <a:avLst/>
          </a:prstGeom>
        </p:spPr>
        <p:txBody>
          <a:bodyPr lIns="0" rIns="45720">
            <a:noAutofit/>
          </a:bodyPr>
          <a:lstStyle>
            <a:lvl1pPr marL="0" indent="0" algn="l">
              <a:buNone/>
              <a:defRPr sz="2000">
                <a:solidFill>
                  <a:schemeClr val="bg2"/>
                </a:solidFill>
              </a:defRPr>
            </a:lvl1pPr>
            <a:lvl2pPr marL="4906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1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72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62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53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44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34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25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4" name="Bridgespan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8718" y="369094"/>
            <a:ext cx="2220045" cy="851360"/>
          </a:xfrm>
          <a:prstGeom prst="rect">
            <a:avLst/>
          </a:prstGeom>
        </p:spPr>
      </p:pic>
      <p:pic>
        <p:nvPicPr>
          <p:cNvPr id="15" name="Blue wav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" y="5355904"/>
            <a:ext cx="9729512" cy="208788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9021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60388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0" userDrawn="1">
          <p15:clr>
            <a:srgbClr val="CCCCCC"/>
          </p15:clr>
        </p15:guide>
        <p15:guide id="2" pos="6040" userDrawn="1">
          <p15:clr>
            <a:srgbClr val="CCCCCC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ight Pic, Left Text &amp;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0"/>
            <a:ext cx="4407408" cy="950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pic>
        <p:nvPicPr>
          <p:cNvPr id="4" name="Blue vertical lin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9"/>
            <a:ext cx="240792" cy="7443509"/>
          </a:xfrm>
          <a:prstGeom prst="rect">
            <a:avLst/>
          </a:prstGeom>
        </p:spPr>
      </p:pic>
      <p:cxnSp>
        <p:nvCxnSpPr>
          <p:cNvPr id="6" name="Blue horizontal line"/>
          <p:cNvCxnSpPr/>
          <p:nvPr/>
        </p:nvCxnSpPr>
        <p:spPr>
          <a:xfrm>
            <a:off x="381599" y="902494"/>
            <a:ext cx="4407408" cy="0"/>
          </a:xfrm>
          <a:prstGeom prst="line">
            <a:avLst/>
          </a:prstGeom>
          <a:ln w="28575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4865180" y="-278"/>
            <a:ext cx="4864608" cy="7443788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2408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ight Pic, Lef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lue vertical lin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9"/>
            <a:ext cx="240792" cy="7443509"/>
          </a:xfrm>
          <a:prstGeom prst="rect">
            <a:avLst/>
          </a:prstGeom>
        </p:spPr>
      </p:pic>
      <p:sp>
        <p:nvSpPr>
          <p:cNvPr id="11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4865180" y="-278"/>
            <a:ext cx="4864608" cy="7443788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0728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eft Pic, Right Text &amp;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lue vertical lin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9"/>
            <a:ext cx="240792" cy="7443509"/>
          </a:xfrm>
          <a:prstGeom prst="rect">
            <a:avLst/>
          </a:prstGeom>
        </p:spPr>
      </p:pic>
      <p:sp>
        <p:nvSpPr>
          <p:cNvPr id="5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240786" y="1"/>
            <a:ext cx="4678347" cy="7443787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48072" y="0"/>
            <a:ext cx="4407408" cy="950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cxnSp>
        <p:nvCxnSpPr>
          <p:cNvPr id="7" name="Blue horizontal line"/>
          <p:cNvCxnSpPr/>
          <p:nvPr/>
        </p:nvCxnSpPr>
        <p:spPr>
          <a:xfrm>
            <a:off x="5148071" y="902494"/>
            <a:ext cx="4407408" cy="0"/>
          </a:xfrm>
          <a:prstGeom prst="line">
            <a:avLst/>
          </a:prstGeom>
          <a:ln w="28575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192348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eft Pic, R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lue vertical lin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9"/>
            <a:ext cx="240792" cy="7443509"/>
          </a:xfrm>
          <a:prstGeom prst="rect">
            <a:avLst/>
          </a:prstGeom>
        </p:spPr>
      </p:pic>
      <p:sp>
        <p:nvSpPr>
          <p:cNvPr id="5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240786" y="1"/>
            <a:ext cx="4678347" cy="7443787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61857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st Pag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lue wav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9"/>
            <a:ext cx="1597155" cy="7443509"/>
          </a:xfrm>
          <a:prstGeom prst="rect">
            <a:avLst/>
          </a:prstGeom>
        </p:spPr>
      </p:pic>
      <p:pic>
        <p:nvPicPr>
          <p:cNvPr id="5" name="Logo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088" y="2437071"/>
            <a:ext cx="5967412" cy="201084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09207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2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97864"/>
            <a:ext cx="5184648" cy="3758184"/>
          </a:xfrm>
        </p:spPr>
        <p:txBody>
          <a:bodyPr anchor="t" anchorCtr="0"/>
          <a:lstStyle>
            <a:lvl1pPr algn="r">
              <a:defRPr sz="4800" cap="all" baseline="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pic>
        <p:nvPicPr>
          <p:cNvPr id="3" name="Bridgespan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8472" y="6469080"/>
            <a:ext cx="1868284" cy="716464"/>
          </a:xfrm>
          <a:prstGeom prst="rect">
            <a:avLst/>
          </a:prstGeom>
        </p:spPr>
      </p:pic>
      <p:pic>
        <p:nvPicPr>
          <p:cNvPr id="4" name="Blue wav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7"/>
            <a:ext cx="1597155" cy="7443231"/>
          </a:xfrm>
          <a:prstGeom prst="rect">
            <a:avLst/>
          </a:prstGeom>
        </p:spPr>
      </p:pic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6227064" y="3758184"/>
            <a:ext cx="3300984" cy="1197864"/>
          </a:xfrm>
          <a:prstGeom prst="rect">
            <a:avLst/>
          </a:prstGeom>
        </p:spPr>
        <p:txBody>
          <a:bodyPr lIns="0" rIns="45720" anchor="b" anchorCtr="0">
            <a:noAutofit/>
          </a:bodyPr>
          <a:lstStyle>
            <a:lvl1pPr marL="0" indent="0" algn="l">
              <a:buNone/>
              <a:defRPr sz="2000">
                <a:solidFill>
                  <a:schemeClr val="bg2"/>
                </a:solidFill>
              </a:defRPr>
            </a:lvl1pPr>
            <a:lvl2pPr marL="4906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1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72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62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53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44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34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25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6" name="Blue vertical line"/>
          <p:cNvCxnSpPr/>
          <p:nvPr/>
        </p:nvCxnSpPr>
        <p:spPr>
          <a:xfrm>
            <a:off x="6007100" y="1248507"/>
            <a:ext cx="0" cy="3704493"/>
          </a:xfrm>
          <a:prstGeom prst="line">
            <a:avLst/>
          </a:prstGeom>
          <a:ln w="3810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702265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1475053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Blue horiz line"/>
          <p:cNvCxnSpPr/>
          <p:nvPr/>
        </p:nvCxnSpPr>
        <p:spPr>
          <a:xfrm>
            <a:off x="384048" y="902494"/>
            <a:ext cx="9198864" cy="0"/>
          </a:xfrm>
          <a:prstGeom prst="line">
            <a:avLst/>
          </a:prstGeom>
          <a:ln w="28575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 title"/>
          <p:cNvSpPr>
            <a:spLocks noGrp="1" noChangeArrowheads="1"/>
          </p:cNvSpPr>
          <p:nvPr>
            <p:ph type="title"/>
          </p:nvPr>
        </p:nvSpPr>
        <p:spPr bwMode="gray">
          <a:xfrm>
            <a:off x="384048" y="0"/>
            <a:ext cx="9198864" cy="950976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/>
          <a:p>
            <a:pPr lvl="0"/>
            <a:endParaRPr lang="en-CA" noProof="1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384048" y="1088136"/>
            <a:ext cx="9198864" cy="559612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t">
            <a:noAutofit/>
          </a:bodyPr>
          <a:lstStyle/>
          <a:p>
            <a:pPr marL="182563" lvl="0" indent="-182563" defTabSz="981334">
              <a:spcBef>
                <a:spcPts val="912"/>
              </a:spcBef>
              <a:spcAft>
                <a:spcPts val="0"/>
              </a:spcAft>
              <a:buClrTx/>
              <a:buSzPct val="100000"/>
            </a:pPr>
            <a:r>
              <a:rPr lang="en-US" dirty="0"/>
              <a:t>Click to edit Master text styles</a:t>
            </a:r>
          </a:p>
          <a:p>
            <a:pPr marL="449263" lvl="1" indent="-182563" defTabSz="981334">
              <a:spcBef>
                <a:spcPts val="408"/>
              </a:spcBef>
              <a:spcAft>
                <a:spcPts val="0"/>
              </a:spcAft>
              <a:buClrTx/>
              <a:buSzPct val="100000"/>
              <a:buFont typeface="Verdana" panose="020B0604030504040204" pitchFamily="34" charset="0"/>
            </a:pPr>
            <a:r>
              <a:rPr lang="en-US" dirty="0"/>
              <a:t>Second level</a:t>
            </a:r>
          </a:p>
          <a:p>
            <a:pPr marL="801688" lvl="2" indent="-192088" defTabSz="981334">
              <a:spcBef>
                <a:spcPts val="408"/>
              </a:spcBef>
              <a:spcAft>
                <a:spcPts val="0"/>
              </a:spcAft>
              <a:buClrTx/>
              <a:buSzPct val="140000"/>
              <a:buFont typeface="Verdana" panose="020B0604030504040204" pitchFamily="34" charset="0"/>
              <a:buChar char="‣"/>
            </a:pPr>
            <a:r>
              <a:rPr lang="en-US" dirty="0"/>
              <a:t>Third level</a:t>
            </a:r>
          </a:p>
          <a:p>
            <a:pPr marL="1472001" lvl="3" indent="-214313">
              <a:buClr>
                <a:schemeClr val="bg1"/>
              </a:buClr>
            </a:pPr>
            <a:r>
              <a:rPr lang="en-US" dirty="0"/>
              <a:t>Fourth level</a:t>
            </a:r>
          </a:p>
        </p:txBody>
      </p:sp>
      <p:sp>
        <p:nvSpPr>
          <p:cNvPr id="15" name="SlideNumber"/>
          <p:cNvSpPr/>
          <p:nvPr/>
        </p:nvSpPr>
        <p:spPr>
          <a:xfrm>
            <a:off x="9272016" y="7278624"/>
            <a:ext cx="320040" cy="91440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/>
            <a:fld id="{BB69BBE8-4DB2-4642-B003-B220ACD5A2FD}" type="slidenum">
              <a:rPr lang="en-US" sz="1000" b="1" baseline="0" smtClean="0">
                <a:solidFill>
                  <a:schemeClr val="tx1"/>
                </a:solidFill>
                <a:latin typeface="+mj-lt"/>
              </a:rPr>
              <a:pPr algn="ctr"/>
              <a:t>‹#›</a:t>
            </a:fld>
            <a:endParaRPr lang="fr-FR" sz="10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9" name="Blue vertical line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9"/>
            <a:ext cx="240792" cy="7443509"/>
          </a:xfrm>
          <a:prstGeom prst="rect">
            <a:avLst/>
          </a:prstGeom>
        </p:spPr>
      </p:pic>
      <p:sp>
        <p:nvSpPr>
          <p:cNvPr id="3" name="CreatedFooter" hidden="1"/>
          <p:cNvSpPr txBox="1"/>
          <p:nvPr/>
        </p:nvSpPr>
        <p:spPr>
          <a:xfrm>
            <a:off x="8165592" y="7278624"/>
            <a:ext cx="857607" cy="9233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600" smtClean="0">
                <a:solidFill>
                  <a:srgbClr val="000000"/>
                </a:solidFill>
                <a:latin typeface="+mn-lt"/>
              </a:rPr>
              <a:t>Sample Scaled Competency</a:t>
            </a:r>
            <a:endParaRPr lang="en-CA" sz="6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4" name="BainNotesBox"/>
          <p:cNvSpPr txBox="1"/>
          <p:nvPr/>
        </p:nvSpPr>
        <p:spPr>
          <a:xfrm>
            <a:off x="384048" y="7178040"/>
            <a:ext cx="9191307" cy="246888"/>
          </a:xfrm>
          <a:prstGeom prst="rect">
            <a:avLst/>
          </a:prstGeom>
          <a:noFill/>
        </p:spPr>
        <p:txBody>
          <a:bodyPr vert="horz" wrap="square" lIns="0" tIns="0" rIns="0" bIns="45720" rtlCol="0" anchor="b">
            <a:spAutoFit/>
          </a:bodyPr>
          <a:lstStyle/>
          <a:p>
            <a:pPr algn="l"/>
            <a:endParaRPr dirty="0"/>
          </a:p>
        </p:txBody>
      </p:sp>
      <p:sp>
        <p:nvSpPr>
          <p:cNvPr id="20" name="BainStatusStickerPosition" hidden="1"/>
          <p:cNvSpPr/>
          <p:nvPr/>
        </p:nvSpPr>
        <p:spPr>
          <a:xfrm>
            <a:off x="9456676" y="1005840"/>
            <a:ext cx="127000" cy="127000"/>
          </a:xfrm>
          <a:prstGeom prst="rect">
            <a:avLst/>
          </a:pr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A" sz="1800" dirty="0">
              <a:solidFill>
                <a:srgbClr val="000000"/>
              </a:solidFill>
            </a:endParaRPr>
          </a:p>
        </p:txBody>
      </p:sp>
      <p:sp>
        <p:nvSpPr>
          <p:cNvPr id="14" name="OfficeCode" hidden="1"/>
          <p:cNvSpPr txBox="1"/>
          <p:nvPr/>
        </p:nvSpPr>
        <p:spPr>
          <a:xfrm>
            <a:off x="7754112" y="7278624"/>
            <a:ext cx="126638" cy="9233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CA" sz="600" dirty="0">
                <a:solidFill>
                  <a:srgbClr val="000000"/>
                </a:solidFill>
                <a:latin typeface="+mn-lt"/>
              </a:rPr>
              <a:t>TBG</a:t>
            </a:r>
          </a:p>
        </p:txBody>
      </p:sp>
      <p:sp>
        <p:nvSpPr>
          <p:cNvPr id="18" name="BainStatusStickerPosition" hidden="1"/>
          <p:cNvSpPr/>
          <p:nvPr/>
        </p:nvSpPr>
        <p:spPr>
          <a:xfrm>
            <a:off x="9456676" y="1005840"/>
            <a:ext cx="127000" cy="127000"/>
          </a:xfrm>
          <a:prstGeom prst="rect">
            <a:avLst/>
          </a:pr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A" sz="1800" dirty="0">
              <a:solidFill>
                <a:srgbClr val="000000"/>
              </a:solidFill>
            </a:endParaRPr>
          </a:p>
        </p:txBody>
      </p:sp>
    </p:spTree>
    <p:custDataLst>
      <p:tags r:id="rId11"/>
    </p:custDataLst>
    <p:extLst>
      <p:ext uri="{BB962C8B-B14F-4D97-AF65-F5344CB8AC3E}">
        <p14:creationId xmlns:p14="http://schemas.microsoft.com/office/powerpoint/2010/main" val="2452062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81334" rtl="0" eaLnBrk="1" latinLnBrk="0" hangingPunct="1">
        <a:spcBef>
          <a:spcPct val="0"/>
        </a:spcBef>
        <a:buNone/>
        <a:defRPr lang="en-CA" sz="2800" kern="1200" noProof="1" smtClean="0">
          <a:solidFill>
            <a:schemeClr val="bg2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71463" marR="0" indent="-271463" algn="l" defTabSz="981075" rtl="0" eaLnBrk="1" fontAlgn="base" latinLnBrk="0" hangingPunct="1">
        <a:lnSpc>
          <a:spcPct val="100000"/>
        </a:lnSpc>
        <a:spcBef>
          <a:spcPct val="40000"/>
        </a:spcBef>
        <a:spcAft>
          <a:spcPct val="0"/>
        </a:spcAft>
        <a:buClr>
          <a:srgbClr val="464547"/>
        </a:buClr>
        <a:buSzPts val="2400"/>
        <a:buFont typeface="Verdana" pitchFamily="34" charset="0"/>
        <a:buChar char="•"/>
        <a:tabLst/>
        <a:defRPr kumimoji="0" lang="en-US" altLang="zh-CN" sz="1800" b="0" i="0" u="none" strike="noStrike" kern="1200" cap="none" spc="0" normalizeH="0" baseline="0" noProof="1" dirty="0" smtClean="0">
          <a:ln>
            <a:noFill/>
          </a:ln>
          <a:solidFill>
            <a:schemeClr val="tx1"/>
          </a:solidFill>
          <a:effectLst/>
          <a:uLnTx/>
          <a:uFillTx/>
          <a:latin typeface="Calibri" panose="020F0502020204030204" pitchFamily="34" charset="0"/>
          <a:ea typeface="+mn-ea"/>
          <a:cs typeface="+mn-cs"/>
        </a:defRPr>
      </a:lvl1pPr>
      <a:lvl2pPr marL="574675" marR="0" indent="-119063" algn="l" defTabSz="981075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Verdana"/>
        <a:buChar char="-"/>
        <a:tabLst/>
        <a:defRPr lang="en-US" altLang="zh-CN" sz="1600" kern="1200" baseline="0" noProof="1" dirty="0" smtClean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052513" marR="0" indent="-287338" algn="l" defTabSz="981075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Marlett" pitchFamily="2" charset="2"/>
        <a:buChar char="8"/>
        <a:tabLst/>
        <a:defRPr lang="en-US" altLang="en-US" sz="1600" kern="1200" noProof="1" dirty="0" smtClean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453896" marR="0" indent="-210312" algn="l" defTabSz="981334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tx1"/>
        </a:buClr>
        <a:buSzTx/>
        <a:buFont typeface="Verdana" pitchFamily="34" charset="0"/>
        <a:buChar char="-"/>
        <a:tabLst/>
        <a:defRPr lang="en-US" altLang="zh-CN" sz="1600" kern="1200" dirty="0" smtClean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208002" indent="-245334" algn="l" defTabSz="981334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698669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89336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80003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670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813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90667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1334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72001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62668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53335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44002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34669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25336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69" userDrawn="1">
          <p15:clr>
            <a:srgbClr val="F26B43"/>
          </p15:clr>
        </p15:guide>
        <p15:guide id="2" orient="horz" pos="621" userDrawn="1">
          <p15:clr>
            <a:srgbClr val="F26B43"/>
          </p15:clr>
        </p15:guide>
        <p15:guide id="3" orient="horz" pos="4498" userDrawn="1">
          <p15:clr>
            <a:srgbClr val="F26B43"/>
          </p15:clr>
        </p15:guide>
        <p15:guide id="4" pos="241" userDrawn="1">
          <p15:clr>
            <a:srgbClr val="F26B43"/>
          </p15:clr>
        </p15:guide>
        <p15:guide id="5" pos="603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47239048"/>
              </p:ext>
            </p:extLst>
          </p:nvPr>
        </p:nvGraphicFramePr>
        <p:xfrm>
          <a:off x="384047" y="2119045"/>
          <a:ext cx="9198864" cy="46215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66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6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66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249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2"/>
                          </a:solidFill>
                          <a:latin typeface="+mn-lt"/>
                        </a:rPr>
                        <a:t>Early stage</a:t>
                      </a:r>
                    </a:p>
                  </a:txBody>
                  <a:tcPr marT="45703" marB="45703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2"/>
                          </a:solidFill>
                          <a:latin typeface="+mn-lt"/>
                        </a:rPr>
                        <a:t>Intermediate</a:t>
                      </a:r>
                    </a:p>
                  </a:txBody>
                  <a:tcPr marT="45703" marB="45703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91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2"/>
                          </a:solidFill>
                          <a:latin typeface="+mn-lt"/>
                        </a:rPr>
                        <a:t>Advanced</a:t>
                      </a:r>
                    </a:p>
                  </a:txBody>
                  <a:tcPr marT="45703" marB="45703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8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8713">
                <a:tc>
                  <a:txBody>
                    <a:bodyPr/>
                    <a:lstStyle/>
                    <a:p>
                      <a:pPr marL="0" marR="0" indent="0" algn="l" defTabSz="981334" rtl="0" eaLnBrk="1" latinLnBrk="0" hangingPunct="1">
                        <a:lnSpc>
                          <a:spcPct val="100000"/>
                        </a:lnSpc>
                        <a:spcBef>
                          <a:spcPts val="288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 panose="020B0604030504040204" pitchFamily="34" charset="0"/>
                        <a:buNone/>
                      </a:pPr>
                      <a:r>
                        <a:rPr lang="en-US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Awareness</a:t>
                      </a:r>
                      <a:r>
                        <a:rPr lang="en-US" sz="14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equity issues</a:t>
                      </a:r>
                      <a:endParaRPr lang="en-US" sz="14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563" marR="0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672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 panose="020B0604030504040204" pitchFamily="34" charset="0"/>
                        <a:buChar char="•"/>
                      </a:pPr>
                      <a:r>
                        <a:rPr lang="en-US" sz="14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Awareness of inequities that exist at multiple levels+</a:t>
                      </a:r>
                      <a:r>
                        <a:rPr lang="en-US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personal, interpersonal,</a:t>
                      </a:r>
                      <a:r>
                        <a:rPr lang="en-US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organizational, and systemic)</a:t>
                      </a:r>
                      <a:endParaRPr lang="en-US" sz="140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563" marR="0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672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 panose="020B0604030504040204" pitchFamily="34" charset="0"/>
                        <a:buChar char="•"/>
                      </a:pPr>
                      <a:r>
                        <a:rPr lang="en-US" sz="14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able to use appropriate vocabulary</a:t>
                      </a:r>
                      <a:r>
                        <a:rPr lang="en-US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describe inequities</a:t>
                      </a:r>
                      <a:endParaRPr lang="en-US" sz="14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45720" marT="91440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1334" rtl="0" eaLnBrk="1" fontAlgn="auto" latinLnBrk="0" hangingPunct="1">
                        <a:lnSpc>
                          <a:spcPct val="100000"/>
                        </a:lnSpc>
                        <a:spcBef>
                          <a:spcPts val="288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 panose="020B060403050404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Awareness of equity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issues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563" marR="0" lvl="0" indent="-182563" algn="l" defTabSz="981334" rtl="0" eaLnBrk="1" fontAlgn="auto" latinLnBrk="0" hangingPunct="1">
                        <a:lnSpc>
                          <a:spcPct val="100000"/>
                        </a:lnSpc>
                        <a:spcBef>
                          <a:spcPts val="672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 panose="020B060403050404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aware that there are linkages between systems that perpetuate inequity (e.g., racial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inequity, socio-economic inequity)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understands how these systems impact the organization's work; is aware of the concept of intersectionality++</a:t>
                      </a:r>
                    </a:p>
                    <a:p>
                      <a:pPr marL="0" marR="0" lvl="0" indent="0" algn="l" defTabSz="981334" rtl="0" eaLnBrk="1" fontAlgn="auto" latinLnBrk="0" hangingPunct="1">
                        <a:lnSpc>
                          <a:spcPct val="100000"/>
                        </a:lnSpc>
                        <a:spcBef>
                          <a:spcPts val="288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 panose="020B060403050404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Ability to actively combat inequities </a:t>
                      </a:r>
                    </a:p>
                    <a:p>
                      <a:pPr marL="182563" marR="0" lvl="0" indent="-182563" algn="l" defTabSz="981334" rtl="0" eaLnBrk="1" fontAlgn="auto" latinLnBrk="0" hangingPunct="1">
                        <a:lnSpc>
                          <a:spcPct val="100000"/>
                        </a:lnSpc>
                        <a:spcBef>
                          <a:spcPts val="672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 panose="020B060403050404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Understands that the organization and programs may need to change in order to achieve goals around equity</a:t>
                      </a:r>
                    </a:p>
                    <a:p>
                      <a:pPr marL="182563" marR="0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672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 panose="020B0604030504040204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articulate logic chain behind specific linkages between systems; Has intuitive understanding of how the mechanisms of structural inequity operate and are sustained over time</a:t>
                      </a:r>
                      <a:endParaRPr lang="en-US" sz="140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45720" marT="91440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81334" rtl="0" eaLnBrk="1" latinLnBrk="0" hangingPunct="1">
                        <a:lnSpc>
                          <a:spcPct val="100000"/>
                        </a:lnSpc>
                        <a:spcBef>
                          <a:spcPts val="288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 panose="020B0604030504040204" pitchFamily="34" charset="0"/>
                        <a:buNone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Awareness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equity issues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563" marR="0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672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 panose="020B0604030504040204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Familiar with potential avenues for addressing structural inequities</a:t>
                      </a:r>
                    </a:p>
                    <a:p>
                      <a:pPr marL="0" marR="0" indent="0" algn="l" defTabSz="981334" rtl="0" eaLnBrk="1" latinLnBrk="0" hangingPunct="1">
                        <a:lnSpc>
                          <a:spcPct val="100000"/>
                        </a:lnSpc>
                        <a:spcBef>
                          <a:spcPts val="288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 panose="020B0604030504040204" pitchFamily="34" charset="0"/>
                        <a:buNone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Ability to actively combat inequities </a:t>
                      </a:r>
                    </a:p>
                    <a:p>
                      <a:pPr marL="182563" marR="0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672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 panose="020B0604030504040204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engage in dialogues about potential options to address inequities and tradeoffs between options</a:t>
                      </a:r>
                    </a:p>
                    <a:p>
                      <a:pPr marL="182563" marR="0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672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 panose="020B0604030504040204" pitchFamily="34" charset="0"/>
                        <a:buChar char="•"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Able to sustain commitment to the work in some way despite overwhelming nature of the problem</a:t>
                      </a:r>
                    </a:p>
                    <a:p>
                      <a:pPr marL="182563" marR="0" lvl="0" indent="-182563" algn="l" defTabSz="981334" rtl="0" eaLnBrk="1" fontAlgn="auto" latinLnBrk="0" hangingPunct="1">
                        <a:lnSpc>
                          <a:spcPct val="100000"/>
                        </a:lnSpc>
                        <a:spcBef>
                          <a:spcPts val="672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 panose="020B060403050404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Embraces and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leads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changes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that may need to occur to address equity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563" marR="0" indent="-182563" algn="l" defTabSz="981334" rtl="0" eaLnBrk="1" latinLnBrk="0" hangingPunct="1">
                        <a:lnSpc>
                          <a:spcPct val="100000"/>
                        </a:lnSpc>
                        <a:spcBef>
                          <a:spcPts val="288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Verdana" panose="020B0604030504040204" pitchFamily="34" charset="0"/>
                        <a:buChar char="•"/>
                      </a:pPr>
                      <a:endParaRPr lang="en-US" sz="140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45720" marT="91440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competency: </a:t>
            </a:r>
            <a:r>
              <a:rPr lang="en-US" b="1" dirty="0" smtClean="0"/>
              <a:t>Equity mindset</a:t>
            </a:r>
            <a:endParaRPr lang="en-US" b="1" dirty="0"/>
          </a:p>
        </p:txBody>
      </p:sp>
      <p:sp>
        <p:nvSpPr>
          <p:cNvPr id="4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r>
              <a:rPr lang="en-US" sz="100">
                <a:solidFill>
                  <a:srgbClr val="FFFFFF"/>
                </a:solidFill>
              </a:rPr>
              <a:t>12_85</a:t>
            </a:r>
            <a:endParaRPr lang="en-US" sz="100" dirty="0">
              <a:solidFill>
                <a:srgbClr val="FFFF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4048" y="1217815"/>
            <a:ext cx="9191307" cy="696987"/>
          </a:xfrm>
          <a:prstGeom prst="rect">
            <a:avLst/>
          </a:prstGeom>
          <a:noFill/>
        </p:spPr>
        <p:txBody>
          <a:bodyPr wrap="square" lIns="0" rIns="45720" rtlCol="0">
            <a:noAutofit/>
          </a:bodyPr>
          <a:lstStyle/>
          <a:p>
            <a:r>
              <a:rPr lang="en-US" sz="2200" b="1" dirty="0"/>
              <a:t>Overall definition</a:t>
            </a:r>
            <a:r>
              <a:rPr lang="en-US" sz="2200" dirty="0"/>
              <a:t>: </a:t>
            </a:r>
            <a:r>
              <a:rPr lang="en-US" sz="2200" dirty="0" smtClean="0"/>
              <a:t>Understands and is committed to goals of equity; consistently brings an equity mindset to the organization’s work and workplace</a:t>
            </a:r>
            <a:endParaRPr lang="en-US" sz="2200" dirty="0"/>
          </a:p>
        </p:txBody>
      </p:sp>
      <p:sp>
        <p:nvSpPr>
          <p:cNvPr id="7" name="Round Same Side Corner Rectangle 6"/>
          <p:cNvSpPr/>
          <p:nvPr/>
        </p:nvSpPr>
        <p:spPr>
          <a:xfrm>
            <a:off x="7186949" y="127834"/>
            <a:ext cx="2388406" cy="397787"/>
          </a:xfrm>
          <a:prstGeom prst="round2SameRect">
            <a:avLst>
              <a:gd name="adj1" fmla="val 25435"/>
              <a:gd name="adj2" fmla="val 0"/>
            </a:avLst>
          </a:prstGeom>
          <a:solidFill>
            <a:schemeClr val="accent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JOB &amp; ORGANIZATION</a:t>
            </a:r>
          </a:p>
        </p:txBody>
      </p:sp>
      <p:sp>
        <p:nvSpPr>
          <p:cNvPr id="13" name="BainNotesBox"/>
          <p:cNvSpPr txBox="1"/>
          <p:nvPr/>
        </p:nvSpPr>
        <p:spPr>
          <a:xfrm>
            <a:off x="384048" y="6824764"/>
            <a:ext cx="9191307" cy="600164"/>
          </a:xfrm>
          <a:prstGeom prst="rect">
            <a:avLst/>
          </a:prstGeom>
          <a:noFill/>
        </p:spPr>
        <p:txBody>
          <a:bodyPr vert="horz" wrap="square" lIns="0" tIns="0" rIns="0" bIns="45720" rtlCol="0" anchor="b">
            <a:spAutoFit/>
          </a:bodyPr>
          <a:lstStyle/>
          <a:p>
            <a:pPr algn="l"/>
            <a:r>
              <a:rPr lang="en-US" sz="1200" dirty="0" smtClean="0"/>
              <a:t>+ Phyllis Jones, </a:t>
            </a:r>
            <a:r>
              <a:rPr lang="en-US" sz="1200" dirty="0" err="1" smtClean="0"/>
              <a:t>Camara</a:t>
            </a:r>
            <a:r>
              <a:rPr lang="en-US" sz="1200" dirty="0" smtClean="0"/>
              <a:t>. “Levels of Racism: A Theoretical Framework and  a Gardener’s Tale. ” 2000.</a:t>
            </a:r>
          </a:p>
          <a:p>
            <a:r>
              <a:rPr lang="en-US" sz="1200" dirty="0" smtClean="0"/>
              <a:t>++Intersectionality is defined in </a:t>
            </a:r>
            <a:r>
              <a:rPr lang="en-US" sz="1200" i="1" dirty="0" smtClean="0"/>
              <a:t>Merriam-Webster </a:t>
            </a:r>
            <a:r>
              <a:rPr lang="en-US" sz="1200" dirty="0" smtClean="0"/>
              <a:t>as “The </a:t>
            </a:r>
            <a:r>
              <a:rPr lang="en-US" sz="1200" dirty="0"/>
              <a:t>complex, cumulative manner in which the effects of different forms of discrimination combine, overlap, or </a:t>
            </a:r>
            <a:r>
              <a:rPr lang="en-US" sz="1200" dirty="0" smtClean="0"/>
              <a:t>intersect.”</a:t>
            </a:r>
          </a:p>
        </p:txBody>
      </p:sp>
      <p:sp>
        <p:nvSpPr>
          <p:cNvPr id="3" name="btfpLayoutConfig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r>
              <a:rPr lang="en-US" sz="100" smtClean="0">
                <a:solidFill>
                  <a:srgbClr val="FFFFFF">
                    <a:alpha val="0"/>
                  </a:srgbClr>
                </a:solidFill>
              </a:rPr>
              <a:t>overall_0_131921463418628303 columns_1_131921463418628303</a:t>
            </a:r>
            <a:endParaRPr lang="en-US" sz="100" dirty="0" smtClean="0">
              <a:solidFill>
                <a:srgbClr val="FFFFFF">
                  <a:alpha val="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54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CE" val="Bridgespan"/>
  <p:tag name="MEKKOFORMATS" val="&lt;MekkoFormats&gt;&lt;NumberFormat DecimalSeparator=&quot;.&quot; ThousandSeparator=&quot;,&quot; NegativeNumberFormat=&quot;1&quot; /&gt;&lt;Font&gt;&lt;Output_Font_Name Default=&quot;Arial&quot; UsePPTTheme=&quot;True&quot; /&gt;&lt;/Font&gt;&lt;DateFormat CultureID=&quot;1033&quot; FormatString=&quot;M/d/yyyy&quot; /&gt;&lt;/MekkoFormats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SACTIVATED" val="True"/>
  <p:tag name="BAINBULLETSLEVELSFINGERPRINT" val="-165454273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21.37504;35.87496;45.25;60.25;82.87504;97.92001;114.48;"/>
  <p:tag name="VCT-BULLETVISIBILITY" val="G****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Bridgespan">
  <a:themeElements>
    <a:clrScheme name="Bridgespan">
      <a:dk1>
        <a:srgbClr val="464547"/>
      </a:dk1>
      <a:lt1>
        <a:srgbClr val="D0D1D3"/>
      </a:lt1>
      <a:dk2>
        <a:srgbClr val="FFFFFF"/>
      </a:dk2>
      <a:lt2>
        <a:srgbClr val="00437A"/>
      </a:lt2>
      <a:accent1>
        <a:srgbClr val="00A9E0"/>
      </a:accent1>
      <a:accent2>
        <a:srgbClr val="F08613"/>
      </a:accent2>
      <a:accent3>
        <a:srgbClr val="747678"/>
      </a:accent3>
      <a:accent4>
        <a:srgbClr val="008542"/>
      </a:accent4>
      <a:accent5>
        <a:srgbClr val="7AB800"/>
      </a:accent5>
      <a:accent6>
        <a:srgbClr val="70CDE3"/>
      </a:accent6>
      <a:hlink>
        <a:srgbClr val="00A9E0"/>
      </a:hlink>
      <a:folHlink>
        <a:srgbClr val="00A9E0"/>
      </a:folHlink>
    </a:clrScheme>
    <a:fontScheme name="Bridgespa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9050">
          <a:noFill/>
        </a:ln>
      </a:spPr>
      <a:bodyPr lIns="36000" tIns="36000" rIns="36000" bIns="36000" rtlCol="0" anchor="ctr"/>
      <a:lstStyle>
        <a:defPPr algn="ctr">
          <a:defRPr sz="1800" dirty="0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 cap="rnd">
          <a:solidFill>
            <a:schemeClr val="accent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5720" rIns="45720" rtlCol="0">
        <a:spAutoFit/>
      </a:bodyPr>
      <a:lstStyle>
        <a:defPPr>
          <a:defRPr sz="1800" dirty="0" smtClean="0"/>
        </a:defPPr>
      </a:lstStyle>
    </a:txDef>
  </a:objectDefaults>
  <a:extraClrSchemeLst/>
  <a:custClrLst>
    <a:custClr name="TBG Grey 40">
      <a:srgbClr val="D0D1D3"/>
    </a:custClr>
    <a:custClr name="TBG Grey 60">
      <a:srgbClr val="BBBBB4"/>
    </a:custClr>
    <a:custClr name="TBG Grey 80">
      <a:srgbClr val="A5A6A9"/>
    </a:custClr>
    <a:custClr name="TBG Med Grey">
      <a:srgbClr val="747678"/>
    </a:custClr>
    <a:custClr name="TBG Dark Grey">
      <a:srgbClr val="5F6062"/>
    </a:custClr>
    <a:custClr name="Black">
      <a:srgbClr val="000000"/>
    </a:custClr>
    <a:custClr name="TBG Light Blue">
      <a:srgbClr val="70CDE3"/>
    </a:custClr>
    <a:custClr name="TBG Med Blue">
      <a:srgbClr val="00A9E0"/>
    </a:custClr>
    <a:custClr name="TBG Dark Blue">
      <a:srgbClr val="00437A"/>
    </a:custClr>
    <a:custClr name="TBG Lime">
      <a:srgbClr val="C1D82F"/>
    </a:custClr>
    <a:custClr name="TBG Purple">
      <a:srgbClr val="8F689E"/>
    </a:custClr>
    <a:custClr name="TBG Hay">
      <a:srgbClr val="DAC792"/>
    </a:custClr>
    <a:custClr name="TBG Red">
      <a:srgbClr val="F15D22"/>
    </a:custClr>
    <a:custClr name="TBG Yellow">
      <a:srgbClr val="FFCF01"/>
    </a:custClr>
  </a:custClrLst>
  <a:extLst>
    <a:ext uri="{05A4C25C-085E-4340-85A3-A5531E510DB2}">
      <thm15:themeFamily xmlns:thm15="http://schemas.microsoft.com/office/thememl/2012/main" name="Bridgespan.potx" id="{F8510047-B998-4519-9BAB-D9947B2C134A}" vid="{CFB5DDB1-77AA-4B14-95FA-71EADEDB90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15023</TotalTime>
  <Words>270</Words>
  <Application>Microsoft Office PowerPoint</Application>
  <PresentationFormat>Custom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Marlett</vt:lpstr>
      <vt:lpstr>Times New Roman</vt:lpstr>
      <vt:lpstr>Verdana</vt:lpstr>
      <vt:lpstr>Bridgespan</vt:lpstr>
      <vt:lpstr>Core competency: Equity mindset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BFL: Competency definitions</dc:title>
  <dc:creator>Anne-Marie Flannery</dc:creator>
  <cp:lastModifiedBy>Matthews, Carole</cp:lastModifiedBy>
  <cp:revision>188</cp:revision>
  <dcterms:modified xsi:type="dcterms:W3CDTF">2019-01-16T21:05:58Z</dcterms:modified>
</cp:coreProperties>
</file>