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ags/tag1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9728200" cy="7445375"/>
  <p:notesSz cx="6858000" cy="9144000"/>
  <p:custDataLst>
    <p:tags r:id="rId8"/>
  </p:custDataLst>
  <p:defaultTextStyle>
    <a:defPPr>
      <a:defRPr lang="en-US"/>
    </a:defPPr>
    <a:lvl1pPr marL="0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0667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1334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72001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62668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53335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44002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34669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25336" algn="l" defTabSz="98133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5">
          <p15:clr>
            <a:srgbClr val="A4A3A4"/>
          </p15:clr>
        </p15:guide>
        <p15:guide id="2" pos="30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962" y="90"/>
      </p:cViewPr>
      <p:guideLst>
        <p:guide orient="horz" pos="2345"/>
        <p:guide pos="306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9D41D2-3413-41AD-997C-050B26638127}" type="datetimeFigureOut">
              <a:rPr lang="en-US" smtClean="0"/>
              <a:t>5/11/2016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685800"/>
            <a:ext cx="44799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7BA6D-E1D1-499C-A3A4-05A2938FF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2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6975" y="717550"/>
            <a:ext cx="4464050" cy="3416300"/>
          </a:xfrm>
          <a:ln/>
        </p:spPr>
      </p:sp>
    </p:spTree>
    <p:extLst>
      <p:ext uri="{BB962C8B-B14F-4D97-AF65-F5344CB8AC3E}">
        <p14:creationId xmlns:p14="http://schemas.microsoft.com/office/powerpoint/2010/main" val="325434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96975" y="717550"/>
            <a:ext cx="4464050" cy="3416300"/>
          </a:xfrm>
          <a:ln/>
        </p:spPr>
      </p:sp>
    </p:spTree>
    <p:extLst>
      <p:ext uri="{BB962C8B-B14F-4D97-AF65-F5344CB8AC3E}">
        <p14:creationId xmlns:p14="http://schemas.microsoft.com/office/powerpoint/2010/main" val="1307835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6.xml"/><Relationship Id="rId7" Type="http://schemas.openxmlformats.org/officeDocument/2006/relationships/tags" Target="../tags/tag10.xml"/><Relationship Id="rId12" Type="http://schemas.openxmlformats.org/officeDocument/2006/relationships/image" Target="../media/image5.jpeg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tags" Target="../tags/tag9.xml"/><Relationship Id="rId11" Type="http://schemas.openxmlformats.org/officeDocument/2006/relationships/image" Target="../media/image4.png"/><Relationship Id="rId5" Type="http://schemas.openxmlformats.org/officeDocument/2006/relationships/tags" Target="../tags/tag8.xml"/><Relationship Id="rId10" Type="http://schemas.openxmlformats.org/officeDocument/2006/relationships/image" Target="../media/image1.emf"/><Relationship Id="rId4" Type="http://schemas.openxmlformats.org/officeDocument/2006/relationships/tags" Target="../tags/tag7.xml"/><Relationship Id="rId9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480107" y="2928426"/>
            <a:ext cx="4918669" cy="1920649"/>
          </a:xfrm>
        </p:spPr>
        <p:txBody>
          <a:bodyPr/>
          <a:lstStyle/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  <a:p>
            <a:pPr lvl="0"/>
            <a:r>
              <a:rPr lang="en-US" dirty="0" smtClean="0"/>
              <a:t>First level bullet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st Pag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81" y="2717050"/>
            <a:ext cx="5966438" cy="20112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spect="1"/>
          </p:cNvSpPr>
          <p:nvPr userDrawn="1"/>
        </p:nvSpPr>
        <p:spPr>
          <a:xfrm>
            <a:off x="0" y="1080615"/>
            <a:ext cx="9728200" cy="143047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5" rIns="91431" bIns="45715" anchor="ctr"/>
          <a:lstStyle/>
          <a:p>
            <a:pPr algn="ctr"/>
            <a:endParaRPr lang="en-US" sz="2400" dirty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endParaRPr lang="en-CA" noProof="1" smtClean="0"/>
          </a:p>
        </p:txBody>
      </p:sp>
    </p:spTree>
    <p:extLst>
      <p:ext uri="{BB962C8B-B14F-4D97-AF65-F5344CB8AC3E}">
        <p14:creationId xmlns:p14="http://schemas.microsoft.com/office/powerpoint/2010/main" val="787254809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5" y="1403648"/>
            <a:ext cx="897743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271289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8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7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4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6336704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617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6336703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356441" y="1509082"/>
            <a:ext cx="2879529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7"/>
          </p:nvPr>
        </p:nvSpPr>
        <p:spPr>
          <a:xfrm>
            <a:off x="3337745" y="1271289"/>
            <a:ext cx="2879529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 rtl="0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5095043" y="1432230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3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5092377" y="1152391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6" hasCustomPrompt="1"/>
          </p:nvPr>
        </p:nvSpPr>
        <p:spPr>
          <a:xfrm>
            <a:off x="374844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7" hasCustomPrompt="1"/>
          </p:nvPr>
        </p:nvSpPr>
        <p:spPr>
          <a:xfrm>
            <a:off x="5092378" y="4394567"/>
            <a:ext cx="4260155" cy="266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21" name="Text Placeholder 6"/>
          <p:cNvSpPr>
            <a:spLocks noGrp="1"/>
          </p:cNvSpPr>
          <p:nvPr>
            <p:ph type="body" sz="quarter" idx="18"/>
          </p:nvPr>
        </p:nvSpPr>
        <p:spPr>
          <a:xfrm>
            <a:off x="374843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6"/>
          <p:cNvSpPr>
            <a:spLocks noGrp="1"/>
          </p:cNvSpPr>
          <p:nvPr>
            <p:ph type="body" sz="quarter" idx="19"/>
          </p:nvPr>
        </p:nvSpPr>
        <p:spPr>
          <a:xfrm>
            <a:off x="5092377" y="4143117"/>
            <a:ext cx="4260410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0908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375130" y="1417940"/>
            <a:ext cx="8977942" cy="553329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altLang="zh-CN" sz="2400" kern="1200" baseline="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270000" lvl="0" indent="-271463" algn="l" defTabSz="981075" rtl="0" eaLnBrk="1" fontAlgn="base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</a:pPr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 Chart and 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76176" y="1510352"/>
            <a:ext cx="4260155" cy="55320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71463" indent="-271463" algn="l" defTabSz="981075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4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3"/>
          </p:nvPr>
        </p:nvSpPr>
        <p:spPr>
          <a:xfrm>
            <a:off x="5092377" y="1510352"/>
            <a:ext cx="4260410" cy="5533299"/>
          </a:xfrm>
          <a:prstGeom prst="rect">
            <a:avLst/>
          </a:prstGeom>
        </p:spPr>
        <p:txBody>
          <a:bodyPr>
            <a:normAutofit/>
          </a:bodyPr>
          <a:lstStyle>
            <a:lvl1pPr marL="271463" indent="-271463" algn="l" defTabSz="981075" rtl="0" eaLnBrk="1" fontAlgn="base" latinLnBrk="0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altLang="zh-CN" sz="2400" kern="1200" noProof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377765" y="1271289"/>
            <a:ext cx="4272852" cy="441419"/>
          </a:xfrm>
          <a:blipFill dpi="0" rotWithShape="1">
            <a:blip r:embed="rId3" cstate="print"/>
            <a:srcRect/>
            <a:tile tx="0" ty="0" sx="100000" sy="100000" flip="none" algn="b"/>
          </a:blipFill>
        </p:spPr>
        <p:txBody>
          <a:bodyPr lIns="0" tIns="0" rIns="0" bIns="91440" anchor="b" anchorCtr="0">
            <a:normAutofit/>
          </a:bodyPr>
          <a:lstStyle>
            <a:lvl1pPr marL="0" indent="0" algn="ctr">
              <a:buNone/>
              <a:defRPr sz="1600" b="1" cap="all" baseline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ct 16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3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Picture 13" descr="Bridgespan blue band.png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4"/>
            <a:ext cx="8521103" cy="32660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543511" y="3003040"/>
            <a:ext cx="7598360" cy="997413"/>
          </a:xfrm>
          <a:prstGeom prst="rect">
            <a:avLst/>
          </a:prstGeom>
        </p:spPr>
        <p:txBody>
          <a:bodyPr lIns="45720" tIns="45720" rIns="45720" bIns="45720" anchor="t" anchorCtr="0">
            <a:normAutofit/>
          </a:bodyPr>
          <a:lstStyle>
            <a:lvl1pPr>
              <a:defRPr sz="3600" b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601102" y="4540568"/>
            <a:ext cx="4646841" cy="585341"/>
          </a:xfrm>
          <a:prstGeom prst="rect">
            <a:avLst/>
          </a:prstGeom>
        </p:spPr>
        <p:txBody>
          <a:bodyPr lIns="45720" rIns="45720">
            <a:normAutofit/>
          </a:bodyPr>
          <a:lstStyle>
            <a:lvl1pPr marL="0" indent="0" algn="l">
              <a:buNone/>
              <a:defRPr sz="1600">
                <a:solidFill>
                  <a:schemeClr val="tx2"/>
                </a:solidFill>
              </a:defRPr>
            </a:lvl1pPr>
            <a:lvl2pPr marL="490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1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72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62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533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44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346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253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503" y="446495"/>
            <a:ext cx="2713140" cy="914595"/>
          </a:xfrm>
          <a:prstGeom prst="rect">
            <a:avLst/>
          </a:prstGeom>
        </p:spPr>
      </p:pic>
      <p:sp>
        <p:nvSpPr>
          <p:cNvPr id="16" name="TextBox 15"/>
          <p:cNvSpPr txBox="1"/>
          <p:nvPr>
            <p:custDataLst>
              <p:tags r:id="rId7"/>
            </p:custDataLst>
          </p:nvPr>
        </p:nvSpPr>
        <p:spPr>
          <a:xfrm>
            <a:off x="4635537" y="5399445"/>
            <a:ext cx="4190316" cy="338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A8E2"/>
                </a:solidFill>
                <a:latin typeface="Caecilia LT Std Bold"/>
                <a:cs typeface="Caecilia LT Std Bold"/>
              </a:rPr>
              <a:t>Collaborating to accelerate social impact</a:t>
            </a:r>
            <a:endParaRPr lang="en-US" sz="1600" dirty="0">
              <a:solidFill>
                <a:srgbClr val="00A8E2"/>
              </a:solidFill>
              <a:latin typeface="Caecilia LT Std Bold"/>
              <a:cs typeface="Caecilia LT Std Bol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/>
        </p:nvGraphicFramePr>
        <p:xfrm>
          <a:off x="0" y="0"/>
          <a:ext cx="158724" cy="158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think-cell Slide" r:id="rId19" imgW="360" imgH="360" progId="">
                  <p:embed/>
                </p:oleObj>
              </mc:Choice>
              <mc:Fallback>
                <p:oleObj name="think-cell Slide" r:id="rId19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24" cy="1587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79971" y="147632"/>
            <a:ext cx="9394466" cy="905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7200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CA" noProof="1" smtClean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  <p:custDataLst>
              <p:tags r:id="rId16"/>
            </p:custDataLst>
          </p:nvPr>
        </p:nvSpPr>
        <p:spPr>
          <a:xfrm>
            <a:off x="375383" y="1397297"/>
            <a:ext cx="8977435" cy="5532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5" name="SlideNumber"/>
          <p:cNvSpPr/>
          <p:nvPr/>
        </p:nvSpPr>
        <p:spPr>
          <a:xfrm>
            <a:off x="9060225" y="7225300"/>
            <a:ext cx="319988" cy="91459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 anchorCtr="0"/>
          <a:lstStyle/>
          <a:p>
            <a:pPr algn="ctr"/>
            <a:fld id="{BB69BBE8-4DB2-4642-B003-B220ACD5A2FD}" type="slidenum">
              <a:rPr lang="en-US" sz="1000" b="0" baseline="0" smtClean="0">
                <a:solidFill>
                  <a:srgbClr val="080808"/>
                </a:solidFill>
                <a:latin typeface="Verdana" pitchFamily="34" charset="0"/>
              </a:rPr>
              <a:pPr algn="ctr"/>
              <a:t>‹#›</a:t>
            </a:fld>
            <a:endParaRPr lang="fr-FR" sz="800" b="0" dirty="0" smtClean="0">
              <a:solidFill>
                <a:srgbClr val="080808"/>
              </a:solidFill>
            </a:endParaRPr>
          </a:p>
        </p:txBody>
      </p:sp>
      <p:sp>
        <p:nvSpPr>
          <p:cNvPr id="9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endParaRPr lang="en-CA" sz="1000" noProof="0" dirty="0"/>
          </a:p>
        </p:txBody>
      </p:sp>
      <p:sp>
        <p:nvSpPr>
          <p:cNvPr id="12" name="Rectangle 11"/>
          <p:cNvSpPr>
            <a:spLocks noChangeAspect="1"/>
          </p:cNvSpPr>
          <p:nvPr/>
        </p:nvSpPr>
        <p:spPr>
          <a:xfrm>
            <a:off x="0" y="1080230"/>
            <a:ext cx="9728200" cy="144031"/>
          </a:xfrm>
          <a:prstGeom prst="rect">
            <a:avLst/>
          </a:prstGeom>
          <a:gradFill flip="none" rotWithShape="1">
            <a:gsLst>
              <a:gs pos="0">
                <a:srgbClr val="00437A"/>
              </a:gs>
              <a:gs pos="100000">
                <a:srgbClr val="00A9E0"/>
              </a:gs>
            </a:gsLst>
            <a:lin ang="0" scaled="1"/>
            <a:tileRect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VCT_Marker_ID_8" hidden="1"/>
          <p:cNvSpPr/>
          <p:nvPr>
            <p:custDataLst>
              <p:tags r:id="rId17"/>
            </p:custDataLst>
          </p:nvPr>
        </p:nvSpPr>
        <p:spPr>
          <a:xfrm>
            <a:off x="1269793" y="127027"/>
            <a:ext cx="126979" cy="127027"/>
          </a:xfrm>
          <a:prstGeom prst="rect">
            <a:avLst/>
          </a:prstGeom>
          <a:solidFill>
            <a:schemeClr val="accent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endParaRPr lang="en-US" sz="2000" dirty="0" err="1" smtClean="0">
              <a:solidFill>
                <a:schemeClr val="tx2"/>
              </a:solidFill>
            </a:endParaRPr>
          </a:p>
        </p:txBody>
      </p:sp>
      <p:sp>
        <p:nvSpPr>
          <p:cNvPr id="2" name="CreatedFooter"/>
          <p:cNvSpPr txBox="1"/>
          <p:nvPr/>
        </p:nvSpPr>
        <p:spPr>
          <a:xfrm>
            <a:off x="7625417" y="7222045"/>
            <a:ext cx="1442383" cy="9233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r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Your_next_step-Evaluate_your_s ...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  <p:sp>
        <p:nvSpPr>
          <p:cNvPr id="3" name="OfficeCode"/>
          <p:cNvSpPr txBox="1"/>
          <p:nvPr>
            <p:custDataLst>
              <p:tags r:id="rId18"/>
            </p:custDataLst>
          </p:nvPr>
        </p:nvSpPr>
        <p:spPr>
          <a:xfrm>
            <a:off x="7264981" y="7222045"/>
            <a:ext cx="208036" cy="92353"/>
          </a:xfrm>
          <a:prstGeom prst="rect">
            <a:avLst/>
          </a:prstGeom>
          <a:noFill/>
        </p:spPr>
        <p:txBody>
          <a:bodyPr vert="horz" wrap="none" lIns="45720" tIns="0" rIns="0" bIns="0" rtlCol="0" anchor="ctr">
            <a:spAutoFit/>
          </a:bodyPr>
          <a:lstStyle/>
          <a:p>
            <a:pPr algn="l"/>
            <a:r>
              <a:rPr lang="en-CA" sz="600" b="0" i="0" u="none" smtClean="0">
                <a:solidFill>
                  <a:schemeClr val="tx1"/>
                </a:solidFill>
                <a:latin typeface="Verdana"/>
              </a:rPr>
              <a:t>TOR</a:t>
            </a:r>
            <a:endParaRPr lang="en-CA" sz="600" b="0" i="0" u="none" dirty="0" smtClean="0">
              <a:solidFill>
                <a:schemeClr val="tx1"/>
              </a:solidFill>
              <a:latin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4" r:id="rId13"/>
  </p:sldLayoutIdLst>
  <p:timing>
    <p:tnLst>
      <p:par>
        <p:cTn id="1" dur="indefinite" restart="never" nodeType="tmRoot"/>
      </p:par>
    </p:tnLst>
  </p:timing>
  <p:txStyles>
    <p:titleStyle>
      <a:lvl1pPr algn="l" defTabSz="981334" rtl="0" eaLnBrk="1" latinLnBrk="0" hangingPunct="1">
        <a:spcBef>
          <a:spcPct val="0"/>
        </a:spcBef>
        <a:buNone/>
        <a:defRPr sz="2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marR="0" indent="-271463" algn="l" defTabSz="981075" rtl="0" eaLnBrk="1" fontAlgn="base" latinLnBrk="0" hangingPunct="1">
        <a:lnSpc>
          <a:spcPct val="100000"/>
        </a:lnSpc>
        <a:spcBef>
          <a:spcPct val="40000"/>
        </a:spcBef>
        <a:spcAft>
          <a:spcPct val="0"/>
        </a:spcAft>
        <a:buClr>
          <a:schemeClr val="tx1"/>
        </a:buClr>
        <a:buSzPts val="2400"/>
        <a:buFont typeface="Verdana" pitchFamily="34" charset="0"/>
        <a:buChar char="•"/>
        <a:tabLst/>
        <a:defRPr kumimoji="0" lang="en-US" altLang="zh-CN" sz="2000" b="0" i="0" u="none" strike="noStrike" kern="1200" cap="none" spc="0" normalizeH="0" baseline="0" noProof="1">
          <a:ln>
            <a:noFill/>
          </a:ln>
          <a:solidFill>
            <a:schemeClr val="tx1"/>
          </a:solidFill>
          <a:effectLst/>
          <a:uLnTx/>
          <a:uFillTx/>
          <a:latin typeface="+mn-lt"/>
          <a:ea typeface="+mn-ea"/>
          <a:cs typeface="+mn-cs"/>
        </a:defRPr>
      </a:lvl1pPr>
      <a:lvl2pPr marL="574675" marR="0" indent="-119063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Verdana"/>
        <a:buChar char="-"/>
        <a:tabLst/>
        <a:defRPr lang="en-CA" altLang="zh-CN" sz="1800" kern="1200" baseline="0" noProof="1">
          <a:solidFill>
            <a:schemeClr val="tx1"/>
          </a:solidFill>
          <a:latin typeface="+mn-lt"/>
          <a:ea typeface="+mn-ea"/>
          <a:cs typeface="+mn-cs"/>
        </a:defRPr>
      </a:lvl2pPr>
      <a:lvl3pPr marL="1052513" marR="0" indent="-287338" algn="l" defTabSz="981075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1"/>
        </a:buClr>
        <a:buSzPts val="2200"/>
        <a:buFont typeface="Marlett" pitchFamily="2" charset="2"/>
        <a:buChar char="8"/>
        <a:tabLst/>
        <a:defRPr lang="zh-CN" altLang="en-US" sz="1800" kern="1200" noProof="1">
          <a:solidFill>
            <a:schemeClr val="tx1"/>
          </a:solidFill>
          <a:latin typeface="+mn-lt"/>
          <a:ea typeface="+mn-ea"/>
          <a:cs typeface="+mn-cs"/>
        </a:defRPr>
      </a:lvl3pPr>
      <a:lvl4pPr marL="1453896" marR="0" indent="-210312" algn="l" defTabSz="981334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>
          <a:schemeClr val="tx1"/>
        </a:buClr>
        <a:buSzTx/>
        <a:buFont typeface="Verdana" pitchFamily="34" charset="0"/>
        <a:buChar char="-"/>
        <a:tabLst/>
        <a:defRPr lang="en-CA" altLang="zh-CN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08002" indent="-245334" algn="l" defTabSz="981334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698669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89336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80003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670" indent="-245334" algn="l" defTabSz="981334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8133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90667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1334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72001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62668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53335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44002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34669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25336" algn="l" defTabSz="98133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idgespan.org/Publications-and-Tools/Leadership-Effectiveness/Nonprofit-Leadership-Development-Toolkit/Understand-Future-Needs/Video-Tutorial-Performance-Potential-Matrix.asp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Your next step: </a:t>
            </a:r>
            <a:r>
              <a:rPr lang="en-US" dirty="0">
                <a:latin typeface="Arial" pitchFamily="34" charset="0"/>
                <a:cs typeface="Arial" pitchFamily="34" charset="0"/>
              </a:rPr>
              <a:t>Evaluate your staff to identify leaders</a:t>
            </a:r>
          </a:p>
        </p:txBody>
      </p:sp>
      <p:sp>
        <p:nvSpPr>
          <p:cNvPr id="3" name="Notes"/>
          <p:cNvSpPr txBox="1">
            <a:spLocks noChangeArrowheads="1"/>
          </p:cNvSpPr>
          <p:nvPr/>
        </p:nvSpPr>
        <p:spPr bwMode="auto">
          <a:xfrm>
            <a:off x="182851" y="6961314"/>
            <a:ext cx="6961627" cy="15392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84150" indent="-184150" defTabSz="881063" fontAlgn="t"/>
            <a:r>
              <a:rPr lang="en-CA" sz="1000" noProof="0" smtClean="0">
                <a:latin typeface="Arial" pitchFamily="34" charset="0"/>
                <a:cs typeface="Arial" pitchFamily="34" charset="0"/>
              </a:rPr>
              <a:t> </a:t>
            </a:r>
            <a:endParaRPr lang="en-CA" sz="1000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7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Identifying potential future leaders using the performance-potential matrix</a:t>
            </a:r>
            <a:endParaRPr lang="en-US" dirty="0"/>
          </a:p>
        </p:txBody>
      </p:sp>
      <p:sp>
        <p:nvSpPr>
          <p:cNvPr id="3" name="Source"/>
          <p:cNvSpPr>
            <a:spLocks noGrp="1"/>
          </p:cNvSpPr>
          <p:nvPr/>
        </p:nvSpPr>
        <p:spPr bwMode="auto">
          <a:xfrm>
            <a:off x="520701" y="1741487"/>
            <a:ext cx="8610600" cy="331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736" indent="-173736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8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8056" indent="-82296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2pPr>
            <a:lvl3pPr marL="813816" indent="-201168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600">
                <a:solidFill>
                  <a:schemeClr val="tx1"/>
                </a:solidFill>
                <a:latin typeface="Verdana" pitchFamily="34" charset="0"/>
              </a:defRPr>
            </a:lvl3pPr>
            <a:lvl4pPr marL="1084263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6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en-US" dirty="0">
                <a:latin typeface="Arial" pitchFamily="34" charset="0"/>
                <a:cs typeface="Arial" pitchFamily="34" charset="0"/>
              </a:rPr>
              <a:t>This template accompanies the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Performance-Potential Matrix video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The performance-potential matrix offers a bird’s eye view of the leadership talent within your organization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Most organizations conduct some kind of performance assessment, but don’t have a systematized way to think about leadership potential 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One: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Try placing 2-3 staff members on the performance-potential matrix</a:t>
            </a:r>
          </a:p>
          <a:p>
            <a:pPr lvl="0"/>
            <a:r>
              <a:rPr lang="en-US" dirty="0" smtClean="0">
                <a:latin typeface="Arial" pitchFamily="34" charset="0"/>
                <a:cs typeface="Arial" pitchFamily="34" charset="0"/>
              </a:rPr>
              <a:t>Step Two: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Have other senior leaders plot the same staff members Do you come up with the same matrix? Why or why not?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551487"/>
            <a:ext cx="9728200" cy="1229973"/>
          </a:xfrm>
          <a:prstGeom prst="rect">
            <a:avLst/>
          </a:prstGeom>
          <a:solidFill>
            <a:schemeClr val="accent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tIns="45720" rIns="45720" bIns="45720" rtlCol="0" anchor="ctr"/>
          <a:lstStyle/>
          <a:p>
            <a:pPr algn="ctr"/>
            <a:r>
              <a:rPr lang="en-US" sz="2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For more resources, examples, and information visit:</a:t>
            </a:r>
          </a:p>
          <a:p>
            <a:pPr algn="ctr"/>
            <a:r>
              <a:rPr lang="en-US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www.bridgespan.org/leadershiptoolkit</a:t>
            </a:r>
          </a:p>
        </p:txBody>
      </p:sp>
      <p:sp>
        <p:nvSpPr>
          <p:cNvPr id="8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9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Isosceles Triangle 51"/>
          <p:cNvSpPr/>
          <p:nvPr/>
        </p:nvSpPr>
        <p:spPr>
          <a:xfrm rot="16200000">
            <a:off x="4971711" y="2793390"/>
            <a:ext cx="454995" cy="8777046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067" tIns="49067" rIns="49067" bIns="49067" anchor="ctr"/>
          <a:lstStyle/>
          <a:p>
            <a:pPr algn="ctr"/>
            <a:endParaRPr lang="en-US" sz="2100" dirty="0">
              <a:solidFill>
                <a:schemeClr val="tx2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499768"/>
              </p:ext>
            </p:extLst>
          </p:nvPr>
        </p:nvGraphicFramePr>
        <p:xfrm>
          <a:off x="673782" y="1253123"/>
          <a:ext cx="8990136" cy="5673970"/>
        </p:xfrm>
        <a:graphic>
          <a:graphicData uri="http://schemas.openxmlformats.org/drawingml/2006/table">
            <a:tbl>
              <a:tblPr/>
              <a:tblGrid>
                <a:gridCol w="2996712"/>
                <a:gridCol w="2996712"/>
                <a:gridCol w="2996712"/>
              </a:tblGrid>
              <a:tr h="1890216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Fails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 meet most performance expectations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Has demonstrated advanced leadership potential, perhaps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inconsistently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or in a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different role</a:t>
                      </a:r>
                      <a:endParaRPr kumimoji="0" lang="en-US" sz="1800" b="1" i="0" u="sng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Meets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most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 (e.g., strong program leader but lacks supervisory skills)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Demonstrates all of the potential criteria required of more advanced leadership positions</a:t>
                      </a: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Fully meets</a:t>
                      </a: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all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 and potential criteria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Capable of moving into to a senior leadership position at your organization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today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and aspires to do so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1877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Fails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to meet most performance expectations 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Some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potential to move into a senior leadership position, but needs to demonstrate additional aspects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Meets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most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  (e.g., strong program leader but lacks supervisory skills)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Some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potential to move into a senior leadership position, but needs to work on some development areas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Fully meets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all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expectations, including both programmatic and supervisory skills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Some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potential to move into a senior leadership position but needs to work on some development areas 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1877"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Meets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most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 of (e.g., strong program leader but lacks supervisory skills)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potential to move into a senior leadership position (i.e., lack of aspiration, ability, and/or engagement)</a:t>
                      </a: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Fully meets </a:t>
                      </a: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all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performance expectations, including both programmatic and supervisory skills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400" b="1" i="0" u="sng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Low</a:t>
                      </a: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potential to move into a senior leadership position, (i.e., lack of aspiration, ability, and/or engagement)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333" name="Rectangle 2"/>
          <p:cNvSpPr txBox="1">
            <a:spLocks/>
          </p:cNvSpPr>
          <p:nvPr/>
        </p:nvSpPr>
        <p:spPr bwMode="auto">
          <a:xfrm>
            <a:off x="162137" y="82727"/>
            <a:ext cx="9322858" cy="90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3" tIns="49067" rIns="98133" bIns="49067" anchor="ctr"/>
          <a:lstStyle/>
          <a:p>
            <a:r>
              <a:rPr lang="en-US" sz="26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What the boxes mean…</a:t>
            </a:r>
            <a:endParaRPr lang="en-US" sz="2600" dirty="0">
              <a:solidFill>
                <a:schemeClr val="bg2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10800000">
            <a:off x="810684" y="3845054"/>
            <a:ext cx="8512175" cy="3447"/>
          </a:xfrm>
          <a:prstGeom prst="line">
            <a:avLst/>
          </a:prstGeom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2381497" y="3971746"/>
            <a:ext cx="5129036" cy="1690"/>
          </a:xfrm>
          <a:prstGeom prst="line">
            <a:avLst/>
          </a:prstGeom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729145" y="6999986"/>
            <a:ext cx="2432050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PERFORMANCE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8431107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972820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Isosceles Triangle 36"/>
          <p:cNvSpPr/>
          <p:nvPr/>
        </p:nvSpPr>
        <p:spPr bwMode="auto">
          <a:xfrm rot="10800000">
            <a:off x="64285" y="1323624"/>
            <a:ext cx="533312" cy="5676363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/>
            <a:endParaRPr lang="en-US" sz="21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 rot="16200000">
            <a:off x="-1021671" y="3878438"/>
            <a:ext cx="2619860" cy="3047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</a:t>
            </a:r>
          </a:p>
        </p:txBody>
      </p:sp>
      <p:sp>
        <p:nvSpPr>
          <p:cNvPr id="35" name="Rectangle 34"/>
          <p:cNvSpPr/>
          <p:nvPr/>
        </p:nvSpPr>
        <p:spPr bwMode="auto">
          <a:xfrm rot="16200000">
            <a:off x="-220610" y="6338741"/>
            <a:ext cx="1017741" cy="30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 rot="16200000">
            <a:off x="-170006" y="1716843"/>
            <a:ext cx="916533" cy="3047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41" name="TextBox 52"/>
          <p:cNvSpPr txBox="1">
            <a:spLocks noChangeArrowheads="1"/>
          </p:cNvSpPr>
          <p:nvPr/>
        </p:nvSpPr>
        <p:spPr bwMode="auto">
          <a:xfrm>
            <a:off x="2432050" y="6204481"/>
            <a:ext cx="1540299" cy="42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67" tIns="49067" rIns="49067" bIns="49067">
            <a:spAutoFit/>
          </a:bodyPr>
          <a:lstStyle/>
          <a:p>
            <a:endParaRPr lang="en-US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91473" y="5982245"/>
            <a:ext cx="2725745" cy="954310"/>
          </a:xfrm>
          <a:prstGeom prst="rect">
            <a:avLst/>
          </a:prstGeom>
          <a:noFill/>
        </p:spPr>
        <p:txBody>
          <a:bodyPr wrap="square" lIns="45720" rIns="45720" rtlCol="0">
            <a:spAutoFit/>
          </a:bodyPr>
          <a:lstStyle/>
          <a:p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Fails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to meet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Most performance</a:t>
            </a:r>
          </a:p>
          <a:p>
            <a:r>
              <a:rPr lang="en-US" sz="1400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xpectations, and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shows 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low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potential</a:t>
            </a:r>
          </a:p>
        </p:txBody>
      </p:sp>
      <p:grpSp>
        <p:nvGrpSpPr>
          <p:cNvPr id="3" name="Group 2"/>
          <p:cNvGrpSpPr/>
          <p:nvPr>
            <p:custDataLst>
              <p:tags r:id="rId1"/>
            </p:custDataLst>
          </p:nvPr>
        </p:nvGrpSpPr>
        <p:grpSpPr>
          <a:xfrm>
            <a:off x="1130910" y="5034681"/>
            <a:ext cx="2522046" cy="745846"/>
            <a:chOff x="1131094" y="5033607"/>
            <a:chExt cx="2522458" cy="745687"/>
          </a:xfrm>
        </p:grpSpPr>
        <p:sp>
          <p:nvSpPr>
            <p:cNvPr id="17" name="TextBox 16"/>
            <p:cNvSpPr txBox="1"/>
            <p:nvPr/>
          </p:nvSpPr>
          <p:spPr>
            <a:xfrm>
              <a:off x="1131094" y="5033607"/>
              <a:ext cx="2522458" cy="307777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r>
                <a:rPr lang="en-US" sz="1400" b="1" u="sng" dirty="0" smtClean="0">
                  <a:latin typeface="Arial" pitchFamily="34" charset="0"/>
                  <a:cs typeface="Arial" pitchFamily="34" charset="0"/>
                </a:rPr>
                <a:t>Insufficient information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552955" y="5256074"/>
              <a:ext cx="2100597" cy="523220"/>
            </a:xfrm>
            <a:prstGeom prst="rect">
              <a:avLst/>
            </a:prstGeom>
            <a:noFill/>
          </p:spPr>
          <p:txBody>
            <a:bodyPr wrap="square" lIns="45720" rIns="45720" rtlCol="0">
              <a:spAutoFit/>
            </a:bodyPr>
            <a:lstStyle/>
            <a:p>
              <a:pPr algn="r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to assess this person, </a:t>
              </a:r>
            </a:p>
            <a:p>
              <a:pPr algn="r"/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  and/or new in</a:t>
              </a:r>
              <a:r>
                <a:rPr lang="en-US" sz="14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role</a:t>
              </a:r>
            </a:p>
          </p:txBody>
        </p:sp>
      </p:grpSp>
      <p:sp>
        <p:nvSpPr>
          <p:cNvPr id="5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r>
              <a:rPr lang="en-US" sz="100" smtClean="0">
                <a:solidFill>
                  <a:srgbClr val="FFFFFF"/>
                </a:solidFill>
              </a:rPr>
              <a:t>3_84</a:t>
            </a:r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4378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3" name="Rectangle 2"/>
          <p:cNvSpPr txBox="1">
            <a:spLocks/>
          </p:cNvSpPr>
          <p:nvPr/>
        </p:nvSpPr>
        <p:spPr bwMode="auto">
          <a:xfrm>
            <a:off x="162137" y="82727"/>
            <a:ext cx="9322858" cy="909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8133" tIns="49067" rIns="98133" bIns="49067" anchor="ctr"/>
          <a:lstStyle/>
          <a:p>
            <a:r>
              <a:rPr lang="en-US" sz="2600" b="1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Template: </a:t>
            </a:r>
            <a:r>
              <a:rPr lang="en-US" sz="2600" dirty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Evaluate your staff to identify leaders</a:t>
            </a: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9369"/>
              </p:ext>
            </p:extLst>
          </p:nvPr>
        </p:nvGraphicFramePr>
        <p:xfrm>
          <a:off x="673782" y="1253123"/>
          <a:ext cx="8990136" cy="5673970"/>
        </p:xfrm>
        <a:graphic>
          <a:graphicData uri="http://schemas.openxmlformats.org/drawingml/2006/table">
            <a:tbl>
              <a:tblPr/>
              <a:tblGrid>
                <a:gridCol w="2996712"/>
                <a:gridCol w="2996712"/>
                <a:gridCol w="2996712"/>
              </a:tblGrid>
              <a:tr h="1890216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800" b="1" i="0" u="sng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1877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1877">
                <a:tc>
                  <a:txBody>
                    <a:bodyPr/>
                    <a:lstStyle/>
                    <a:p>
                      <a:pPr marL="0" marR="0" lvl="0" indent="0" algn="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6" name="Isosceles Triangle 25"/>
          <p:cNvSpPr/>
          <p:nvPr/>
        </p:nvSpPr>
        <p:spPr bwMode="auto">
          <a:xfrm rot="10800000">
            <a:off x="64285" y="1323624"/>
            <a:ext cx="533312" cy="5676363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/>
            <a:endParaRPr lang="en-US" sz="21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16200000">
            <a:off x="-1021671" y="3878438"/>
            <a:ext cx="2619860" cy="3047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</a:t>
            </a:r>
          </a:p>
        </p:txBody>
      </p:sp>
      <p:sp>
        <p:nvSpPr>
          <p:cNvPr id="28" name="Rectangle 27"/>
          <p:cNvSpPr/>
          <p:nvPr/>
        </p:nvSpPr>
        <p:spPr bwMode="auto">
          <a:xfrm rot="16200000">
            <a:off x="-220610" y="6338741"/>
            <a:ext cx="1017741" cy="30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 rot="16200000">
            <a:off x="-170006" y="1716843"/>
            <a:ext cx="916533" cy="3047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Isosceles Triangle 29"/>
          <p:cNvSpPr/>
          <p:nvPr/>
        </p:nvSpPr>
        <p:spPr>
          <a:xfrm rot="16200000">
            <a:off x="4971711" y="2793390"/>
            <a:ext cx="454995" cy="8777046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067" tIns="49067" rIns="49067" bIns="49067" anchor="ctr"/>
          <a:lstStyle/>
          <a:p>
            <a:pPr algn="ctr"/>
            <a:endParaRPr lang="en-US" sz="2100" dirty="0">
              <a:solidFill>
                <a:schemeClr val="tx2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729145" y="6999986"/>
            <a:ext cx="2432050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PERFORMANCE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431107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972820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4937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How you might think about developing individuals </a:t>
            </a:r>
            <a:r>
              <a:rPr lang="en-US" dirty="0">
                <a:latin typeface="Arial" pitchFamily="34" charset="0"/>
                <a:cs typeface="Arial" pitchFamily="34" charset="0"/>
              </a:rPr>
              <a:t>who are in different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boxes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1883255"/>
              </p:ext>
            </p:extLst>
          </p:nvPr>
        </p:nvGraphicFramePr>
        <p:xfrm>
          <a:off x="673782" y="1253122"/>
          <a:ext cx="8990136" cy="5670648"/>
        </p:xfrm>
        <a:graphic>
          <a:graphicData uri="http://schemas.openxmlformats.org/drawingml/2006/table">
            <a:tbl>
              <a:tblPr/>
              <a:tblGrid>
                <a:gridCol w="2996712"/>
                <a:gridCol w="2996712"/>
                <a:gridCol w="2996712"/>
              </a:tblGrid>
              <a:tr h="1890216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 be new to role; ensure support is available</a:t>
                      </a:r>
                    </a:p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 be in wrong role; consider reassignment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Continue to develop in current role; consider providing test assignment in more senior role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Consider providing significant new assignments or re-assign to a more senior role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0216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May be in the wrong role or at the wrong level; consider providing test assignment in different role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Continue to develop in current role</a:t>
                      </a:r>
                      <a:endParaRPr kumimoji="0" lang="en-US" sz="16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Gradually expand current role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</a:tr>
              <a:tr h="1890216"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Consider replacing if support has not improved performance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Continue to develop in current role; periodically re-assess potential for growth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144000" marR="0" lvl="0" indent="-144000" algn="l" defTabSz="981075" rtl="0" eaLnBrk="0" fontAlgn="base" latinLnBrk="0" hangingPunct="0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Verdana" pitchFamily="34" charset="0"/>
                        <a:buChar char="•"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Retain in current role; periodically reassess potential for growth</a:t>
                      </a:r>
                      <a:endParaRPr kumimoji="0" lang="en-US" sz="16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7282" marR="97282" marT="49636" marB="4963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 rot="10800000">
            <a:off x="810684" y="3845054"/>
            <a:ext cx="8512175" cy="3447"/>
          </a:xfrm>
          <a:prstGeom prst="line">
            <a:avLst/>
          </a:prstGeom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 flipH="1" flipV="1">
            <a:off x="2381497" y="3971746"/>
            <a:ext cx="5129036" cy="1690"/>
          </a:xfrm>
          <a:prstGeom prst="line">
            <a:avLst/>
          </a:prstGeom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52"/>
          <p:cNvSpPr txBox="1">
            <a:spLocks noChangeArrowheads="1"/>
          </p:cNvSpPr>
          <p:nvPr/>
        </p:nvSpPr>
        <p:spPr bwMode="auto">
          <a:xfrm>
            <a:off x="2432050" y="6204481"/>
            <a:ext cx="1540299" cy="422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9067" tIns="49067" rIns="49067" bIns="49067">
            <a:spAutoFit/>
          </a:bodyPr>
          <a:lstStyle/>
          <a:p>
            <a:endParaRPr lang="en-US" sz="2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Isosceles Triangle 19"/>
          <p:cNvSpPr/>
          <p:nvPr/>
        </p:nvSpPr>
        <p:spPr bwMode="auto">
          <a:xfrm rot="10800000">
            <a:off x="64285" y="1323624"/>
            <a:ext cx="533312" cy="5676363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" rIns="45720" anchor="ctr"/>
          <a:lstStyle/>
          <a:p>
            <a:pPr algn="ctr"/>
            <a:endParaRPr lang="en-US" sz="2100" dirty="0">
              <a:solidFill>
                <a:schemeClr val="tx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 rot="16200000">
            <a:off x="-1021671" y="3878438"/>
            <a:ext cx="2619860" cy="3047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POTENTIAL</a:t>
            </a:r>
          </a:p>
        </p:txBody>
      </p:sp>
      <p:sp>
        <p:nvSpPr>
          <p:cNvPr id="26" name="Rectangle 25"/>
          <p:cNvSpPr/>
          <p:nvPr/>
        </p:nvSpPr>
        <p:spPr bwMode="auto">
          <a:xfrm rot="16200000">
            <a:off x="-220610" y="6338741"/>
            <a:ext cx="1017741" cy="30475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 rot="16200000">
            <a:off x="-170006" y="1716843"/>
            <a:ext cx="916533" cy="30475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Isosceles Triangle 27"/>
          <p:cNvSpPr/>
          <p:nvPr/>
        </p:nvSpPr>
        <p:spPr>
          <a:xfrm rot="16200000">
            <a:off x="4971711" y="2793390"/>
            <a:ext cx="454995" cy="8777046"/>
          </a:xfrm>
          <a:prstGeom prst="triangle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9067" tIns="49067" rIns="49067" bIns="49067" anchor="ctr"/>
          <a:lstStyle/>
          <a:p>
            <a:pPr algn="ctr"/>
            <a:endParaRPr lang="en-US" sz="2100" dirty="0">
              <a:solidFill>
                <a:schemeClr val="tx2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29145" y="6999986"/>
            <a:ext cx="2432050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PERFORMANCE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8431107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HIGHER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72820" y="6999986"/>
            <a:ext cx="914251" cy="330906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98133" tIns="49067" rIns="98133" bIns="49067" anchor="ctr"/>
          <a:lstStyle/>
          <a:p>
            <a:pPr algn="ctr">
              <a:defRPr/>
            </a:pPr>
            <a:r>
              <a:rPr lang="en-US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LOWER</a:t>
            </a:r>
            <a:endParaRPr lang="en-US" sz="13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BainBulletsConfiguration" hidden="1"/>
          <p:cNvSpPr txBox="1"/>
          <p:nvPr/>
        </p:nvSpPr>
        <p:spPr>
          <a:xfrm>
            <a:off x="12700" y="12700"/>
            <a:ext cx="8890000" cy="107722"/>
          </a:xfrm>
          <a:prstGeom prst="rect">
            <a:avLst/>
          </a:prstGeom>
          <a:noFill/>
        </p:spPr>
        <p:txBody>
          <a:bodyPr vert="horz" wrap="square" lIns="45720" rIns="45720" rtlCol="0">
            <a:spAutoFit/>
          </a:bodyPr>
          <a:lstStyle/>
          <a:p>
            <a:endParaRPr lang="en-US" sz="1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00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EKKOFORMATS" val="&lt;?xml version=&quot;1.0&quot; encoding=&quot;utf-8&quot;?&gt;&lt;MekkoFormats&gt;&lt;NumberFormat DecimalSeparator=&quot;.&quot; ThousandSeparator=&quot;,&quot; NegativeNumberFormat=&quot;1&quot; /&gt;&lt;/MekkoFormats&gt;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sGBtBH7BUWuVt1IftgjS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INBULLETSACTIVAT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21.37504;35.87496;45.25;60.25;82.87504;97.92001;114.48;"/>
  <p:tag name="VCT-BULLETVISIBILITY" val="G****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2/17/2012 11:28:15 AM"/>
  <p:tag name="VCT-TEMPLATE" val="Bridgespan Group.potx"/>
  <p:tag name="VCTMASTER" val="Bain Letter"/>
  <p:tag name="VCT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OLLOWANCHOR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TnDMh0XEkqkgXFLxGIxV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8tVF8OH0kKrrvrzwuF9g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BvzlwXMjUuS4_sExiSPi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1Dx1egjsUKcCJlSqYhtnA"/>
</p:tagLst>
</file>

<file path=ppt/theme/theme1.xml><?xml version="1.0" encoding="utf-8"?>
<a:theme xmlns:a="http://schemas.openxmlformats.org/drawingml/2006/main" name="Bridgespan Group">
  <a:themeElements>
    <a:clrScheme name="Custom 4">
      <a:dk1>
        <a:sysClr val="windowText" lastClr="000000"/>
      </a:dk1>
      <a:lt1>
        <a:srgbClr val="DDDDDD"/>
      </a:lt1>
      <a:dk2>
        <a:srgbClr val="FFFFFF"/>
      </a:dk2>
      <a:lt2>
        <a:srgbClr val="00437A"/>
      </a:lt2>
      <a:accent1>
        <a:srgbClr val="00A9E0"/>
      </a:accent1>
      <a:accent2>
        <a:srgbClr val="F08613"/>
      </a:accent2>
      <a:accent3>
        <a:srgbClr val="747678"/>
      </a:accent3>
      <a:accent4>
        <a:srgbClr val="008542"/>
      </a:accent4>
      <a:accent5>
        <a:srgbClr val="7AB800"/>
      </a:accent5>
      <a:accent6>
        <a:srgbClr val="C3B600"/>
      </a:accent6>
      <a:hlink>
        <a:srgbClr val="00A9E0"/>
      </a:hlink>
      <a:folHlink>
        <a:srgbClr val="7030A0"/>
      </a:folHlink>
    </a:clrScheme>
    <a:fontScheme name="1 - Letter CFR 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9050">
          <a:noFill/>
        </a:ln>
      </a:spPr>
      <a:bodyPr lIns="45720" tIns="45720" rIns="45720" bIns="45720" rtlCol="0" anchor="ctr"/>
      <a:lstStyle>
        <a:defPPr algn="ctr">
          <a:defRPr sz="2000" dirty="0" err="1" smtClean="0">
            <a:solidFill>
              <a:schemeClr val="tx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rgbClr val="080808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45720" rIns="45720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Bridgespan Group</Template>
  <TotalTime>84</TotalTime>
  <Words>505</Words>
  <Application>Microsoft Office PowerPoint</Application>
  <PresentationFormat>Custom</PresentationFormat>
  <Paragraphs>66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ＭＳ Ｐゴシック</vt:lpstr>
      <vt:lpstr>Arial</vt:lpstr>
      <vt:lpstr>Caecilia LT Std Bold</vt:lpstr>
      <vt:lpstr>Calibri</vt:lpstr>
      <vt:lpstr>Marlett</vt:lpstr>
      <vt:lpstr>Verdana</vt:lpstr>
      <vt:lpstr>Bridgespan Group</vt:lpstr>
      <vt:lpstr>think-cell Slide</vt:lpstr>
      <vt:lpstr>Your next step: Evaluate your staff to identify leaders</vt:lpstr>
      <vt:lpstr>Identifying potential future leaders using the performance-potential matrix</vt:lpstr>
      <vt:lpstr>PowerPoint Presentation</vt:lpstr>
      <vt:lpstr>PowerPoint Presentation</vt:lpstr>
      <vt:lpstr>How you might think about developing individuals who are in different boxes</vt:lpstr>
    </vt:vector>
  </TitlesOfParts>
  <Company>Bain &amp; Company,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next step: Create a Plan A</dc:title>
  <dc:creator>Laura Burkhauser</dc:creator>
  <dc:description>Blank.potx Letter, Apr 4/12 by TJN</dc:description>
  <cp:lastModifiedBy>Matthews, Carole</cp:lastModifiedBy>
  <cp:revision>39</cp:revision>
  <dcterms:created xsi:type="dcterms:W3CDTF">2013-06-11T13:31:30Z</dcterms:created>
  <dcterms:modified xsi:type="dcterms:W3CDTF">2016-05-11T21:09:42Z</dcterms:modified>
</cp:coreProperties>
</file>