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4" r:id="rId2"/>
    <p:sldId id="285" r:id="rId3"/>
    <p:sldId id="286" r:id="rId4"/>
    <p:sldId id="287" r:id="rId5"/>
  </p:sldIdLst>
  <p:sldSz cx="9728200" cy="7445375"/>
  <p:notesSz cx="6858000" cy="9144000"/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956" y="-102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95950" y="7222045"/>
            <a:ext cx="137185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Leadership development toolkit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335513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dgespan.org/Publications-and-Tools/Hiring-Nonprofit-Leaders/HiringTools/Making-Right-Hire-Assessing-Candidate-Fit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Assess your organization’s culture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>
            <a:spLocks noGrp="1"/>
          </p:cNvSpPr>
          <p:nvPr/>
        </p:nvSpPr>
        <p:spPr bwMode="auto">
          <a:xfrm>
            <a:off x="1023961" y="1874920"/>
            <a:ext cx="7405431" cy="329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This template accompanies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article </a:t>
            </a:r>
            <a:r>
              <a:rPr lang="en-US" u="sng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"/>
              </a:rPr>
              <a:t>Making the Right Hire: Assessing a Candidate's Fit with Your Organization</a:t>
            </a:r>
            <a:endParaRPr lang="en-US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When identifying the right candidates for an external hire, don’t underestimate the importance of a good cultural fit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Think through what your organization’s culture is by answering the questions in this template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Two: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When conducting your interview, probe the candidate on cultural areas you feel are especially important for your organization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Assess your organization’s culture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739872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8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Investigate your organization’s culture, so you can communicate it openly in interviews (1 of 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139"/>
              </p:ext>
            </p:extLst>
          </p:nvPr>
        </p:nvGraphicFramePr>
        <p:xfrm>
          <a:off x="338876" y="1318700"/>
          <a:ext cx="4346659" cy="5871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6659"/>
              </a:tblGrid>
              <a:tr h="28996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Work style</a:t>
                      </a:r>
                      <a:endParaRPr lang="en-US" sz="12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345704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do we get our work done? </a:t>
                      </a:r>
                      <a:b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Collaboratively? Independently? A combination?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704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do we make decisions? 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Consensus-driven? Authoritatively?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704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do we communicate? 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Verbally or in written form? Directly or indirectly? 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55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What are our meetings like? 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Serious? Lighthearted? Tightly or loosely structured?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72394"/>
              </p:ext>
            </p:extLst>
          </p:nvPr>
        </p:nvGraphicFramePr>
        <p:xfrm>
          <a:off x="5028380" y="1318701"/>
          <a:ext cx="4346659" cy="5871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6659"/>
              </a:tblGrid>
              <a:tr h="300291">
                <a:tc>
                  <a:txBody>
                    <a:bodyPr/>
                    <a:lstStyle/>
                    <a:p>
                      <a:pPr marL="0" marR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Professional opportunities and advancement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335483">
                <a:tc>
                  <a:txBody>
                    <a:bodyPr/>
                    <a:lstStyle/>
                    <a:p>
                      <a:pPr marL="0" marR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What types of people tend to do well here? Individual contributors? Team players? People who are proactive or more responsive?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6805">
                <a:tc>
                  <a:txBody>
                    <a:bodyPr/>
                    <a:lstStyle/>
                    <a:p>
                      <a:pPr marL="0" marR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are we structured? Hierarchical or flat? Centralized or decentralized authority? Clear reporting structures or matrix?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083">
                <a:tc>
                  <a:txBody>
                    <a:bodyPr/>
                    <a:lstStyle/>
                    <a:p>
                      <a:pPr>
                        <a:buClr>
                          <a:srgbClr val="000000"/>
                        </a:buClr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do we reward people who do well?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372">
                <a:tc>
                  <a:txBody>
                    <a:bodyPr/>
                    <a:lstStyle/>
                    <a:p>
                      <a:pPr marL="0" marR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What happens when people don’t perform well?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29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Investigate your organization’s culture, so you can communicate it openly in interviews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dirty="0">
                <a:latin typeface="Arial" pitchFamily="34" charset="0"/>
                <a:cs typeface="Arial" pitchFamily="34" charset="0"/>
              </a:rPr>
              <a:t>2)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05202"/>
              </p:ext>
            </p:extLst>
          </p:nvPr>
        </p:nvGraphicFramePr>
        <p:xfrm>
          <a:off x="338876" y="1318700"/>
          <a:ext cx="4346659" cy="5871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6659"/>
              </a:tblGrid>
              <a:tr h="28996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Work hours and commitment to </a:t>
                      </a:r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work</a:t>
                      </a:r>
                      <a:endParaRPr lang="en-US" sz="1200" b="1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345704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many hours a week do we expect senior management to work on average? 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Does this match up with the hours managers work in reality?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704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 we provide flexible work schedules or allow for telecommuting, or do we prefer people to work set hours?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704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 we expect senior management to be available and accessible after work hours?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55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Are we looking for someone who will be here for a certain number of years or as part of a succession plan for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senior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management?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72829"/>
              </p:ext>
            </p:extLst>
          </p:nvPr>
        </p:nvGraphicFramePr>
        <p:xfrm>
          <a:off x="5028380" y="1318700"/>
          <a:ext cx="4346659" cy="5858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6659"/>
              </a:tblGrid>
              <a:tr h="300291">
                <a:tc>
                  <a:txBody>
                    <a:bodyPr/>
                    <a:lstStyle/>
                    <a:p>
                      <a:pPr marL="0" marR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Architecture, aesthetics, and atmosphere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52680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are our offices set up? 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Open environment? Closed-door offices?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80">
                <a:tc>
                  <a:txBody>
                    <a:bodyPr/>
                    <a:lstStyle/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do we dress? </a:t>
                      </a:r>
                    </a:p>
                    <a:p>
                      <a:pPr marL="0" marR="0" indent="0" algn="ctr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More formally? Less formally?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680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How do we have fun?</a:t>
                      </a:r>
                    </a:p>
                  </a:txBody>
                  <a:tcPr marL="91425" marR="91425" marT="45730" marB="45730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83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heme/theme1.xml><?xml version="1.0" encoding="utf-8"?>
<a:theme xmlns:a="http://schemas.openxmlformats.org/drawingml/2006/main" name="Bridgespan Group">
  <a:themeElements>
    <a:clrScheme name="Custom 6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7030A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82</TotalTime>
  <Words>375</Words>
  <Application>Microsoft Office PowerPoint</Application>
  <PresentationFormat>Custom</PresentationFormat>
  <Paragraphs>37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Bridgespan Group</vt:lpstr>
      <vt:lpstr>think-cell Slide</vt:lpstr>
      <vt:lpstr>Your next step: Assess your organization’s culture</vt:lpstr>
      <vt:lpstr>Assess your organization’s culture</vt:lpstr>
      <vt:lpstr>Investigate your organization’s culture, so you can communicate it openly in interviews (1 of 2)</vt:lpstr>
      <vt:lpstr>Investigate your organization’s culture, so you can communicate it openly in interviews (2of 2)</vt:lpstr>
    </vt:vector>
  </TitlesOfParts>
  <Company>Bain &amp;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Carole Matthews</cp:lastModifiedBy>
  <cp:revision>37</cp:revision>
  <dcterms:created xsi:type="dcterms:W3CDTF">2013-06-11T13:31:30Z</dcterms:created>
  <dcterms:modified xsi:type="dcterms:W3CDTF">2013-06-17T13:29:26Z</dcterms:modified>
</cp:coreProperties>
</file>