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44" r:id="rId5"/>
    <p:sldId id="2708" r:id="rId6"/>
    <p:sldId id="2746" r:id="rId7"/>
    <p:sldId id="2709" r:id="rId8"/>
    <p:sldId id="2713" r:id="rId9"/>
  </p:sldIdLst>
  <p:sldSz cx="12192000" cy="6858000"/>
  <p:notesSz cx="6797675" cy="9926638"/>
  <p:custDataLst>
    <p:tags r:id="rId12"/>
  </p:custDataLst>
  <p:defaultTextStyle>
    <a:defPPr>
      <a:defRPr lang="en-US"/>
    </a:defPPr>
    <a:lvl1pPr marL="211647" indent="-211647" algn="l" defTabSz="846587" rtl="0" eaLnBrk="1" latinLnBrk="0" hangingPunct="1">
      <a:spcBef>
        <a:spcPts val="1200"/>
      </a:spcBef>
      <a:buChar char="•"/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23293" indent="-211647" algn="l" defTabSz="846587" rtl="0" eaLnBrk="1" latinLnBrk="0" hangingPunct="1">
      <a:spcBef>
        <a:spcPts val="600"/>
      </a:spcBef>
      <a:buChar char="–"/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634940" indent="-211647" algn="l" defTabSz="846587" rtl="0" eaLnBrk="1" latinLnBrk="0" hangingPunct="1">
      <a:spcBef>
        <a:spcPts val="600"/>
      </a:spcBef>
      <a:buChar char="&gt;"/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846587" indent="-211647" algn="l" defTabSz="846587" rtl="0" eaLnBrk="1" latinLnBrk="0" hangingPunct="1">
      <a:spcBef>
        <a:spcPts val="600"/>
      </a:spcBef>
      <a:buChar char="–"/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058234" indent="-211647" algn="l" defTabSz="846587" rtl="0" eaLnBrk="1" latinLnBrk="0" hangingPunct="1">
      <a:spcBef>
        <a:spcPts val="600"/>
      </a:spcBef>
      <a:buChar char="&gt;"/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1269880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1481527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1693174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1904820" indent="-211647" algn="l" defTabSz="8465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13E511-5DC5-E9B4-4436-C553980EFABA}" name="Matthews, Carole" initials="MC" userId="S::Carole.Matthews@bridgespan.org::0ea74e0c-175f-47ce-9967-f2a341b95df6" providerId="AD"/>
  <p188:author id="{00B6EC53-96FF-0617-F11A-C36AB2571BCC}" name="Nayak, Preeta" initials="NP" userId="S::Preeta.Nayak@bridgespan.org::e4db5cc2-4bac-405f-8cd0-9d0d5bffbf73" providerId="AD"/>
  <p188:author id="{B31DAA80-C4BC-1F82-40C0-F2DE8ECB3244}" name="Matthews, Carole" initials="MC" userId="S::carole.matthews@bridgespan.org::0ea74e0c-175f-47ce-9967-f2a341b95df6" providerId="AD"/>
  <p188:author id="{6B1E9097-BF65-923F-CF56-5F849E47B10E}" name="Lanzerotti, Laura" initials="LL" userId="S::Laura.Lanzerotti@bridgespan.org::f1196b6c-2ce8-43b2-9ae5-a3067aee2f46" providerId="AD"/>
  <p188:author id="{5DF591B7-112D-5563-36C2-63359388DEE0}" name="Alyssa Isakower" initials="AI" userId="Alyssa Isakower" providerId="None"/>
  <p188:author id="{EEAFDBBC-FD93-B7F0-5D75-4CE48A3D90DD}" name="Lanzerotti, Laura" initials="LL" userId="S::laura.lanzerotti@bridgespan.org::f1196b6c-2ce8-43b2-9ae5-a3067aee2f46" providerId="AD"/>
  <p188:author id="{5F7D0CDB-3C32-8EA6-F3AE-BA995E623CEE}" name="Waldron, Lindsey" initials="WL" userId="S::Lindsey.Waldron@bridgespan.org::abc8b14f-824b-4fea-8423-0fffe9dd6e6d" providerId="AD"/>
  <p188:author id="{5CCC34F0-1615-9320-3791-D851A3BCCB79}" name="Mehta, Nishi" initials="MN" userId="S::Nishi.Mehta@bridgespan.org::38de6509-6b79-4d26-bc8a-74e6859e6df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9BE"/>
    <a:srgbClr val="83AC9A"/>
    <a:srgbClr val="FAEEC3"/>
    <a:srgbClr val="F2BFBF"/>
    <a:srgbClr val="B1DCFF"/>
    <a:srgbClr val="FFCF01"/>
    <a:srgbClr val="5C5C5C"/>
    <a:srgbClr val="E9EAEB"/>
    <a:srgbClr val="FFFFFF"/>
    <a:srgbClr val="F2D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082778-766C-4B32-ABE1-A39E5CE2F8BC}" v="2" dt="2024-10-16T17:33:01.859"/>
  </p1510:revLst>
</p1510:revInfo>
</file>

<file path=ppt/tableStyles.xml><?xml version="1.0" encoding="utf-8"?>
<a:tblStyleLst xmlns:a="http://schemas.openxmlformats.org/drawingml/2006/main" def="{2D5ABB26-0587-4C30-8999-92F81FD0307C}">
  <a:tblStyle styleId="{9D7B26C5-4107-4FEC-AEDC-1716B250A1EF}" styleName="Light Style 1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9525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firstCol>
      <a:tcTxStyle b="on"/>
      <a:tcStyle>
        <a:tcBdr/>
      </a:tcStyle>
    </a:firstCol>
    <a:lastRow>
      <a:tcTxStyle b="on">
        <a:fontRef idx="minor">
          <a:prstClr val="black"/>
        </a:fontRef>
        <a:prstClr val="white"/>
      </a:tcTxStyle>
      <a:tcStyle>
        <a:tcBdr>
          <a:top>
            <a:ln w="1905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905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s, Carole" userId="0ea74e0c-175f-47ce-9967-f2a341b95df6" providerId="ADAL" clId="{DE082778-766C-4B32-ABE1-A39E5CE2F8BC}"/>
    <pc:docChg chg="modSld">
      <pc:chgData name="Matthews, Carole" userId="0ea74e0c-175f-47ce-9967-f2a341b95df6" providerId="ADAL" clId="{DE082778-766C-4B32-ABE1-A39E5CE2F8BC}" dt="2024-10-16T17:33:01.859" v="74"/>
      <pc:docMkLst>
        <pc:docMk/>
      </pc:docMkLst>
      <pc:sldChg chg="modSp mod">
        <pc:chgData name="Matthews, Carole" userId="0ea74e0c-175f-47ce-9967-f2a341b95df6" providerId="ADAL" clId="{DE082778-766C-4B32-ABE1-A39E5CE2F8BC}" dt="2024-10-16T17:32:20.054" v="72" actId="20577"/>
        <pc:sldMkLst>
          <pc:docMk/>
          <pc:sldMk cId="3374573203" sldId="2709"/>
        </pc:sldMkLst>
        <pc:graphicFrameChg chg="modGraphic">
          <ac:chgData name="Matthews, Carole" userId="0ea74e0c-175f-47ce-9967-f2a341b95df6" providerId="ADAL" clId="{DE082778-766C-4B32-ABE1-A39E5CE2F8BC}" dt="2024-10-16T17:32:20.054" v="72" actId="20577"/>
          <ac:graphicFrameMkLst>
            <pc:docMk/>
            <pc:sldMk cId="3374573203" sldId="2709"/>
            <ac:graphicFrameMk id="5" creationId="{601D97CE-14CB-4100-4228-2CFA9CC09FBB}"/>
          </ac:graphicFrameMkLst>
        </pc:graphicFrameChg>
      </pc:sldChg>
      <pc:sldChg chg="modSp">
        <pc:chgData name="Matthews, Carole" userId="0ea74e0c-175f-47ce-9967-f2a341b95df6" providerId="ADAL" clId="{DE082778-766C-4B32-ABE1-A39E5CE2F8BC}" dt="2024-10-16T17:33:01.859" v="74"/>
        <pc:sldMkLst>
          <pc:docMk/>
          <pc:sldMk cId="4238601090" sldId="2713"/>
        </pc:sldMkLst>
        <pc:graphicFrameChg chg="mod">
          <ac:chgData name="Matthews, Carole" userId="0ea74e0c-175f-47ce-9967-f2a341b95df6" providerId="ADAL" clId="{DE082778-766C-4B32-ABE1-A39E5CE2F8BC}" dt="2024-10-16T17:33:01.859" v="74"/>
          <ac:graphicFrameMkLst>
            <pc:docMk/>
            <pc:sldMk cId="4238601090" sldId="2713"/>
            <ac:graphicFrameMk id="5" creationId="{601D97CE-14CB-4100-4228-2CFA9CC09FB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99848-9952-4819-982B-E9DBDACF91B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C5690-3CA1-438A-A5B7-7E5FCDDEEF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3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63378-D80F-413D-94F6-C1B7A899B2C7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88A4E-386C-4E72-BFDF-A5FD3A207B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0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1pPr>
    <a:lvl2pPr marL="507114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2pPr>
    <a:lvl3pPr marL="1014227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3pPr>
    <a:lvl4pPr marL="1521341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4pPr>
    <a:lvl5pPr marL="2028455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5pPr>
    <a:lvl6pPr marL="2535567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6pPr>
    <a:lvl7pPr marL="3042681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7pPr>
    <a:lvl8pPr marL="3549795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8pPr>
    <a:lvl9pPr marL="4056908" algn="l" defTabSz="1014227" rtl="0" eaLnBrk="1" latinLnBrk="0" hangingPunct="1">
      <a:defRPr sz="13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177800" marR="0" lvl="0" indent="-177800" algn="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fld id="{61788A4E-386C-4E72-BFDF-A5FD3A207B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177800" marR="0" lvl="0" indent="-177800" algn="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11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177800" marR="0" lvl="0" indent="-177800" algn="r" defTabSz="711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fld id="{61788A4E-386C-4E72-BFDF-A5FD3A207B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177800" marR="0" lvl="0" indent="-177800" algn="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220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88A4E-386C-4E72-BFDF-A5FD3A207B5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0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88A4E-386C-4E72-BFDF-A5FD3A207B5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60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3.tif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"/>
          <p:cNvSpPr>
            <a:spLocks noGrp="1"/>
          </p:cNvSpPr>
          <p:nvPr>
            <p:ph type="subTitle" idx="1" hasCustomPrompt="1"/>
          </p:nvPr>
        </p:nvSpPr>
        <p:spPr>
          <a:xfrm>
            <a:off x="1157256" y="3597224"/>
            <a:ext cx="9762193" cy="640256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</a:defRPr>
            </a:lvl1pPr>
            <a:lvl2pPr marL="448190" indent="0" algn="ctr">
              <a:buNone/>
              <a:defRPr sz="1960"/>
            </a:lvl2pPr>
            <a:lvl3pPr marL="896380" indent="0" algn="ctr">
              <a:buNone/>
              <a:defRPr sz="1764"/>
            </a:lvl3pPr>
            <a:lvl4pPr marL="1344570" indent="0" algn="ctr">
              <a:buNone/>
              <a:defRPr sz="1569"/>
            </a:lvl4pPr>
            <a:lvl5pPr marL="1792761" indent="0" algn="ctr">
              <a:buNone/>
              <a:defRPr sz="1569"/>
            </a:lvl5pPr>
            <a:lvl6pPr marL="2240951" indent="0" algn="ctr">
              <a:buNone/>
              <a:defRPr sz="1569"/>
            </a:lvl6pPr>
            <a:lvl7pPr marL="2689139" indent="0" algn="ctr">
              <a:buNone/>
              <a:defRPr sz="1569"/>
            </a:lvl7pPr>
            <a:lvl8pPr marL="3137328" indent="0" algn="ctr">
              <a:buNone/>
              <a:defRPr sz="1569"/>
            </a:lvl8pPr>
            <a:lvl9pPr marL="3585521" indent="0" algn="ctr">
              <a:buNone/>
              <a:defRPr sz="1569"/>
            </a:lvl9pPr>
          </a:lstStyle>
          <a:p>
            <a:r>
              <a:rPr lang="en-US"/>
              <a:t>Click to add subtitle/contacts/date</a:t>
            </a:r>
          </a:p>
        </p:txBody>
      </p:sp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1157256" y="1305785"/>
            <a:ext cx="9762193" cy="2198772"/>
          </a:xfrm>
          <a:prstGeom prst="rect">
            <a:avLst/>
          </a:prstGeom>
        </p:spPr>
        <p:txBody>
          <a:bodyPr anchor="b"/>
          <a:lstStyle>
            <a:lvl1pPr algn="l">
              <a:spcBef>
                <a:spcPts val="0"/>
              </a:spcBef>
              <a:defRPr sz="4800" b="0" cap="all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cxnSp>
        <p:nvCxnSpPr>
          <p:cNvPr id="12" name="Blue horizontal line"/>
          <p:cNvCxnSpPr/>
          <p:nvPr userDrawn="1"/>
        </p:nvCxnSpPr>
        <p:spPr>
          <a:xfrm>
            <a:off x="1165419" y="3510904"/>
            <a:ext cx="9765683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ridgespan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048" y="369094"/>
            <a:ext cx="2220045" cy="851360"/>
          </a:xfrm>
          <a:prstGeom prst="rect">
            <a:avLst/>
          </a:prstGeom>
        </p:spPr>
      </p:pic>
      <p:pic>
        <p:nvPicPr>
          <p:cNvPr id="21" name="Blue wav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37480"/>
            <a:ext cx="12211589" cy="26205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2046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82679" y="6"/>
            <a:ext cx="11522075" cy="876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btfpLayoutConfig" hidden="1"/>
          <p:cNvSpPr txBox="1"/>
          <p:nvPr userDrawn="1"/>
        </p:nvSpPr>
        <p:spPr bwMode="gray">
          <a:xfrm>
            <a:off x="15913" y="11701"/>
            <a:ext cx="11139696" cy="87437"/>
          </a:xfrm>
          <a:prstGeom prst="rect">
            <a:avLst/>
          </a:prstGeom>
          <a:noFill/>
        </p:spPr>
        <p:txBody>
          <a:bodyPr vert="horz" wrap="square" lIns="33167" tIns="33167" rIns="33167" bIns="33167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overall_0_131733708841261106 columns_1_131733708841261106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4292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35" y="0"/>
            <a:ext cx="5522743" cy="8761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cxnSp>
        <p:nvCxnSpPr>
          <p:cNvPr id="6" name="Blue horizontal line"/>
          <p:cNvCxnSpPr/>
          <p:nvPr/>
        </p:nvCxnSpPr>
        <p:spPr>
          <a:xfrm>
            <a:off x="478167" y="831472"/>
            <a:ext cx="5522743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096360" y="-256"/>
            <a:ext cx="6095641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9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4893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096360" y="-256"/>
            <a:ext cx="6095641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7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8684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01720" y="2"/>
            <a:ext cx="5862245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450839" y="0"/>
            <a:ext cx="5522743" cy="8761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cxnSp>
        <p:nvCxnSpPr>
          <p:cNvPr id="7" name="Blue horizontal line"/>
          <p:cNvCxnSpPr/>
          <p:nvPr/>
        </p:nvCxnSpPr>
        <p:spPr>
          <a:xfrm>
            <a:off x="6450838" y="831472"/>
            <a:ext cx="5522743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69147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01720" y="2"/>
            <a:ext cx="5862245" cy="68579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8" name="Blue vertical lin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29969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tfpLayoutConfig" hidden="1"/>
          <p:cNvSpPr txBox="1"/>
          <p:nvPr userDrawn="1"/>
        </p:nvSpPr>
        <p:spPr bwMode="gray">
          <a:xfrm>
            <a:off x="15913" y="11701"/>
            <a:ext cx="11139696" cy="87437"/>
          </a:xfrm>
          <a:prstGeom prst="rect">
            <a:avLst/>
          </a:prstGeom>
          <a:noFill/>
        </p:spPr>
        <p:txBody>
          <a:bodyPr vert="horz" wrap="square" lIns="33167" tIns="33167" rIns="33167" bIns="33167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overall_0_131937908830644999 columns_1_131937908830644999 </a:t>
            </a:r>
          </a:p>
        </p:txBody>
      </p:sp>
      <p:pic>
        <p:nvPicPr>
          <p:cNvPr id="9" name="Logo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294" y="2423577"/>
            <a:ext cx="5967412" cy="2010847"/>
          </a:xfrm>
          <a:prstGeom prst="rect">
            <a:avLst/>
          </a:prstGeom>
        </p:spPr>
      </p:pic>
      <p:pic>
        <p:nvPicPr>
          <p:cNvPr id="14" name="Blue wav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71522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732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684" y="1103597"/>
            <a:ext cx="6496671" cy="3462435"/>
          </a:xfrm>
        </p:spPr>
        <p:txBody>
          <a:bodyPr anchor="t" anchorCtr="0"/>
          <a:lstStyle>
            <a:lvl1pPr algn="r">
              <a:defRPr sz="4800" cap="all" baseline="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802880" y="3462434"/>
            <a:ext cx="4136328" cy="1103599"/>
          </a:xfrm>
          <a:prstGeom prst="rect">
            <a:avLst/>
          </a:prstGeom>
        </p:spPr>
        <p:txBody>
          <a:bodyPr lIns="0" rIns="45720" anchor="b" anchorCtr="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2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6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8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60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2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6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6" name="Blue vertical line"/>
          <p:cNvCxnSpPr/>
          <p:nvPr/>
        </p:nvCxnSpPr>
        <p:spPr>
          <a:xfrm>
            <a:off x="7527252" y="1150256"/>
            <a:ext cx="0" cy="3412968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lue wav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471522" cy="6858000"/>
          </a:xfrm>
          <a:prstGeom prst="rect">
            <a:avLst/>
          </a:prstGeom>
        </p:spPr>
      </p:pic>
      <p:pic>
        <p:nvPicPr>
          <p:cNvPr id="14" name="Bridgespan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924" y="5943300"/>
            <a:ext cx="1868284" cy="7164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4967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tfpLayoutConfig" hidden="1"/>
          <p:cNvSpPr txBox="1"/>
          <p:nvPr userDrawn="1"/>
        </p:nvSpPr>
        <p:spPr bwMode="gray">
          <a:xfrm>
            <a:off x="12701" y="12700"/>
            <a:ext cx="518512" cy="91728"/>
          </a:xfrm>
          <a:prstGeom prst="rect">
            <a:avLst/>
          </a:prstGeom>
          <a:noFill/>
        </p:spPr>
        <p:txBody>
          <a:bodyPr vert="horz" wrap="none" lIns="35292" tIns="35292" rIns="35292" bIns="35292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overall_0_131690428734084882 columns_1_131690428734084882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3444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6" userDrawn="1">
          <p15:clr>
            <a:srgbClr val="CCCCCC"/>
          </p15:clr>
        </p15:guide>
        <p15:guide id="2" pos="7568" userDrawn="1">
          <p15:clr>
            <a:srgbClr val="CCCCCC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B1482764-D60B-C698-5838-9393BAD3DF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5090083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404" imgH="405" progId="TCLayout.ActiveDocument.1">
                  <p:embed/>
                </p:oleObj>
              </mc:Choice>
              <mc:Fallback>
                <p:oleObj name="think-cell Slide" r:id="rId13" imgW="404" imgH="405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1482764-D60B-C698-5838-9393BAD3DF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BtfpConfiguration" hidden="1"/>
          <p:cNvSpPr txBox="1"/>
          <p:nvPr userDrawn="1"/>
        </p:nvSpPr>
        <p:spPr bwMode="hidden">
          <a:xfrm>
            <a:off x="0" y="0"/>
            <a:ext cx="36000" cy="36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chemeClr val="bg1">
                    <a:alpha val="0"/>
                  </a:schemeClr>
                </a:solidFill>
              </a:rPr>
              <a:t>&lt;BTFP&gt;&lt;!-- BTFPCONFIGURATION:3C627466703E0D0A20203C212D2D20496E737472756374696F6E7320666F7220746865203C74656D706C6174653E207461673A202020202020202020202020202020204B656570202276657273696F6E2220616E6420227479706522206F7074696F6E7320756E6368616E6765642E2020202020202020202020202020202053657420226E616D6522206F7074696F6E20746F2074686520636C69656E74206E616D6520746861742073686F756C6420617070656172206F6E2074686520636C69656E7420636F6C6F722073656374696F6E2E2020202020202020202020202020202053657420227061676553697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D617920312C2032303139202D2D3E0D0A20203C74656D706C6174652076657273696F6E3D22322E332E342220747970653D22756E6272616E64656422206E616D653D224272696467657370616E20436F7265202831365F392922207061676553697A653D227769646573637265656E223E0D0A202020203C212D2D20496E737472756374696F6E7320666F72203C73657474696E67733E207461673A20202020202020202020202020202020496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2020202020202020202020202020202054686520636C69656E7420636F6C6F722068657820636F646520676F6573206265747765656E20746865203C636F6C6F723E20616E64203C2F636F6C6F723E20746167732E20202020202020202020202020202020546865203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20203C4775696465733E0D0A202020203C4C656674477569646520786D6C6E733D22333722202F3E0D0A202020203C5269676874477569646520786D6C6E733D2239343622202F3E0D0A202020203C5570706572537469636B6572477569646520786D6C6E733D22363922202F3E0D0A202020203C4C6F776572537469636B6572477569646520786D6C6E733D22393622202F3E0D0A202020203C426F74746F6D477569646520786D6C6E733D2235313722202F3E0D0A20203C2F4775696465733E0D0A3C2F627466703E --&gt;&lt;/BTFP&gt;</a:t>
            </a:r>
          </a:p>
        </p:txBody>
      </p:sp>
      <p:sp>
        <p:nvSpPr>
          <p:cNvPr id="19" name="SlideNumber"/>
          <p:cNvSpPr/>
          <p:nvPr userDrawn="1"/>
        </p:nvSpPr>
        <p:spPr bwMode="gray">
          <a:xfrm>
            <a:off x="11777881" y="6706400"/>
            <a:ext cx="139462" cy="141705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spAutoFit/>
          </a:bodyPr>
          <a:lstStyle/>
          <a:p>
            <a:pPr marL="0" indent="0" algn="r" defTabSz="697219" rtl="0" eaLnBrk="1" latinLnBrk="0" hangingPunct="1">
              <a:spcBef>
                <a:spcPts val="1176"/>
              </a:spcBef>
              <a:buNone/>
            </a:pPr>
            <a:fld id="{BB69BBE8-4DB2-4642-B003-B220ACD5A2FD}" type="slidenum">
              <a:rPr lang="en-US" sz="921" b="0" baseline="0" smtClean="0">
                <a:solidFill>
                  <a:schemeClr val="tx1"/>
                </a:solidFill>
                <a:latin typeface="+mn-lt"/>
              </a:rPr>
              <a:pPr marL="0" indent="0" algn="r" defTabSz="697219" rtl="0" eaLnBrk="1" latinLnBrk="0" hangingPunct="1">
                <a:spcBef>
                  <a:spcPts val="1176"/>
                </a:spcBef>
                <a:buNone/>
              </a:pPr>
              <a:t>‹#›</a:t>
            </a:fld>
            <a:endParaRPr lang="en-US" sz="921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CreatedFooter" hidden="1"/>
          <p:cNvSpPr/>
          <p:nvPr userDrawn="1"/>
        </p:nvSpPr>
        <p:spPr>
          <a:xfrm>
            <a:off x="8019472" y="6642002"/>
            <a:ext cx="2140528" cy="161747"/>
          </a:xfrm>
          <a:prstGeom prst="rect">
            <a:avLst/>
          </a:prstGeom>
        </p:spPr>
        <p:txBody>
          <a:bodyPr wrap="square" lIns="35292" tIns="35292" rIns="35292" bIns="35292">
            <a:spAutoFit/>
          </a:bodyPr>
          <a:lstStyle/>
          <a:p>
            <a:pPr marL="0" indent="0" algn="ctr" defTabSz="697219" rtl="0" eaLnBrk="1" latinLnBrk="0" hangingPunct="1">
              <a:spcBef>
                <a:spcPts val="1176"/>
              </a:spcBef>
              <a:buNone/>
            </a:pPr>
            <a:r>
              <a:rPr lang="en-US" sz="588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OfficeCode" hidden="1"/>
          <p:cNvSpPr/>
          <p:nvPr userDrawn="1"/>
        </p:nvSpPr>
        <p:spPr>
          <a:xfrm>
            <a:off x="7225149" y="6642002"/>
            <a:ext cx="540327" cy="161747"/>
          </a:xfrm>
          <a:prstGeom prst="rect">
            <a:avLst/>
          </a:prstGeom>
        </p:spPr>
        <p:txBody>
          <a:bodyPr wrap="square" lIns="35292" tIns="35292" rIns="35292" bIns="35292">
            <a:spAutoFit/>
          </a:bodyPr>
          <a:lstStyle/>
          <a:p>
            <a:pPr marL="0" indent="0" algn="ctr" defTabSz="697219" rtl="0" eaLnBrk="1" latinLnBrk="0" hangingPunct="1">
              <a:spcBef>
                <a:spcPts val="1176"/>
              </a:spcBef>
              <a:buNone/>
            </a:pPr>
            <a:r>
              <a:rPr lang="en-US" sz="588" dirty="0">
                <a:solidFill>
                  <a:schemeClr val="tx1"/>
                </a:solidFill>
              </a:rPr>
              <a:t>TBG</a:t>
            </a: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482679" y="1213911"/>
            <a:ext cx="11522603" cy="5157467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btfpLayoutConfig" hidden="1"/>
          <p:cNvSpPr txBox="1"/>
          <p:nvPr userDrawn="1"/>
        </p:nvSpPr>
        <p:spPr bwMode="gray">
          <a:xfrm>
            <a:off x="12701" y="12700"/>
            <a:ext cx="518512" cy="91728"/>
          </a:xfrm>
          <a:prstGeom prst="rect">
            <a:avLst/>
          </a:prstGeom>
          <a:noFill/>
        </p:spPr>
        <p:txBody>
          <a:bodyPr vert="horz" wrap="none" lIns="35292" tIns="35292" rIns="35292" bIns="35292" rtlCol="0">
            <a:spAutoFit/>
          </a:bodyPr>
          <a:lstStyle/>
          <a:p>
            <a:pPr marL="0" indent="0">
              <a:buNone/>
            </a:pPr>
            <a:r>
              <a:rPr lang="en-US" sz="133" dirty="0">
                <a:solidFill>
                  <a:srgbClr val="FFFFFF">
                    <a:alpha val="0"/>
                  </a:srgbClr>
                </a:solidFill>
              </a:rPr>
              <a:t>overall_0_131733570364636190 columns_1_131733570364636190 </a:t>
            </a:r>
          </a:p>
        </p:txBody>
      </p:sp>
      <p:cxnSp>
        <p:nvCxnSpPr>
          <p:cNvPr id="15" name="Blue horiz line"/>
          <p:cNvCxnSpPr/>
          <p:nvPr userDrawn="1"/>
        </p:nvCxnSpPr>
        <p:spPr>
          <a:xfrm>
            <a:off x="481235" y="831472"/>
            <a:ext cx="11526721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Title"/>
          <p:cNvSpPr>
            <a:spLocks noGrp="1"/>
          </p:cNvSpPr>
          <p:nvPr>
            <p:ph type="title"/>
          </p:nvPr>
        </p:nvSpPr>
        <p:spPr>
          <a:xfrm>
            <a:off x="481235" y="4"/>
            <a:ext cx="11522075" cy="876687"/>
          </a:xfrm>
          <a:prstGeom prst="rect">
            <a:avLst/>
          </a:prstGeom>
        </p:spPr>
        <p:txBody>
          <a:bodyPr vert="horz" lIns="36000" tIns="36000" rIns="36000" bIns="7200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8" name="Blue vertical line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1851" cy="68580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91926046"/>
              </p:ext>
            </p:extLst>
          </p:nvPr>
        </p:nvGraphicFramePr>
        <p:xfrm>
          <a:off x="2414555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4923530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9836029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65673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7034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9231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10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478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930414"/>
                  </a:ext>
                </a:extLst>
              </a:tr>
            </a:tbl>
          </a:graphicData>
        </a:graphic>
      </p:graphicFrame>
    </p:spTree>
    <p:custDataLst>
      <p:tags r:id="rId11"/>
    </p:custDataLst>
    <p:extLst>
      <p:ext uri="{BB962C8B-B14F-4D97-AF65-F5344CB8AC3E}">
        <p14:creationId xmlns:p14="http://schemas.microsoft.com/office/powerpoint/2010/main" val="372979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5" r:id="rId3"/>
    <p:sldLayoutId id="2147483666" r:id="rId4"/>
    <p:sldLayoutId id="2147483667" r:id="rId5"/>
    <p:sldLayoutId id="2147483668" r:id="rId6"/>
    <p:sldLayoutId id="2147483663" r:id="rId7"/>
    <p:sldLayoutId id="2147483664" r:id="rId8"/>
    <p:sldLayoutId id="2147483655" r:id="rId9"/>
  </p:sldLayoutIdLst>
  <p:txStyles>
    <p:titleStyle>
      <a:lvl1pPr algn="l" defTabSz="697219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417" indent="-177417" algn="l" defTabSz="89638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54835" indent="-177417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24471" indent="-169636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01888" indent="-177417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80862" indent="-178974" algn="l" defTabSz="89638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465045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13235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361424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09615" indent="-224096" algn="l" defTabSz="8963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74305" indent="-174305" algn="l" defTabSz="697219" rtl="0" eaLnBrk="1" latinLnBrk="0" hangingPunct="1">
        <a:spcBef>
          <a:spcPts val="1200"/>
        </a:spcBef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8609" indent="-174305" algn="l" defTabSz="697219" rtl="0" eaLnBrk="1" latinLnBrk="0" hangingPunct="1">
        <a:spcBef>
          <a:spcPts val="600"/>
        </a:spcBef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22915" indent="-174305" algn="l" defTabSz="697219" rtl="0" eaLnBrk="1" latinLnBrk="0" hangingPunct="1">
        <a:spcBef>
          <a:spcPts val="600"/>
        </a:spcBef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97219" indent="-174305" algn="l" defTabSz="697219" rtl="0" eaLnBrk="1" latinLnBrk="0" hangingPunct="1">
        <a:spcBef>
          <a:spcPts val="600"/>
        </a:spcBef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71524" indent="-174305" algn="l" defTabSz="697219" rtl="0" eaLnBrk="1" latinLnBrk="0" hangingPunct="1">
        <a:spcBef>
          <a:spcPts val="600"/>
        </a:spcBef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45829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20133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394438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568742" algn="l" defTabSz="6972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52" userDrawn="1">
          <p15:clr>
            <a:srgbClr val="D1D1D1"/>
          </p15:clr>
        </p15:guide>
        <p15:guide id="2" pos="292" userDrawn="1">
          <p15:clr>
            <a:srgbClr val="D1D1D1"/>
          </p15:clr>
        </p15:guide>
        <p15:guide id="4" orient="horz" pos="768" userDrawn="1">
          <p15:clr>
            <a:srgbClr val="D1D1D1"/>
          </p15:clr>
        </p15:guide>
        <p15:guide id="7" orient="horz" pos="4133" userDrawn="1">
          <p15:clr>
            <a:srgbClr val="D1D1D1"/>
          </p15:clr>
        </p15:guide>
        <p15:guide id="8" pos="7564" userDrawn="1">
          <p15:clr>
            <a:srgbClr val="D1D1D1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dgespan.org/insights/election-year-resource-center-for-nonprofit-leaders" TargetMode="External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20.xml"/><Relationship Id="rId7" Type="http://schemas.openxmlformats.org/officeDocument/2006/relationships/oleObject" Target="../embeddings/oleObject4.bin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8.png"/><Relationship Id="rId4" Type="http://schemas.openxmlformats.org/officeDocument/2006/relationships/tags" Target="../tags/tag21.xml"/><Relationship Id="rId9" Type="http://schemas.openxmlformats.org/officeDocument/2006/relationships/hyperlink" Target="https://tfreedmanconsulting.com/wp-content/uploads/sites/264/Scenario-Mapping-Planning-for-2025-Jan-2024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4.xml"/><Relationship Id="rId7" Type="http://schemas.openxmlformats.org/officeDocument/2006/relationships/image" Target="../media/image1.emf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27.xml"/><Relationship Id="rId7" Type="http://schemas.openxmlformats.org/officeDocument/2006/relationships/image" Target="../media/image1.emf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hink-cell data - do not delete" hidden="1">
            <a:extLst>
              <a:ext uri="{FF2B5EF4-FFF2-40B4-BE49-F238E27FC236}">
                <a16:creationId xmlns:a16="http://schemas.microsoft.com/office/drawing/2014/main" id="{E9E790C5-76F0-5405-C39A-C557ACF5A6B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139990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1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9E790C5-76F0-5405-C39A-C557ACF5A6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btfpColumnIndicatorGroup2">
            <a:extLst>
              <a:ext uri="{FF2B5EF4-FFF2-40B4-BE49-F238E27FC236}">
                <a16:creationId xmlns:a16="http://schemas.microsoft.com/office/drawing/2014/main" id="{CC28DD02-2B08-1626-4937-636E12527A1C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11" name="btfpColumnGapBlocker383858">
              <a:extLst>
                <a:ext uri="{FF2B5EF4-FFF2-40B4-BE49-F238E27FC236}">
                  <a16:creationId xmlns:a16="http://schemas.microsoft.com/office/drawing/2014/main" id="{54282B00-A594-2ABA-31C3-A59FC7A26005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9" name="btfpColumnGapBlocker833647">
              <a:extLst>
                <a:ext uri="{FF2B5EF4-FFF2-40B4-BE49-F238E27FC236}">
                  <a16:creationId xmlns:a16="http://schemas.microsoft.com/office/drawing/2014/main" id="{BF1AE946-C694-E980-1A3C-9236CD7BF7A1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7" name="btfpColumnIndicator707681">
              <a:extLst>
                <a:ext uri="{FF2B5EF4-FFF2-40B4-BE49-F238E27FC236}">
                  <a16:creationId xmlns:a16="http://schemas.microsoft.com/office/drawing/2014/main" id="{7D61F0A2-F4EC-A990-5C59-AE01AA53A2B2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btfpColumnIndicator362994">
              <a:extLst>
                <a:ext uri="{FF2B5EF4-FFF2-40B4-BE49-F238E27FC236}">
                  <a16:creationId xmlns:a16="http://schemas.microsoft.com/office/drawing/2014/main" id="{23C6EA72-B366-A06E-D8E0-B9DC74060CF0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btfpColumnIndicatorGroup1">
            <a:extLst>
              <a:ext uri="{FF2B5EF4-FFF2-40B4-BE49-F238E27FC236}">
                <a16:creationId xmlns:a16="http://schemas.microsoft.com/office/drawing/2014/main" id="{9AFE06EA-4B91-3DF3-2F74-0346727ADE32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0" name="btfpColumnGapBlocker256103">
              <a:extLst>
                <a:ext uri="{FF2B5EF4-FFF2-40B4-BE49-F238E27FC236}">
                  <a16:creationId xmlns:a16="http://schemas.microsoft.com/office/drawing/2014/main" id="{098234EE-C046-C677-533D-5996FBFE8C9C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8" name="btfpColumnGapBlocker407958">
              <a:extLst>
                <a:ext uri="{FF2B5EF4-FFF2-40B4-BE49-F238E27FC236}">
                  <a16:creationId xmlns:a16="http://schemas.microsoft.com/office/drawing/2014/main" id="{0E3EFB74-F2A0-C4F1-81ED-F5F73160BA93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6" name="btfpColumnIndicator869472">
              <a:extLst>
                <a:ext uri="{FF2B5EF4-FFF2-40B4-BE49-F238E27FC236}">
                  <a16:creationId xmlns:a16="http://schemas.microsoft.com/office/drawing/2014/main" id="{ABFE3F00-03D9-49DD-29F4-F2058BD8268D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btfpColumnIndicator507822">
              <a:extLst>
                <a:ext uri="{FF2B5EF4-FFF2-40B4-BE49-F238E27FC236}">
                  <a16:creationId xmlns:a16="http://schemas.microsoft.com/office/drawing/2014/main" id="{D88F9C5B-7F3E-8C24-072E-975D1A6DA2FA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ubtitle 1">
            <a:extLst>
              <a:ext uri="{FF2B5EF4-FFF2-40B4-BE49-F238E27FC236}">
                <a16:creationId xmlns:a16="http://schemas.microsoft.com/office/drawing/2014/main" id="{94E5C4D3-BDBE-73D0-2AC4-015C924C00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6C5059-7682-1B65-773C-9CAB70DE3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7256" y="1305785"/>
            <a:ext cx="10529919" cy="2198772"/>
          </a:xfrm>
        </p:spPr>
        <p:txBody>
          <a:bodyPr vert="horz"/>
          <a:lstStyle/>
          <a:p>
            <a:r>
              <a:rPr lang="en-US" dirty="0"/>
              <a:t>Election Scenario diagnostic tool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639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btfpColumnIndicatorGroup2">
            <a:extLst>
              <a:ext uri="{FF2B5EF4-FFF2-40B4-BE49-F238E27FC236}">
                <a16:creationId xmlns:a16="http://schemas.microsoft.com/office/drawing/2014/main" id="{4964325D-E394-8DEC-C250-57C1C0250AD8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136" name="btfpColumnGapBlocker856895">
              <a:extLst>
                <a:ext uri="{FF2B5EF4-FFF2-40B4-BE49-F238E27FC236}">
                  <a16:creationId xmlns:a16="http://schemas.microsoft.com/office/drawing/2014/main" id="{57B4AF25-A6B5-A3E9-8306-0E1366647BE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4" name="btfpColumnGapBlocker554335">
              <a:extLst>
                <a:ext uri="{FF2B5EF4-FFF2-40B4-BE49-F238E27FC236}">
                  <a16:creationId xmlns:a16="http://schemas.microsoft.com/office/drawing/2014/main" id="{F337B76E-21B4-CB20-80D1-332440E4C6DF}"/>
                </a:ext>
              </a:extLst>
            </p:cNvPr>
            <p:cNvSpPr/>
            <p:nvPr/>
          </p:nvSpPr>
          <p:spPr bwMode="gray">
            <a:xfrm>
              <a:off x="7988300" y="692658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2" name="btfpColumnIndicator260143">
              <a:extLst>
                <a:ext uri="{FF2B5EF4-FFF2-40B4-BE49-F238E27FC236}">
                  <a16:creationId xmlns:a16="http://schemas.microsoft.com/office/drawing/2014/main" id="{A8B12DF0-63D2-3F15-B0E8-805E0413E0B1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btfpColumnIndicator176555">
              <a:extLst>
                <a:ext uri="{FF2B5EF4-FFF2-40B4-BE49-F238E27FC236}">
                  <a16:creationId xmlns:a16="http://schemas.microsoft.com/office/drawing/2014/main" id="{D059F8C9-EB36-0F97-64C8-55CDCC94F533}"/>
                </a:ext>
              </a:extLst>
            </p:cNvPr>
            <p:cNvCxnSpPr/>
            <p:nvPr/>
          </p:nvCxnSpPr>
          <p:spPr>
            <a:xfrm flipV="1">
              <a:off x="85217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btfpColumnGapBlocker836059">
              <a:extLst>
                <a:ext uri="{FF2B5EF4-FFF2-40B4-BE49-F238E27FC236}">
                  <a16:creationId xmlns:a16="http://schemas.microsoft.com/office/drawing/2014/main" id="{24AA5357-2B18-5CC7-8BC2-2FF06B59516E}"/>
                </a:ext>
              </a:extLst>
            </p:cNvPr>
            <p:cNvSpPr/>
            <p:nvPr/>
          </p:nvSpPr>
          <p:spPr bwMode="gray">
            <a:xfrm>
              <a:off x="3962400" y="692658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6" name="btfpColumnIndicator800643">
              <a:extLst>
                <a:ext uri="{FF2B5EF4-FFF2-40B4-BE49-F238E27FC236}">
                  <a16:creationId xmlns:a16="http://schemas.microsoft.com/office/drawing/2014/main" id="{B3C1456C-5BD9-2899-0E40-665A2B7DEF60}"/>
                </a:ext>
              </a:extLst>
            </p:cNvPr>
            <p:cNvCxnSpPr/>
            <p:nvPr/>
          </p:nvCxnSpPr>
          <p:spPr>
            <a:xfrm flipV="1">
              <a:off x="79883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btfpColumnIndicator416841">
              <a:extLst>
                <a:ext uri="{FF2B5EF4-FFF2-40B4-BE49-F238E27FC236}">
                  <a16:creationId xmlns:a16="http://schemas.microsoft.com/office/drawing/2014/main" id="{ED0E3036-573D-D6DF-0DC1-3E36ED8C5E46}"/>
                </a:ext>
              </a:extLst>
            </p:cNvPr>
            <p:cNvCxnSpPr/>
            <p:nvPr/>
          </p:nvCxnSpPr>
          <p:spPr>
            <a:xfrm flipV="1">
              <a:off x="44958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btfpColumnGapBlocker128740">
              <a:extLst>
                <a:ext uri="{FF2B5EF4-FFF2-40B4-BE49-F238E27FC236}">
                  <a16:creationId xmlns:a16="http://schemas.microsoft.com/office/drawing/2014/main" id="{8A5B5472-3FD9-73ED-C72A-B9549D84555D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0" name="btfpColumnIndicator617004">
              <a:extLst>
                <a:ext uri="{FF2B5EF4-FFF2-40B4-BE49-F238E27FC236}">
                  <a16:creationId xmlns:a16="http://schemas.microsoft.com/office/drawing/2014/main" id="{6CDEC333-BBB8-18B6-32FC-BDB88E2203F6}"/>
                </a:ext>
              </a:extLst>
            </p:cNvPr>
            <p:cNvCxnSpPr/>
            <p:nvPr/>
          </p:nvCxnSpPr>
          <p:spPr>
            <a:xfrm flipV="1">
              <a:off x="39624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btfpColumnIndicator813640">
              <a:extLst>
                <a:ext uri="{FF2B5EF4-FFF2-40B4-BE49-F238E27FC236}">
                  <a16:creationId xmlns:a16="http://schemas.microsoft.com/office/drawing/2014/main" id="{425D2EC8-7F65-EE1A-DEBD-E52CA1143F8E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btfpColumnIndicatorGroup1">
            <a:extLst>
              <a:ext uri="{FF2B5EF4-FFF2-40B4-BE49-F238E27FC236}">
                <a16:creationId xmlns:a16="http://schemas.microsoft.com/office/drawing/2014/main" id="{DEFA6849-4869-8534-CBA6-686445DB22CA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35" name="btfpColumnGapBlocker681158">
              <a:extLst>
                <a:ext uri="{FF2B5EF4-FFF2-40B4-BE49-F238E27FC236}">
                  <a16:creationId xmlns:a16="http://schemas.microsoft.com/office/drawing/2014/main" id="{42775E7E-53D0-19BA-6418-C98EAAB9BD59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3" name="btfpColumnGapBlocker370407">
              <a:extLst>
                <a:ext uri="{FF2B5EF4-FFF2-40B4-BE49-F238E27FC236}">
                  <a16:creationId xmlns:a16="http://schemas.microsoft.com/office/drawing/2014/main" id="{8EFA5D56-EBFD-2530-A7C1-8EE16DC10E1F}"/>
                </a:ext>
              </a:extLst>
            </p:cNvPr>
            <p:cNvSpPr/>
            <p:nvPr/>
          </p:nvSpPr>
          <p:spPr bwMode="gray">
            <a:xfrm>
              <a:off x="7988300" y="-20574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1" name="btfpColumnIndicator200832">
              <a:extLst>
                <a:ext uri="{FF2B5EF4-FFF2-40B4-BE49-F238E27FC236}">
                  <a16:creationId xmlns:a16="http://schemas.microsoft.com/office/drawing/2014/main" id="{5C665378-E17E-163F-40A7-51A8C40EC074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btfpColumnIndicator619745">
              <a:extLst>
                <a:ext uri="{FF2B5EF4-FFF2-40B4-BE49-F238E27FC236}">
                  <a16:creationId xmlns:a16="http://schemas.microsoft.com/office/drawing/2014/main" id="{00FCFD78-66DE-E07B-362F-3E09CC79BC20}"/>
                </a:ext>
              </a:extLst>
            </p:cNvPr>
            <p:cNvCxnSpPr/>
            <p:nvPr/>
          </p:nvCxnSpPr>
          <p:spPr>
            <a:xfrm flipV="1">
              <a:off x="85217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btfpColumnGapBlocker979925">
              <a:extLst>
                <a:ext uri="{FF2B5EF4-FFF2-40B4-BE49-F238E27FC236}">
                  <a16:creationId xmlns:a16="http://schemas.microsoft.com/office/drawing/2014/main" id="{6E92EC17-DCFC-4A8B-3C25-FFE4960F1670}"/>
                </a:ext>
              </a:extLst>
            </p:cNvPr>
            <p:cNvSpPr/>
            <p:nvPr/>
          </p:nvSpPr>
          <p:spPr bwMode="gray">
            <a:xfrm>
              <a:off x="3962400" y="-20574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5" name="btfpColumnIndicator493027">
              <a:extLst>
                <a:ext uri="{FF2B5EF4-FFF2-40B4-BE49-F238E27FC236}">
                  <a16:creationId xmlns:a16="http://schemas.microsoft.com/office/drawing/2014/main" id="{AF973359-208F-4B26-A28B-FBD1BEB752EB}"/>
                </a:ext>
              </a:extLst>
            </p:cNvPr>
            <p:cNvCxnSpPr/>
            <p:nvPr/>
          </p:nvCxnSpPr>
          <p:spPr>
            <a:xfrm flipV="1">
              <a:off x="79883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btfpColumnIndicator156848">
              <a:extLst>
                <a:ext uri="{FF2B5EF4-FFF2-40B4-BE49-F238E27FC236}">
                  <a16:creationId xmlns:a16="http://schemas.microsoft.com/office/drawing/2014/main" id="{81EC1B2A-6385-27F6-543F-0C1EE6D88E09}"/>
                </a:ext>
              </a:extLst>
            </p:cNvPr>
            <p:cNvCxnSpPr/>
            <p:nvPr/>
          </p:nvCxnSpPr>
          <p:spPr>
            <a:xfrm flipV="1">
              <a:off x="44958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btfpColumnGapBlocker313413">
              <a:extLst>
                <a:ext uri="{FF2B5EF4-FFF2-40B4-BE49-F238E27FC236}">
                  <a16:creationId xmlns:a16="http://schemas.microsoft.com/office/drawing/2014/main" id="{A1023D82-4D1C-8BC6-FB2F-5B4E24DA98BA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9" name="btfpColumnIndicator753125">
              <a:extLst>
                <a:ext uri="{FF2B5EF4-FFF2-40B4-BE49-F238E27FC236}">
                  <a16:creationId xmlns:a16="http://schemas.microsoft.com/office/drawing/2014/main" id="{CD44C5D5-2E08-7043-79DF-B990AA54C050}"/>
                </a:ext>
              </a:extLst>
            </p:cNvPr>
            <p:cNvCxnSpPr/>
            <p:nvPr/>
          </p:nvCxnSpPr>
          <p:spPr>
            <a:xfrm flipV="1">
              <a:off x="39624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btfpColumnIndicator475099">
              <a:extLst>
                <a:ext uri="{FF2B5EF4-FFF2-40B4-BE49-F238E27FC236}">
                  <a16:creationId xmlns:a16="http://schemas.microsoft.com/office/drawing/2014/main" id="{AFD3AF04-A7EC-6355-ACA1-131D6941AD2E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think-cell data - do not delete" hidden="1">
            <a:extLst>
              <a:ext uri="{FF2B5EF4-FFF2-40B4-BE49-F238E27FC236}">
                <a16:creationId xmlns:a16="http://schemas.microsoft.com/office/drawing/2014/main" id="{189A277B-ABA8-FF7B-2305-66AD5D572C3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03188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04" imgH="405" progId="TCLayout.ActiveDocument.1">
                  <p:embed/>
                </p:oleObj>
              </mc:Choice>
              <mc:Fallback>
                <p:oleObj name="think-cell Slide" r:id="rId6" imgW="404" imgH="405" progId="TCLayout.ActiveDocument.1">
                  <p:embed/>
                  <p:pic>
                    <p:nvPicPr>
                      <p:cNvPr id="3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89A277B-ABA8-FF7B-2305-66AD5D572C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A46B73A-A670-A765-33D9-C3A9419F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2800" dirty="0"/>
              <a:t>How to Use This Tool</a:t>
            </a:r>
          </a:p>
        </p:txBody>
      </p:sp>
      <p:sp>
        <p:nvSpPr>
          <p:cNvPr id="4" name="btfpBulletedList115005">
            <a:extLst>
              <a:ext uri="{FF2B5EF4-FFF2-40B4-BE49-F238E27FC236}">
                <a16:creationId xmlns:a16="http://schemas.microsoft.com/office/drawing/2014/main" id="{FCE9A3F1-287B-2DA3-6AF2-626BA7DCDB2C}"/>
              </a:ext>
            </a:extLst>
          </p:cNvPr>
          <p:cNvSpPr txBox="1"/>
          <p:nvPr>
            <p:custDataLst>
              <p:tags r:id="rId3"/>
            </p:custDataLst>
          </p:nvPr>
        </p:nvSpPr>
        <p:spPr bwMode="gray">
          <a:xfrm>
            <a:off x="482679" y="1264865"/>
            <a:ext cx="10579006" cy="3489023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pPr marL="177800" indent="-177800"/>
            <a:r>
              <a:rPr lang="en-US" sz="2400" dirty="0"/>
              <a:t>While we can’t predict the future, we do know a few potential election results for the White House and Congress (next slide)</a:t>
            </a:r>
          </a:p>
          <a:p>
            <a:pPr marL="177800" indent="-177800"/>
            <a:r>
              <a:rPr lang="en-US" sz="2400" dirty="0"/>
              <a:t>For each scenario described on the next slide, use the diagnostic as illustrated in the example (slide 4) </a:t>
            </a:r>
          </a:p>
          <a:p>
            <a:pPr marL="177800" indent="-177800"/>
            <a:r>
              <a:rPr lang="en-US" sz="2400" dirty="0"/>
              <a:t>The blank template (slide 5) can be copied and used by you to explore how the different scenarios may affect your organization</a:t>
            </a:r>
          </a:p>
          <a:p>
            <a:pPr marL="177800" indent="-177800"/>
            <a:r>
              <a:rPr lang="en-US" sz="2400" dirty="0"/>
              <a:t>To go deeper, use the probing questions outlined in the </a:t>
            </a:r>
            <a:r>
              <a:rPr lang="en-US" sz="2400" b="1" i="1" dirty="0">
                <a:hlinkClick r:id="rId8"/>
              </a:rPr>
              <a:t>Election-Year Resource Center for Nonprofit Leaders</a:t>
            </a:r>
            <a:endParaRPr lang="en-US" sz="24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156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btfpColumnIndicatorGroup2">
            <a:extLst>
              <a:ext uri="{FF2B5EF4-FFF2-40B4-BE49-F238E27FC236}">
                <a16:creationId xmlns:a16="http://schemas.microsoft.com/office/drawing/2014/main" id="{4964325D-E394-8DEC-C250-57C1C0250AD8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136" name="btfpColumnGapBlocker856895">
              <a:extLst>
                <a:ext uri="{FF2B5EF4-FFF2-40B4-BE49-F238E27FC236}">
                  <a16:creationId xmlns:a16="http://schemas.microsoft.com/office/drawing/2014/main" id="{57B4AF25-A6B5-A3E9-8306-0E1366647BE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4" name="btfpColumnGapBlocker554335">
              <a:extLst>
                <a:ext uri="{FF2B5EF4-FFF2-40B4-BE49-F238E27FC236}">
                  <a16:creationId xmlns:a16="http://schemas.microsoft.com/office/drawing/2014/main" id="{F337B76E-21B4-CB20-80D1-332440E4C6DF}"/>
                </a:ext>
              </a:extLst>
            </p:cNvPr>
            <p:cNvSpPr/>
            <p:nvPr/>
          </p:nvSpPr>
          <p:spPr bwMode="gray">
            <a:xfrm>
              <a:off x="7988300" y="692658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2" name="btfpColumnIndicator260143">
              <a:extLst>
                <a:ext uri="{FF2B5EF4-FFF2-40B4-BE49-F238E27FC236}">
                  <a16:creationId xmlns:a16="http://schemas.microsoft.com/office/drawing/2014/main" id="{A8B12DF0-63D2-3F15-B0E8-805E0413E0B1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btfpColumnIndicator176555">
              <a:extLst>
                <a:ext uri="{FF2B5EF4-FFF2-40B4-BE49-F238E27FC236}">
                  <a16:creationId xmlns:a16="http://schemas.microsoft.com/office/drawing/2014/main" id="{D059F8C9-EB36-0F97-64C8-55CDCC94F533}"/>
                </a:ext>
              </a:extLst>
            </p:cNvPr>
            <p:cNvCxnSpPr/>
            <p:nvPr/>
          </p:nvCxnSpPr>
          <p:spPr>
            <a:xfrm flipV="1">
              <a:off x="85217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btfpColumnGapBlocker836059">
              <a:extLst>
                <a:ext uri="{FF2B5EF4-FFF2-40B4-BE49-F238E27FC236}">
                  <a16:creationId xmlns:a16="http://schemas.microsoft.com/office/drawing/2014/main" id="{24AA5357-2B18-5CC7-8BC2-2FF06B59516E}"/>
                </a:ext>
              </a:extLst>
            </p:cNvPr>
            <p:cNvSpPr/>
            <p:nvPr/>
          </p:nvSpPr>
          <p:spPr bwMode="gray">
            <a:xfrm>
              <a:off x="3962400" y="692658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6" name="btfpColumnIndicator800643">
              <a:extLst>
                <a:ext uri="{FF2B5EF4-FFF2-40B4-BE49-F238E27FC236}">
                  <a16:creationId xmlns:a16="http://schemas.microsoft.com/office/drawing/2014/main" id="{B3C1456C-5BD9-2899-0E40-665A2B7DEF60}"/>
                </a:ext>
              </a:extLst>
            </p:cNvPr>
            <p:cNvCxnSpPr/>
            <p:nvPr/>
          </p:nvCxnSpPr>
          <p:spPr>
            <a:xfrm flipV="1">
              <a:off x="79883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btfpColumnIndicator416841">
              <a:extLst>
                <a:ext uri="{FF2B5EF4-FFF2-40B4-BE49-F238E27FC236}">
                  <a16:creationId xmlns:a16="http://schemas.microsoft.com/office/drawing/2014/main" id="{ED0E3036-573D-D6DF-0DC1-3E36ED8C5E46}"/>
                </a:ext>
              </a:extLst>
            </p:cNvPr>
            <p:cNvCxnSpPr/>
            <p:nvPr/>
          </p:nvCxnSpPr>
          <p:spPr>
            <a:xfrm flipV="1">
              <a:off x="44958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btfpColumnGapBlocker128740">
              <a:extLst>
                <a:ext uri="{FF2B5EF4-FFF2-40B4-BE49-F238E27FC236}">
                  <a16:creationId xmlns:a16="http://schemas.microsoft.com/office/drawing/2014/main" id="{8A5B5472-3FD9-73ED-C72A-B9549D84555D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0" name="btfpColumnIndicator617004">
              <a:extLst>
                <a:ext uri="{FF2B5EF4-FFF2-40B4-BE49-F238E27FC236}">
                  <a16:creationId xmlns:a16="http://schemas.microsoft.com/office/drawing/2014/main" id="{6CDEC333-BBB8-18B6-32FC-BDB88E2203F6}"/>
                </a:ext>
              </a:extLst>
            </p:cNvPr>
            <p:cNvCxnSpPr/>
            <p:nvPr/>
          </p:nvCxnSpPr>
          <p:spPr>
            <a:xfrm flipV="1">
              <a:off x="39624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btfpColumnIndicator813640">
              <a:extLst>
                <a:ext uri="{FF2B5EF4-FFF2-40B4-BE49-F238E27FC236}">
                  <a16:creationId xmlns:a16="http://schemas.microsoft.com/office/drawing/2014/main" id="{425D2EC8-7F65-EE1A-DEBD-E52CA1143F8E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btfpColumnIndicatorGroup1">
            <a:extLst>
              <a:ext uri="{FF2B5EF4-FFF2-40B4-BE49-F238E27FC236}">
                <a16:creationId xmlns:a16="http://schemas.microsoft.com/office/drawing/2014/main" id="{DEFA6849-4869-8534-CBA6-686445DB22CA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35" name="btfpColumnGapBlocker681158">
              <a:extLst>
                <a:ext uri="{FF2B5EF4-FFF2-40B4-BE49-F238E27FC236}">
                  <a16:creationId xmlns:a16="http://schemas.microsoft.com/office/drawing/2014/main" id="{42775E7E-53D0-19BA-6418-C98EAAB9BD59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3" name="btfpColumnGapBlocker370407">
              <a:extLst>
                <a:ext uri="{FF2B5EF4-FFF2-40B4-BE49-F238E27FC236}">
                  <a16:creationId xmlns:a16="http://schemas.microsoft.com/office/drawing/2014/main" id="{8EFA5D56-EBFD-2530-A7C1-8EE16DC10E1F}"/>
                </a:ext>
              </a:extLst>
            </p:cNvPr>
            <p:cNvSpPr/>
            <p:nvPr/>
          </p:nvSpPr>
          <p:spPr bwMode="gray">
            <a:xfrm>
              <a:off x="7988300" y="-20574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1" name="btfpColumnIndicator200832">
              <a:extLst>
                <a:ext uri="{FF2B5EF4-FFF2-40B4-BE49-F238E27FC236}">
                  <a16:creationId xmlns:a16="http://schemas.microsoft.com/office/drawing/2014/main" id="{5C665378-E17E-163F-40A7-51A8C40EC074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btfpColumnIndicator619745">
              <a:extLst>
                <a:ext uri="{FF2B5EF4-FFF2-40B4-BE49-F238E27FC236}">
                  <a16:creationId xmlns:a16="http://schemas.microsoft.com/office/drawing/2014/main" id="{00FCFD78-66DE-E07B-362F-3E09CC79BC20}"/>
                </a:ext>
              </a:extLst>
            </p:cNvPr>
            <p:cNvCxnSpPr/>
            <p:nvPr/>
          </p:nvCxnSpPr>
          <p:spPr>
            <a:xfrm flipV="1">
              <a:off x="85217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btfpColumnGapBlocker979925">
              <a:extLst>
                <a:ext uri="{FF2B5EF4-FFF2-40B4-BE49-F238E27FC236}">
                  <a16:creationId xmlns:a16="http://schemas.microsoft.com/office/drawing/2014/main" id="{6E92EC17-DCFC-4A8B-3C25-FFE4960F1670}"/>
                </a:ext>
              </a:extLst>
            </p:cNvPr>
            <p:cNvSpPr/>
            <p:nvPr/>
          </p:nvSpPr>
          <p:spPr bwMode="gray">
            <a:xfrm>
              <a:off x="3962400" y="-205740"/>
              <a:ext cx="5334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5" name="btfpColumnIndicator493027">
              <a:extLst>
                <a:ext uri="{FF2B5EF4-FFF2-40B4-BE49-F238E27FC236}">
                  <a16:creationId xmlns:a16="http://schemas.microsoft.com/office/drawing/2014/main" id="{AF973359-208F-4B26-A28B-FBD1BEB752EB}"/>
                </a:ext>
              </a:extLst>
            </p:cNvPr>
            <p:cNvCxnSpPr/>
            <p:nvPr/>
          </p:nvCxnSpPr>
          <p:spPr>
            <a:xfrm flipV="1">
              <a:off x="79883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btfpColumnIndicator156848">
              <a:extLst>
                <a:ext uri="{FF2B5EF4-FFF2-40B4-BE49-F238E27FC236}">
                  <a16:creationId xmlns:a16="http://schemas.microsoft.com/office/drawing/2014/main" id="{81EC1B2A-6385-27F6-543F-0C1EE6D88E09}"/>
                </a:ext>
              </a:extLst>
            </p:cNvPr>
            <p:cNvCxnSpPr/>
            <p:nvPr/>
          </p:nvCxnSpPr>
          <p:spPr>
            <a:xfrm flipV="1">
              <a:off x="44958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btfpColumnGapBlocker313413">
              <a:extLst>
                <a:ext uri="{FF2B5EF4-FFF2-40B4-BE49-F238E27FC236}">
                  <a16:creationId xmlns:a16="http://schemas.microsoft.com/office/drawing/2014/main" id="{A1023D82-4D1C-8BC6-FB2F-5B4E24DA98BA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9" name="btfpColumnIndicator753125">
              <a:extLst>
                <a:ext uri="{FF2B5EF4-FFF2-40B4-BE49-F238E27FC236}">
                  <a16:creationId xmlns:a16="http://schemas.microsoft.com/office/drawing/2014/main" id="{CD44C5D5-2E08-7043-79DF-B990AA54C050}"/>
                </a:ext>
              </a:extLst>
            </p:cNvPr>
            <p:cNvCxnSpPr/>
            <p:nvPr/>
          </p:nvCxnSpPr>
          <p:spPr>
            <a:xfrm flipV="1">
              <a:off x="39624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btfpColumnIndicator475099">
              <a:extLst>
                <a:ext uri="{FF2B5EF4-FFF2-40B4-BE49-F238E27FC236}">
                  <a16:creationId xmlns:a16="http://schemas.microsoft.com/office/drawing/2014/main" id="{AFD3AF04-A7EC-6355-ACA1-131D6941AD2E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think-cell data - do not delete" hidden="1">
            <a:extLst>
              <a:ext uri="{FF2B5EF4-FFF2-40B4-BE49-F238E27FC236}">
                <a16:creationId xmlns:a16="http://schemas.microsoft.com/office/drawing/2014/main" id="{189A277B-ABA8-FF7B-2305-66AD5D572C3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404" imgH="405" progId="TCLayout.ActiveDocument.1">
                  <p:embed/>
                </p:oleObj>
              </mc:Choice>
              <mc:Fallback>
                <p:oleObj name="think-cell Slide" r:id="rId7" imgW="404" imgH="405" progId="TCLayout.ActiveDocument.1">
                  <p:embed/>
                  <p:pic>
                    <p:nvPicPr>
                      <p:cNvPr id="3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89A277B-ABA8-FF7B-2305-66AD5D572C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A46B73A-A670-A765-33D9-C3A9419F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2800" dirty="0"/>
              <a:t>The Election Scenario Diagnostic Tool</a:t>
            </a:r>
          </a:p>
        </p:txBody>
      </p:sp>
      <p:sp>
        <p:nvSpPr>
          <p:cNvPr id="3" name="btfpNotesBox737723">
            <a:extLst>
              <a:ext uri="{FF2B5EF4-FFF2-40B4-BE49-F238E27FC236}">
                <a16:creationId xmlns:a16="http://schemas.microsoft.com/office/drawing/2014/main" id="{2F4EE660-F45A-0E09-FEBA-6D7C722E14BE}"/>
              </a:ext>
            </a:extLst>
          </p:cNvPr>
          <p:cNvSpPr txBox="1"/>
          <p:nvPr>
            <p:custDataLst>
              <p:tags r:id="rId3"/>
            </p:custDataLst>
          </p:nvPr>
        </p:nvSpPr>
        <p:spPr bwMode="gray">
          <a:xfrm>
            <a:off x="550197" y="6435923"/>
            <a:ext cx="5542825" cy="30777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/>
          <a:p>
            <a:pPr marL="0" marR="0" lvl="0" indent="0" algn="l" defTabSz="711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Adapted from Freedman Consulting, “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9"/>
              </a:rPr>
              <a:t>Scenario Mapping &amp; Philanthropic Levers for Impact: Planning for 2025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54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;” Bridgespan analysis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31B9BD-B6C0-4C65-6D93-D5BAD4D103DA}"/>
              </a:ext>
            </a:extLst>
          </p:cNvPr>
          <p:cNvGrpSpPr/>
          <p:nvPr/>
        </p:nvGrpSpPr>
        <p:grpSpPr>
          <a:xfrm>
            <a:off x="599895" y="1345929"/>
            <a:ext cx="6617007" cy="4819284"/>
            <a:chOff x="583682" y="1289698"/>
            <a:chExt cx="6617007" cy="4819284"/>
          </a:xfrm>
        </p:grpSpPr>
        <p:sp>
          <p:nvSpPr>
            <p:cNvPr id="13" name="Rectangle: Single Corner Rounded 12">
              <a:extLst>
                <a:ext uri="{FF2B5EF4-FFF2-40B4-BE49-F238E27FC236}">
                  <a16:creationId xmlns:a16="http://schemas.microsoft.com/office/drawing/2014/main" id="{7962665B-256D-9C50-DC51-8055813CC7B0}"/>
                </a:ext>
              </a:extLst>
            </p:cNvPr>
            <p:cNvSpPr/>
            <p:nvPr/>
          </p:nvSpPr>
          <p:spPr bwMode="gray">
            <a:xfrm flipH="1">
              <a:off x="991437" y="1289698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00437A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tangle: Single Corner Rounded 13">
              <a:extLst>
                <a:ext uri="{FF2B5EF4-FFF2-40B4-BE49-F238E27FC236}">
                  <a16:creationId xmlns:a16="http://schemas.microsoft.com/office/drawing/2014/main" id="{B9795B59-048B-CB6C-C6EF-89A44F822A19}"/>
                </a:ext>
              </a:extLst>
            </p:cNvPr>
            <p:cNvSpPr/>
            <p:nvPr/>
          </p:nvSpPr>
          <p:spPr bwMode="gray">
            <a:xfrm>
              <a:off x="4180652" y="1289700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3E87C3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Rectangle: Single Corner Rounded 32">
              <a:extLst>
                <a:ext uri="{FF2B5EF4-FFF2-40B4-BE49-F238E27FC236}">
                  <a16:creationId xmlns:a16="http://schemas.microsoft.com/office/drawing/2014/main" id="{86905688-3374-3408-8234-B7150D6AAF5F}"/>
                </a:ext>
              </a:extLst>
            </p:cNvPr>
            <p:cNvSpPr/>
            <p:nvPr/>
          </p:nvSpPr>
          <p:spPr bwMode="gray">
            <a:xfrm flipH="1" flipV="1">
              <a:off x="991437" y="3570811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145A95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: Single Corner Rounded 33">
              <a:extLst>
                <a:ext uri="{FF2B5EF4-FFF2-40B4-BE49-F238E27FC236}">
                  <a16:creationId xmlns:a16="http://schemas.microsoft.com/office/drawing/2014/main" id="{9BE57B90-8687-BE6E-EEC0-A87791EA3299}"/>
                </a:ext>
              </a:extLst>
            </p:cNvPr>
            <p:cNvSpPr/>
            <p:nvPr/>
          </p:nvSpPr>
          <p:spPr bwMode="gray">
            <a:xfrm flipV="1">
              <a:off x="4176780" y="3579795"/>
              <a:ext cx="3020037" cy="2121574"/>
            </a:xfrm>
            <a:prstGeom prst="round1Rect">
              <a:avLst/>
            </a:prstGeom>
            <a:noFill/>
            <a:ln w="76200" cap="flat" cmpd="sng" algn="ctr">
              <a:solidFill>
                <a:srgbClr val="00A9E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4FDD780-0A11-FFE4-0F00-51670CA7DA3D}"/>
                </a:ext>
              </a:extLst>
            </p:cNvPr>
            <p:cNvSpPr txBox="1"/>
            <p:nvPr/>
          </p:nvSpPr>
          <p:spPr bwMode="gray">
            <a:xfrm rot="16200000">
              <a:off x="-323216" y="2196597"/>
              <a:ext cx="21215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Democratic White House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C173355-F9E8-7DE4-4ECD-D13FD3A294C4}"/>
                </a:ext>
              </a:extLst>
            </p:cNvPr>
            <p:cNvSpPr txBox="1"/>
            <p:nvPr/>
          </p:nvSpPr>
          <p:spPr bwMode="gray">
            <a:xfrm>
              <a:off x="1264396" y="5801205"/>
              <a:ext cx="24741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Democratic House/Senate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551D2F95-1C37-4B6C-CF0D-131F13FA0365}"/>
                </a:ext>
              </a:extLst>
            </p:cNvPr>
            <p:cNvSpPr txBox="1"/>
            <p:nvPr/>
          </p:nvSpPr>
          <p:spPr bwMode="gray">
            <a:xfrm>
              <a:off x="4449739" y="5801205"/>
              <a:ext cx="247411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Republican House/Senate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B6605D1-1A42-9190-A2BB-7139D167C59D}"/>
                </a:ext>
              </a:extLst>
            </p:cNvPr>
            <p:cNvSpPr txBox="1"/>
            <p:nvPr/>
          </p:nvSpPr>
          <p:spPr bwMode="gray">
            <a:xfrm rot="16200000">
              <a:off x="-323216" y="4426911"/>
              <a:ext cx="21215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Republican White House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7EEF5A81-127C-8655-991B-4A1FAE925084}"/>
                </a:ext>
              </a:extLst>
            </p:cNvPr>
            <p:cNvSpPr txBox="1"/>
            <p:nvPr/>
          </p:nvSpPr>
          <p:spPr bwMode="gray">
            <a:xfrm>
              <a:off x="1290305" y="1401072"/>
              <a:ext cx="2422301" cy="369332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437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DEMOCRATIC TRIFECTA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437A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DCD9500-2C84-32A6-6C3C-540A81911A23}"/>
                </a:ext>
              </a:extLst>
            </p:cNvPr>
            <p:cNvSpPr txBox="1"/>
            <p:nvPr/>
          </p:nvSpPr>
          <p:spPr bwMode="gray">
            <a:xfrm>
              <a:off x="4253454" y="1401072"/>
              <a:ext cx="2874433" cy="369332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E87C3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DIVIDED GOVERNMENT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D7CA244-AA9C-01E2-BD18-24C1DDF9AEB4}"/>
                </a:ext>
              </a:extLst>
            </p:cNvPr>
            <p:cNvSpPr txBox="1"/>
            <p:nvPr/>
          </p:nvSpPr>
          <p:spPr bwMode="gray">
            <a:xfrm>
              <a:off x="1123583" y="4160607"/>
              <a:ext cx="2366870" cy="1384995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r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Would likely see heightened partisan conflict, with the president relying on executive orders and vetoes to push conservative policies, including reversal of the Biden administration’s policy priorities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42DE7B9-9B1E-F851-135E-E4A8516EE63C}"/>
                </a:ext>
              </a:extLst>
            </p:cNvPr>
            <p:cNvSpPr txBox="1"/>
            <p:nvPr/>
          </p:nvSpPr>
          <p:spPr bwMode="gray">
            <a:xfrm>
              <a:off x="4591664" y="4268760"/>
              <a:ext cx="2458065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dirty="0">
                  <a:solidFill>
                    <a:srgbClr val="464547"/>
                  </a:solidFill>
                  <a:latin typeface="Calibri"/>
                </a:rPr>
                <a:t>Swift pursuit of conservative policy agenda, with legislative priorities advancing with strong support from Republicans in Congress; focus on dismantling Democratic policies and expanding Trump’s key initiatives </a:t>
              </a:r>
            </a:p>
          </p:txBody>
        </p:sp>
        <p:sp>
          <p:nvSpPr>
            <p:cNvPr id="110" name="Right Triangle 109">
              <a:extLst>
                <a:ext uri="{FF2B5EF4-FFF2-40B4-BE49-F238E27FC236}">
                  <a16:creationId xmlns:a16="http://schemas.microsoft.com/office/drawing/2014/main" id="{0BB161B3-F0A1-DEA4-E352-775784D9CE82}"/>
                </a:ext>
              </a:extLst>
            </p:cNvPr>
            <p:cNvSpPr/>
            <p:nvPr/>
          </p:nvSpPr>
          <p:spPr bwMode="gray">
            <a:xfrm>
              <a:off x="4203847" y="2296817"/>
              <a:ext cx="1097280" cy="1097280"/>
            </a:xfrm>
            <a:prstGeom prst="rtTriangle">
              <a:avLst/>
            </a:prstGeom>
            <a:solidFill>
              <a:srgbClr val="3E87C3"/>
            </a:solid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" name="Right Triangle 110">
              <a:extLst>
                <a:ext uri="{FF2B5EF4-FFF2-40B4-BE49-F238E27FC236}">
                  <a16:creationId xmlns:a16="http://schemas.microsoft.com/office/drawing/2014/main" id="{1A922768-0074-CC03-B996-12D41072C8F2}"/>
                </a:ext>
              </a:extLst>
            </p:cNvPr>
            <p:cNvSpPr/>
            <p:nvPr/>
          </p:nvSpPr>
          <p:spPr bwMode="gray">
            <a:xfrm rot="16200000">
              <a:off x="2897589" y="2296818"/>
              <a:ext cx="1097280" cy="1097280"/>
            </a:xfrm>
            <a:prstGeom prst="rtTriangle">
              <a:avLst/>
            </a:prstGeom>
            <a:solidFill>
              <a:srgbClr val="00437A"/>
            </a:solid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" name="Right Triangle 111">
              <a:extLst>
                <a:ext uri="{FF2B5EF4-FFF2-40B4-BE49-F238E27FC236}">
                  <a16:creationId xmlns:a16="http://schemas.microsoft.com/office/drawing/2014/main" id="{1B67C2BF-7037-03DA-91CC-9EE85102117E}"/>
                </a:ext>
              </a:extLst>
            </p:cNvPr>
            <p:cNvSpPr/>
            <p:nvPr/>
          </p:nvSpPr>
          <p:spPr bwMode="gray">
            <a:xfrm rot="5400000" flipV="1">
              <a:off x="2897588" y="3603021"/>
              <a:ext cx="1097280" cy="1097280"/>
            </a:xfrm>
            <a:prstGeom prst="rtTriangle">
              <a:avLst/>
            </a:prstGeom>
            <a:solidFill>
              <a:srgbClr val="145A95"/>
            </a:solidFill>
            <a:ln w="762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" name="Right Triangle 112">
              <a:extLst>
                <a:ext uri="{FF2B5EF4-FFF2-40B4-BE49-F238E27FC236}">
                  <a16:creationId xmlns:a16="http://schemas.microsoft.com/office/drawing/2014/main" id="{DC1C7581-D08B-8AD7-9ABB-25A49BF9DCB6}"/>
                </a:ext>
              </a:extLst>
            </p:cNvPr>
            <p:cNvSpPr/>
            <p:nvPr/>
          </p:nvSpPr>
          <p:spPr bwMode="gray">
            <a:xfrm rot="16200000" flipH="1" flipV="1">
              <a:off x="4203847" y="3612853"/>
              <a:ext cx="1097280" cy="1097280"/>
            </a:xfrm>
            <a:prstGeom prst="rtTriangle">
              <a:avLst/>
            </a:prstGeom>
            <a:solidFill>
              <a:srgbClr val="00A9E0"/>
            </a:solid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8DFF958-6222-15CC-2770-A9B6335A1382}"/>
                </a:ext>
              </a:extLst>
            </p:cNvPr>
            <p:cNvSpPr txBox="1"/>
            <p:nvPr/>
          </p:nvSpPr>
          <p:spPr bwMode="gray">
            <a:xfrm>
              <a:off x="1123672" y="1858815"/>
              <a:ext cx="2297954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n-US" sz="1200" dirty="0">
                  <a:solidFill>
                    <a:srgbClr val="464547"/>
                  </a:solidFill>
                  <a:latin typeface="Calibri"/>
                </a:rPr>
                <a:t>Push to move forward liberal priorities (e.g., advancing climate and healthcare reforms), secure judicial appointments, and implementing social policies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29D6C29-AC20-8E13-3F58-4C269EC7A2C3}"/>
                </a:ext>
              </a:extLst>
            </p:cNvPr>
            <p:cNvSpPr txBox="1"/>
            <p:nvPr/>
          </p:nvSpPr>
          <p:spPr bwMode="gray">
            <a:xfrm>
              <a:off x="4606055" y="1750660"/>
              <a:ext cx="2386566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Could lead to legislative gridlock, with the president relying on executive orders and vetoes, increased scrutiny, and resisting of nominee confirmations. Efforts at 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4F85F87-EEA0-DE74-0329-0603EF8073CB}"/>
                </a:ext>
              </a:extLst>
            </p:cNvPr>
            <p:cNvSpPr txBox="1"/>
            <p:nvPr/>
          </p:nvSpPr>
          <p:spPr bwMode="gray">
            <a:xfrm>
              <a:off x="4869761" y="3841739"/>
              <a:ext cx="219963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A9E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REPUBLICAN TRIFECTA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9E68EC1-3029-1989-CCAE-3F4CBA61F0C0}"/>
                </a:ext>
              </a:extLst>
            </p:cNvPr>
            <p:cNvSpPr txBox="1"/>
            <p:nvPr/>
          </p:nvSpPr>
          <p:spPr bwMode="gray">
            <a:xfrm>
              <a:off x="1026578" y="3841739"/>
              <a:ext cx="22225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145A9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DIVIDED GOVERNMENT</a:t>
              </a:r>
            </a:p>
          </p:txBody>
        </p:sp>
        <p:sp>
          <p:nvSpPr>
            <p:cNvPr id="46" name="btfpNumberBubble368340">
              <a:extLst>
                <a:ext uri="{FF2B5EF4-FFF2-40B4-BE49-F238E27FC236}">
                  <a16:creationId xmlns:a16="http://schemas.microsoft.com/office/drawing/2014/main" id="{EED75D8B-309D-5458-D879-BB6519A1497D}"/>
                </a:ext>
              </a:extLst>
            </p:cNvPr>
            <p:cNvSpPr/>
            <p:nvPr/>
          </p:nvSpPr>
          <p:spPr bwMode="gray">
            <a:xfrm>
              <a:off x="3486690" y="2863127"/>
              <a:ext cx="393290" cy="393290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437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1A</a:t>
              </a:r>
            </a:p>
          </p:txBody>
        </p:sp>
        <p:sp>
          <p:nvSpPr>
            <p:cNvPr id="48" name="btfpNumberBubble368340">
              <a:extLst>
                <a:ext uri="{FF2B5EF4-FFF2-40B4-BE49-F238E27FC236}">
                  <a16:creationId xmlns:a16="http://schemas.microsoft.com/office/drawing/2014/main" id="{85120AE6-EAB3-0FF4-1D79-18DD00C8D47F}"/>
                </a:ext>
              </a:extLst>
            </p:cNvPr>
            <p:cNvSpPr/>
            <p:nvPr/>
          </p:nvSpPr>
          <p:spPr bwMode="gray">
            <a:xfrm>
              <a:off x="4307683" y="2863127"/>
              <a:ext cx="393290" cy="39329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E87C3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2B</a:t>
              </a:r>
            </a:p>
          </p:txBody>
        </p:sp>
        <p:sp>
          <p:nvSpPr>
            <p:cNvPr id="49" name="btfpNumberBubble368340">
              <a:extLst>
                <a:ext uri="{FF2B5EF4-FFF2-40B4-BE49-F238E27FC236}">
                  <a16:creationId xmlns:a16="http://schemas.microsoft.com/office/drawing/2014/main" id="{D6FAE53E-AF03-4B6F-1303-49A1A3B395A3}"/>
                </a:ext>
              </a:extLst>
            </p:cNvPr>
            <p:cNvSpPr/>
            <p:nvPr/>
          </p:nvSpPr>
          <p:spPr bwMode="gray">
            <a:xfrm>
              <a:off x="4307683" y="3728364"/>
              <a:ext cx="393290" cy="39329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A9E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2A</a:t>
              </a:r>
            </a:p>
          </p:txBody>
        </p:sp>
        <p:sp>
          <p:nvSpPr>
            <p:cNvPr id="50" name="btfpNumberBubble368340">
              <a:extLst>
                <a:ext uri="{FF2B5EF4-FFF2-40B4-BE49-F238E27FC236}">
                  <a16:creationId xmlns:a16="http://schemas.microsoft.com/office/drawing/2014/main" id="{7B872EFB-B353-7989-F834-16BFCA533E6B}"/>
                </a:ext>
              </a:extLst>
            </p:cNvPr>
            <p:cNvSpPr/>
            <p:nvPr/>
          </p:nvSpPr>
          <p:spPr bwMode="gray">
            <a:xfrm>
              <a:off x="3486690" y="3728364"/>
              <a:ext cx="393290" cy="393290"/>
            </a:xfrm>
            <a:prstGeom prst="ellipse">
              <a:avLst/>
            </a:prstGeom>
            <a:solidFill>
              <a:schemeClr val="tx2"/>
            </a:solidFill>
            <a:ln w="1905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437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1B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08BCB80-D521-9F54-DA3C-17D0E1D28D2D}"/>
                </a:ext>
              </a:extLst>
            </p:cNvPr>
            <p:cNvSpPr txBox="1"/>
            <p:nvPr/>
          </p:nvSpPr>
          <p:spPr bwMode="gray">
            <a:xfrm>
              <a:off x="5142271" y="2657289"/>
              <a:ext cx="19566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464547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bipartisanship might center on issues like infrastructure or criminal justice reform </a:t>
              </a:r>
            </a:p>
          </p:txBody>
        </p:sp>
      </p:grpSp>
      <p:sp>
        <p:nvSpPr>
          <p:cNvPr id="4" name="btfpBulletedList115005">
            <a:extLst>
              <a:ext uri="{FF2B5EF4-FFF2-40B4-BE49-F238E27FC236}">
                <a16:creationId xmlns:a16="http://schemas.microsoft.com/office/drawing/2014/main" id="{FCE9A3F1-287B-2DA3-6AF2-626BA7DCDB2C}"/>
              </a:ext>
            </a:extLst>
          </p:cNvPr>
          <p:cNvSpPr txBox="1"/>
          <p:nvPr>
            <p:custDataLst>
              <p:tags r:id="rId4"/>
            </p:custDataLst>
          </p:nvPr>
        </p:nvSpPr>
        <p:spPr bwMode="gray">
          <a:xfrm>
            <a:off x="7569185" y="1264865"/>
            <a:ext cx="3492500" cy="2842692"/>
          </a:xfrm>
          <a:prstGeom prst="rect">
            <a:avLst/>
          </a:prstGeom>
          <a:noFill/>
        </p:spPr>
        <p:txBody>
          <a:bodyPr vert="horz" wrap="square" lIns="36000" tIns="36000" rIns="36000" bIns="36000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Across all four of these possible outcomes, we might anticipate some degree of:</a:t>
            </a:r>
          </a:p>
          <a:p>
            <a:pPr>
              <a:spcBef>
                <a:spcPts val="0"/>
              </a:spcBef>
            </a:pPr>
            <a:r>
              <a:rPr lang="en-US" kern="0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ivil unrest</a:t>
            </a:r>
          </a:p>
          <a:p>
            <a:pPr>
              <a:spcBef>
                <a:spcPts val="0"/>
              </a:spcBef>
            </a:pPr>
            <a:r>
              <a:rPr lang="en-US" kern="0" dirty="0">
                <a:latin typeface="Calibri" panose="020F0502020204030204" pitchFamily="34" charset="0"/>
                <a:ea typeface="Calibri" panose="020F0502020204030204" pitchFamily="34" charset="0"/>
              </a:rPr>
              <a:t>Distrust 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 the election results</a:t>
            </a:r>
          </a:p>
          <a:p>
            <a:pPr>
              <a:spcBef>
                <a:spcPts val="0"/>
              </a:spcBef>
            </a:pPr>
            <a:r>
              <a:rPr lang="en-US" kern="0" dirty="0">
                <a:latin typeface="Calibri" panose="020F0502020204030204" pitchFamily="34" charset="0"/>
                <a:ea typeface="Calibri" panose="020F0502020204030204" pitchFamily="34" charset="0"/>
              </a:rPr>
              <a:t>Spread of 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misinformation </a:t>
            </a:r>
          </a:p>
          <a:p>
            <a:pPr>
              <a:spcBef>
                <a:spcPts val="0"/>
              </a:spcBef>
            </a:pPr>
            <a:r>
              <a:rPr lang="en-US" kern="0" dirty="0">
                <a:latin typeface="Calibri" panose="020F0502020204030204" pitchFamily="34" charset="0"/>
                <a:ea typeface="Calibri" panose="020F0502020204030204" pitchFamily="34" charset="0"/>
              </a:rPr>
              <a:t>Continued 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legal challenges in the courts to health and safety regulations intended to protect the public and specific groups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8" name="Picture 7" descr="A black background with blue and grey text&#10;&#10;Description automatically generated">
            <a:extLst>
              <a:ext uri="{FF2B5EF4-FFF2-40B4-BE49-F238E27FC236}">
                <a16:creationId xmlns:a16="http://schemas.microsoft.com/office/drawing/2014/main" id="{66D02BA6-37F4-16ED-76F2-861126DFFE9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28" y="6283441"/>
            <a:ext cx="1219202" cy="4693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958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btfpColumnIndicatorGroup2">
            <a:extLst>
              <a:ext uri="{FF2B5EF4-FFF2-40B4-BE49-F238E27FC236}">
                <a16:creationId xmlns:a16="http://schemas.microsoft.com/office/drawing/2014/main" id="{AB42A45F-4661-FFD6-C051-8B047FC4F6CE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26" name="btfpColumnGapBlocker130915">
              <a:extLst>
                <a:ext uri="{FF2B5EF4-FFF2-40B4-BE49-F238E27FC236}">
                  <a16:creationId xmlns:a16="http://schemas.microsoft.com/office/drawing/2014/main" id="{70DB34A5-FF58-5A0E-CD07-7EAB109C24F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1" name="btfpColumnGapBlocker887022">
              <a:extLst>
                <a:ext uri="{FF2B5EF4-FFF2-40B4-BE49-F238E27FC236}">
                  <a16:creationId xmlns:a16="http://schemas.microsoft.com/office/drawing/2014/main" id="{2AA829E3-05D9-F9FA-DDE2-97DCFAE7CA20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btfpColumnIndicator649315">
              <a:extLst>
                <a:ext uri="{FF2B5EF4-FFF2-40B4-BE49-F238E27FC236}">
                  <a16:creationId xmlns:a16="http://schemas.microsoft.com/office/drawing/2014/main" id="{863CAF6B-A706-C5CA-990A-60528581E62B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btfpColumnIndicator332005">
              <a:extLst>
                <a:ext uri="{FF2B5EF4-FFF2-40B4-BE49-F238E27FC236}">
                  <a16:creationId xmlns:a16="http://schemas.microsoft.com/office/drawing/2014/main" id="{0D59DF33-B49F-1AF4-ABF8-BA4322195AD3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btfpColumnIndicatorGroup1">
            <a:extLst>
              <a:ext uri="{FF2B5EF4-FFF2-40B4-BE49-F238E27FC236}">
                <a16:creationId xmlns:a16="http://schemas.microsoft.com/office/drawing/2014/main" id="{B0C50803-7E00-2074-E083-C9107742E21F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2" name="btfpColumnGapBlocker736219">
              <a:extLst>
                <a:ext uri="{FF2B5EF4-FFF2-40B4-BE49-F238E27FC236}">
                  <a16:creationId xmlns:a16="http://schemas.microsoft.com/office/drawing/2014/main" id="{59888A61-1926-87E7-F613-3FD8F7546A1B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0" name="btfpColumnGapBlocker605193">
              <a:extLst>
                <a:ext uri="{FF2B5EF4-FFF2-40B4-BE49-F238E27FC236}">
                  <a16:creationId xmlns:a16="http://schemas.microsoft.com/office/drawing/2014/main" id="{98DA2951-7AE0-56B6-70E2-FBAAFE909DE4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btfpColumnIndicator210600">
              <a:extLst>
                <a:ext uri="{FF2B5EF4-FFF2-40B4-BE49-F238E27FC236}">
                  <a16:creationId xmlns:a16="http://schemas.microsoft.com/office/drawing/2014/main" id="{3338C9B1-3F27-87CD-02C2-5402350DAE42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btfpColumnIndicator804112">
              <a:extLst>
                <a:ext uri="{FF2B5EF4-FFF2-40B4-BE49-F238E27FC236}">
                  <a16:creationId xmlns:a16="http://schemas.microsoft.com/office/drawing/2014/main" id="{5CD5C8DC-2314-FDC1-7756-D64ED27639D9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think-cell data - do not delete" hidden="1">
            <a:extLst>
              <a:ext uri="{FF2B5EF4-FFF2-40B4-BE49-F238E27FC236}">
                <a16:creationId xmlns:a16="http://schemas.microsoft.com/office/drawing/2014/main" id="{E2C745D8-3489-D076-24C9-A30C0221731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833520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04" imgH="405" progId="TCLayout.ActiveDocument.1">
                  <p:embed/>
                </p:oleObj>
              </mc:Choice>
              <mc:Fallback>
                <p:oleObj name="think-cell Slide" r:id="rId6" imgW="404" imgH="405" progId="TCLayout.ActiveDocument.1">
                  <p:embed/>
                  <p:pic>
                    <p:nvPicPr>
                      <p:cNvPr id="1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2C745D8-3489-D076-24C9-A30C022173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E868335-5EA4-7A3A-0650-4906B591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16" y="0"/>
            <a:ext cx="11522075" cy="876687"/>
          </a:xfrm>
        </p:spPr>
        <p:txBody>
          <a:bodyPr vert="horz"/>
          <a:lstStyle/>
          <a:p>
            <a:r>
              <a:rPr lang="en-US" b="1" dirty="0"/>
              <a:t>Example Slide</a:t>
            </a:r>
            <a:r>
              <a:rPr lang="en-US" dirty="0"/>
              <a:t>: Use this diagnostic to identify areas of greatest potential impact given each election scenario</a:t>
            </a:r>
          </a:p>
        </p:txBody>
      </p:sp>
      <p:graphicFrame>
        <p:nvGraphicFramePr>
          <p:cNvPr id="5" name="btfpTable453933">
            <a:extLst>
              <a:ext uri="{FF2B5EF4-FFF2-40B4-BE49-F238E27FC236}">
                <a16:creationId xmlns:a16="http://schemas.microsoft.com/office/drawing/2014/main" id="{601D97CE-14CB-4100-4228-2CFA9CC09FBB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40673569"/>
              </p:ext>
            </p:extLst>
          </p:nvPr>
        </p:nvGraphicFramePr>
        <p:xfrm>
          <a:off x="498239" y="1110303"/>
          <a:ext cx="11195521" cy="5467534"/>
        </p:xfrm>
        <a:graphic>
          <a:graphicData uri="http://schemas.openxmlformats.org/drawingml/2006/table">
            <a:tbl>
              <a:tblPr firstCol="1">
                <a:tableStyleId>{9D7B26C5-4107-4FEC-AEDC-1716B250A1EF}</a:tableStyleId>
              </a:tblPr>
              <a:tblGrid>
                <a:gridCol w="692917">
                  <a:extLst>
                    <a:ext uri="{9D8B030D-6E8A-4147-A177-3AD203B41FA5}">
                      <a16:colId xmlns:a16="http://schemas.microsoft.com/office/drawing/2014/main" val="1416866502"/>
                    </a:ext>
                  </a:extLst>
                </a:gridCol>
                <a:gridCol w="6455474">
                  <a:extLst>
                    <a:ext uri="{9D8B030D-6E8A-4147-A177-3AD203B41FA5}">
                      <a16:colId xmlns:a16="http://schemas.microsoft.com/office/drawing/2014/main" val="2835366774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4105836908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3719940257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34046505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3709554829"/>
                    </a:ext>
                  </a:extLst>
                </a:gridCol>
                <a:gridCol w="809426">
                  <a:extLst>
                    <a:ext uri="{9D8B030D-6E8A-4147-A177-3AD203B41FA5}">
                      <a16:colId xmlns:a16="http://schemas.microsoft.com/office/drawing/2014/main" val="1991441226"/>
                    </a:ext>
                  </a:extLst>
                </a:gridCol>
              </a:tblGrid>
              <a:tr h="255023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900" b="1" dirty="0">
                        <a:solidFill>
                          <a:srgbClr val="FFFFFF"/>
                        </a:solidFill>
                      </a:endParaRPr>
                    </a:p>
                  </a:txBody>
                  <a:tcPr marL="52520" marR="52520" marT="26259" marB="2625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71828" marR="71828" marT="35914" marB="3591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For Scenario 1: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Demographic Trifecta </a:t>
                      </a:r>
                    </a:p>
                  </a:txBody>
                  <a:tcPr marL="64456" marR="64456" marT="32228" marB="32228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81718"/>
                  </a:ext>
                </a:extLst>
              </a:tr>
              <a:tr h="357836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</a:rPr>
                        <a:t>SCENARIO: 1B DIVIDED GOVERNMENT</a:t>
                      </a:r>
                    </a:p>
                  </a:txBody>
                  <a:tcPr marL="52520" marR="52520" marT="26259" marB="2625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Significant impact?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1" dirty="0">
                          <a:solidFill>
                            <a:schemeClr val="tx2"/>
                          </a:solidFill>
                        </a:rPr>
                        <a:t>Better than current</a:t>
                      </a:r>
                      <a:endParaRPr lang="en-GB" sz="11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Neutral 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Watch-out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Major implications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249135"/>
                  </a:ext>
                </a:extLst>
              </a:tr>
              <a:tr h="344619">
                <a:tc rowSpan="4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/ PROGRAMS</a:t>
                      </a:r>
                      <a:endParaRPr lang="en-US" sz="1500" b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37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00437A"/>
                          </a:solidFill>
                        </a:rPr>
                        <a:t>1. </a:t>
                      </a:r>
                      <a:r>
                        <a:rPr lang="en-US" sz="1400" b="1" dirty="0">
                          <a:solidFill>
                            <a:srgbClr val="00437A"/>
                          </a:solidFill>
                        </a:rPr>
                        <a:t>CHANGING NEEDS OF THOSE YOUR ORGANIZATION EXISTS TO SERVE: </a:t>
                      </a:r>
                      <a:br>
                        <a:rPr lang="en-US" sz="1400" b="1" dirty="0">
                          <a:solidFill>
                            <a:srgbClr val="00437A"/>
                          </a:solidFill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communities or populations you work with be differentially impacted by the </a:t>
                      </a:r>
                      <a:br>
                        <a:rPr lang="en-US" sz="11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election results?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rgbClr val="008542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03526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STRATEGY/PROGRAMMATIC APPROACH: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parts of your work (e.g., direct service, policy/advocacy, technical assistance) for which the strategy/approach/goals may have to significantly shift?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rgbClr val="008542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33338"/>
                  </a:ext>
                </a:extLst>
              </a:tr>
              <a:tr h="367582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RESTRICTIONS IN DOING THE WORK: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Does the field (e.g., reproductive health, racial equity, LGBTQ) you work in face potential policy impacts that may create restrictions to how/where your organization can work?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6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rgbClr val="747678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47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 EXTERNAL PARTNERS: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Would there be an impact on those you partner with and/or those who the people you serve rely upon?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10057"/>
                  </a:ext>
                </a:extLst>
              </a:tr>
              <a:tr h="344619">
                <a:tc rowSpan="3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9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PROTECTING CORE OPERATIONS: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there be an impact </a:t>
                      </a:r>
                      <a:r>
                        <a:rPr lang="en-US" sz="1100" b="0" strike="noStrike" dirty="0">
                          <a:solidFill>
                            <a:schemeClr val="tx1"/>
                          </a:solidFill>
                        </a:rPr>
                        <a:t>on 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he ability of your organization to maintain its core operations? 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6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120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US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58450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DIFFERENTIALLY IMPACTED STAFF: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individuals on your team who might be differentially impacted and who will need additional support?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47126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MANAGING LEADERSHIP AND ORGANIZATIONAL CAPACITY: </a:t>
                      </a:r>
                      <a:r>
                        <a:rPr lang="en-US" sz="1100" b="0" i="0" dirty="0">
                          <a:solidFill>
                            <a:schemeClr val="tx1"/>
                          </a:solidFill>
                        </a:rPr>
                        <a:t>Will this election outcome have a differential impact on leadership and the time they will need to plan for and execute shifts? </a:t>
                      </a: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7605"/>
                  </a:ext>
                </a:extLst>
              </a:tr>
              <a:tr h="344619">
                <a:tc rowSpan="3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8A33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48A337"/>
                          </a:solidFill>
                        </a:rPr>
                        <a:t>8. </a:t>
                      </a:r>
                      <a:r>
                        <a:rPr lang="en-US" sz="1400" b="1" dirty="0">
                          <a:solidFill>
                            <a:srgbClr val="48A337"/>
                          </a:solidFill>
                        </a:rPr>
                        <a:t>GOVERNMENT FUNDING: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How reliant is your organization on public funding, and to what extent could the election outcome impact the public funding that is available?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6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697219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31344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PHILANTHROPIC FUNDING: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concentrated are your sources of philanthropic funding, and to what extent might these be impacted? </a:t>
                      </a:r>
                      <a:endParaRPr lang="en-GB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07521"/>
                  </a:ext>
                </a:extLst>
              </a:tr>
              <a:tr h="344619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1200" rtl="0" eaLnBrk="1" fontAlgn="auto" latinLnBrk="0" hangingPunct="1">
                        <a:lnSpc>
                          <a:spcPct val="100000"/>
                        </a:lnSpc>
                        <a:spcBef>
                          <a:spcPts val="52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EARNED REVENUE: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If your organization has significant earned revenue, to what extent might there be an impact either on demand or ability/willingness to pay for your services?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4612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7457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btfpColumnIndicatorGroup2">
            <a:extLst>
              <a:ext uri="{FF2B5EF4-FFF2-40B4-BE49-F238E27FC236}">
                <a16:creationId xmlns:a16="http://schemas.microsoft.com/office/drawing/2014/main" id="{AB42A45F-4661-FFD6-C051-8B047FC4F6CE}"/>
              </a:ext>
            </a:extLst>
          </p:cNvPr>
          <p:cNvGrpSpPr/>
          <p:nvPr/>
        </p:nvGrpSpPr>
        <p:grpSpPr>
          <a:xfrm>
            <a:off x="0" y="6926580"/>
            <a:ext cx="12192000" cy="137160"/>
            <a:chOff x="0" y="6926580"/>
            <a:chExt cx="12192000" cy="137160"/>
          </a:xfrm>
        </p:grpSpPr>
        <p:sp>
          <p:nvSpPr>
            <p:cNvPr id="26" name="btfpColumnGapBlocker130915">
              <a:extLst>
                <a:ext uri="{FF2B5EF4-FFF2-40B4-BE49-F238E27FC236}">
                  <a16:creationId xmlns:a16="http://schemas.microsoft.com/office/drawing/2014/main" id="{70DB34A5-FF58-5A0E-CD07-7EAB109C24F2}"/>
                </a:ext>
              </a:extLst>
            </p:cNvPr>
            <p:cNvSpPr/>
            <p:nvPr/>
          </p:nvSpPr>
          <p:spPr bwMode="gray">
            <a:xfrm>
              <a:off x="12014200" y="692658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1" name="btfpColumnGapBlocker887022">
              <a:extLst>
                <a:ext uri="{FF2B5EF4-FFF2-40B4-BE49-F238E27FC236}">
                  <a16:creationId xmlns:a16="http://schemas.microsoft.com/office/drawing/2014/main" id="{2AA829E3-05D9-F9FA-DDE2-97DCFAE7CA20}"/>
                </a:ext>
              </a:extLst>
            </p:cNvPr>
            <p:cNvSpPr/>
            <p:nvPr/>
          </p:nvSpPr>
          <p:spPr bwMode="gray">
            <a:xfrm>
              <a:off x="0" y="692658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btfpColumnIndicator649315">
              <a:extLst>
                <a:ext uri="{FF2B5EF4-FFF2-40B4-BE49-F238E27FC236}">
                  <a16:creationId xmlns:a16="http://schemas.microsoft.com/office/drawing/2014/main" id="{863CAF6B-A706-C5CA-990A-60528581E62B}"/>
                </a:ext>
              </a:extLst>
            </p:cNvPr>
            <p:cNvCxnSpPr/>
            <p:nvPr/>
          </p:nvCxnSpPr>
          <p:spPr>
            <a:xfrm flipV="1">
              <a:off x="120142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btfpColumnIndicator332005">
              <a:extLst>
                <a:ext uri="{FF2B5EF4-FFF2-40B4-BE49-F238E27FC236}">
                  <a16:creationId xmlns:a16="http://schemas.microsoft.com/office/drawing/2014/main" id="{0D59DF33-B49F-1AF4-ABF8-BA4322195AD3}"/>
                </a:ext>
              </a:extLst>
            </p:cNvPr>
            <p:cNvCxnSpPr/>
            <p:nvPr/>
          </p:nvCxnSpPr>
          <p:spPr>
            <a:xfrm flipV="1">
              <a:off x="469900" y="692658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btfpColumnIndicatorGroup1">
            <a:extLst>
              <a:ext uri="{FF2B5EF4-FFF2-40B4-BE49-F238E27FC236}">
                <a16:creationId xmlns:a16="http://schemas.microsoft.com/office/drawing/2014/main" id="{B0C50803-7E00-2074-E083-C9107742E21F}"/>
              </a:ext>
            </a:extLst>
          </p:cNvPr>
          <p:cNvGrpSpPr/>
          <p:nvPr/>
        </p:nvGrpSpPr>
        <p:grpSpPr>
          <a:xfrm>
            <a:off x="0" y="-205740"/>
            <a:ext cx="12192000" cy="137160"/>
            <a:chOff x="0" y="-205740"/>
            <a:chExt cx="12192000" cy="137160"/>
          </a:xfrm>
        </p:grpSpPr>
        <p:sp>
          <p:nvSpPr>
            <p:cNvPr id="12" name="btfpColumnGapBlocker736219">
              <a:extLst>
                <a:ext uri="{FF2B5EF4-FFF2-40B4-BE49-F238E27FC236}">
                  <a16:creationId xmlns:a16="http://schemas.microsoft.com/office/drawing/2014/main" id="{59888A61-1926-87E7-F613-3FD8F7546A1B}"/>
                </a:ext>
              </a:extLst>
            </p:cNvPr>
            <p:cNvSpPr/>
            <p:nvPr/>
          </p:nvSpPr>
          <p:spPr bwMode="gray">
            <a:xfrm>
              <a:off x="12014200" y="-205740"/>
              <a:ext cx="1778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0" name="btfpColumnGapBlocker605193">
              <a:extLst>
                <a:ext uri="{FF2B5EF4-FFF2-40B4-BE49-F238E27FC236}">
                  <a16:creationId xmlns:a16="http://schemas.microsoft.com/office/drawing/2014/main" id="{98DA2951-7AE0-56B6-70E2-FBAAFE909DE4}"/>
                </a:ext>
              </a:extLst>
            </p:cNvPr>
            <p:cNvSpPr/>
            <p:nvPr/>
          </p:nvSpPr>
          <p:spPr bwMode="gray">
            <a:xfrm>
              <a:off x="0" y="-205740"/>
              <a:ext cx="469900" cy="137160"/>
            </a:xfrm>
            <a:prstGeom prst="rect">
              <a:avLst/>
            </a:prstGeom>
            <a:pattFill prst="ltUpDiag">
              <a:fgClr>
                <a:srgbClr val="333333">
                  <a:alpha val="50000"/>
                </a:srgbClr>
              </a:fgClr>
              <a:bgClr>
                <a:srgbClr val="FFFFFF">
                  <a:alpha val="50000"/>
                </a:srgbClr>
              </a:bgClr>
            </a:pattFill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indent="0" algn="ctr">
                <a:buNone/>
              </a:pPr>
              <a:endParaRPr lang="en-US" sz="16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btfpColumnIndicator210600">
              <a:extLst>
                <a:ext uri="{FF2B5EF4-FFF2-40B4-BE49-F238E27FC236}">
                  <a16:creationId xmlns:a16="http://schemas.microsoft.com/office/drawing/2014/main" id="{3338C9B1-3F27-87CD-02C2-5402350DAE42}"/>
                </a:ext>
              </a:extLst>
            </p:cNvPr>
            <p:cNvCxnSpPr/>
            <p:nvPr/>
          </p:nvCxnSpPr>
          <p:spPr>
            <a:xfrm flipV="1">
              <a:off x="120142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btfpColumnIndicator804112">
              <a:extLst>
                <a:ext uri="{FF2B5EF4-FFF2-40B4-BE49-F238E27FC236}">
                  <a16:creationId xmlns:a16="http://schemas.microsoft.com/office/drawing/2014/main" id="{5CD5C8DC-2314-FDC1-7756-D64ED27639D9}"/>
                </a:ext>
              </a:extLst>
            </p:cNvPr>
            <p:cNvCxnSpPr/>
            <p:nvPr/>
          </p:nvCxnSpPr>
          <p:spPr>
            <a:xfrm flipV="1">
              <a:off x="469900" y="-205740"/>
              <a:ext cx="0" cy="137160"/>
            </a:xfrm>
            <a:prstGeom prst="line">
              <a:avLst/>
            </a:prstGeom>
            <a:ln w="3175" cap="flat" cmpd="sng" algn="ctr">
              <a:solidFill>
                <a:srgbClr val="B4B4B4"/>
              </a:solidFill>
              <a:prstDash val="solid"/>
              <a:beve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7" name="think-cell data - do not delete" hidden="1">
            <a:extLst>
              <a:ext uri="{FF2B5EF4-FFF2-40B4-BE49-F238E27FC236}">
                <a16:creationId xmlns:a16="http://schemas.microsoft.com/office/drawing/2014/main" id="{E2C745D8-3489-D076-24C9-A30C0221731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82730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404" imgH="405" progId="TCLayout.ActiveDocument.1">
                  <p:embed/>
                </p:oleObj>
              </mc:Choice>
              <mc:Fallback>
                <p:oleObj name="think-cell Slide" r:id="rId6" imgW="404" imgH="405" progId="TCLayout.ActiveDocument.1">
                  <p:embed/>
                  <p:pic>
                    <p:nvPicPr>
                      <p:cNvPr id="1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2C745D8-3489-D076-24C9-A30C022173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E868335-5EA4-7A3A-0650-4906B591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16" y="0"/>
            <a:ext cx="11522075" cy="876687"/>
          </a:xfrm>
        </p:spPr>
        <p:txBody>
          <a:bodyPr vert="horz"/>
          <a:lstStyle/>
          <a:p>
            <a:r>
              <a:rPr lang="en-US" b="1" dirty="0"/>
              <a:t>Election Scenario Template</a:t>
            </a:r>
            <a:endParaRPr lang="en-US" dirty="0"/>
          </a:p>
        </p:txBody>
      </p:sp>
      <p:graphicFrame>
        <p:nvGraphicFramePr>
          <p:cNvPr id="5" name="btfpTable453933">
            <a:extLst>
              <a:ext uri="{FF2B5EF4-FFF2-40B4-BE49-F238E27FC236}">
                <a16:creationId xmlns:a16="http://schemas.microsoft.com/office/drawing/2014/main" id="{601D97CE-14CB-4100-4228-2CFA9CC09FBB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3655558"/>
              </p:ext>
            </p:extLst>
          </p:nvPr>
        </p:nvGraphicFramePr>
        <p:xfrm>
          <a:off x="469900" y="1116097"/>
          <a:ext cx="11522074" cy="5447333"/>
        </p:xfrm>
        <a:graphic>
          <a:graphicData uri="http://schemas.openxmlformats.org/drawingml/2006/table">
            <a:tbl>
              <a:tblPr firstCol="1">
                <a:tableStyleId>{9D7B26C5-4107-4FEC-AEDC-1716B250A1EF}</a:tableStyleId>
              </a:tblPr>
              <a:tblGrid>
                <a:gridCol w="713129">
                  <a:extLst>
                    <a:ext uri="{9D8B030D-6E8A-4147-A177-3AD203B41FA5}">
                      <a16:colId xmlns:a16="http://schemas.microsoft.com/office/drawing/2014/main" val="1416866502"/>
                    </a:ext>
                  </a:extLst>
                </a:gridCol>
                <a:gridCol w="6643770">
                  <a:extLst>
                    <a:ext uri="{9D8B030D-6E8A-4147-A177-3AD203B41FA5}">
                      <a16:colId xmlns:a16="http://schemas.microsoft.com/office/drawing/2014/main" val="2835366774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4105836908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3719940257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34046505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3709554829"/>
                    </a:ext>
                  </a:extLst>
                </a:gridCol>
                <a:gridCol w="833035">
                  <a:extLst>
                    <a:ext uri="{9D8B030D-6E8A-4147-A177-3AD203B41FA5}">
                      <a16:colId xmlns:a16="http://schemas.microsoft.com/office/drawing/2014/main" val="1991441226"/>
                    </a:ext>
                  </a:extLst>
                </a:gridCol>
              </a:tblGrid>
              <a:tr h="316989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 marL="52520" marR="52520" marT="26259" marB="26259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71828" marR="71828" marT="35914" marB="35914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For Scenario 1: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Demographic Trifecta </a:t>
                      </a:r>
                    </a:p>
                  </a:txBody>
                  <a:tcPr marL="64456" marR="64456" marT="32228" marB="32228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1400" b="1">
                        <a:solidFill>
                          <a:srgbClr val="FFFFFF"/>
                        </a:solidFill>
                      </a:endParaRPr>
                    </a:p>
                  </a:txBody>
                  <a:tcPr marL="76136" marR="76136" marT="38068" marB="38068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81718"/>
                  </a:ext>
                </a:extLst>
              </a:tr>
              <a:tr h="444784">
                <a:tc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800" b="0" dirty="0">
                        <a:effectLst/>
                      </a:endParaRPr>
                    </a:p>
                  </a:txBody>
                  <a:tcPr marL="58115" marR="58115" marT="29057" marB="29057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645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Could drive swift legislative action on progressive priorities, advance climate and healthcare reforms, secure judicial appointments, and implement social policies </a:t>
                      </a:r>
                    </a:p>
                  </a:txBody>
                  <a:tcPr marL="52520" marR="52520" marT="26259" marB="26259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Significant impact?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1" dirty="0">
                          <a:solidFill>
                            <a:schemeClr val="tx2"/>
                          </a:solidFill>
                        </a:rPr>
                        <a:t>Better than current</a:t>
                      </a:r>
                      <a:endParaRPr lang="en-GB" sz="1100" b="1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Neutral 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Watch-out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4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100" b="1" dirty="0">
                          <a:solidFill>
                            <a:schemeClr val="tx2"/>
                          </a:solidFill>
                        </a:rPr>
                        <a:t>Major implications</a:t>
                      </a:r>
                    </a:p>
                  </a:txBody>
                  <a:tcPr marL="0" marR="0" marT="43133" marB="43133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249135"/>
                  </a:ext>
                </a:extLst>
              </a:tr>
              <a:tr h="468556">
                <a:tc rowSpan="4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STRATEGY / PROGRAMS</a:t>
                      </a:r>
                      <a:endParaRPr lang="en-US" sz="1500" b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37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00437A"/>
                          </a:solidFill>
                        </a:rPr>
                        <a:t>1. </a:t>
                      </a:r>
                      <a:r>
                        <a:rPr lang="en-US" sz="1400" b="1" dirty="0">
                          <a:solidFill>
                            <a:srgbClr val="00437A"/>
                          </a:solidFill>
                        </a:rPr>
                        <a:t>CHANGING NEEDS OF THOSE YOUR ORGANIZATION EXISTS TO SERVE: </a:t>
                      </a:r>
                      <a:br>
                        <a:rPr lang="en-US" sz="1400" b="1" dirty="0">
                          <a:solidFill>
                            <a:srgbClr val="00437A"/>
                          </a:solidFill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communities or populations you work with be differentially impacted by the election results?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03526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STRATEGY/PROGRAMMATIC APPROACH: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parts of your work (e.g., direct service, policy/advocacy, technical assistance) for which the strategy/approach/goals may have to significantly shift?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833338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RESTRICTIONS IN DOING THE WORK: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Does the field (e.g., reproductive health, racial equity, LGBTQ) you work in face potential policy impacts that may create restrictions to how/where your organization can work?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47450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rtl="0">
                        <a:buNone/>
                      </a:pPr>
                      <a:endParaRPr lang="en-US" sz="1300" b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1400" b="1" kern="1200" dirty="0">
                          <a:solidFill>
                            <a:srgbClr val="00437A"/>
                          </a:solidFill>
                          <a:latin typeface="+mn-lt"/>
                          <a:ea typeface="+mn-ea"/>
                          <a:cs typeface="+mn-cs"/>
                        </a:rPr>
                        <a:t> EXTERNAL PARTNERS: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Would there be an impact on those you partner with and/or those who the people you serve rely upon?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10057"/>
                  </a:ext>
                </a:extLst>
              </a:tr>
              <a:tr h="468556">
                <a:tc rowSpan="3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9E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PROTECTING CORE OPERATIONS: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To what extent might there be an impact </a:t>
                      </a:r>
                      <a:r>
                        <a:rPr lang="en-US" sz="1100" b="0" strike="noStrike" dirty="0">
                          <a:solidFill>
                            <a:schemeClr val="tx1"/>
                          </a:solidFill>
                        </a:rPr>
                        <a:t>on t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he ability of your organization to maintain its core operations?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None/>
                      </a:pPr>
                      <a:endParaRPr lang="en-GB" sz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58450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DIFFERENTIALLY IMPACTED STAFF: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Are there individuals on your team who might be differentially impacted and who will need additional support?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47126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1400" b="1" kern="1200" dirty="0">
                          <a:solidFill>
                            <a:srgbClr val="00A9E0"/>
                          </a:solidFill>
                          <a:latin typeface="+mn-lt"/>
                          <a:ea typeface="+mn-ea"/>
                          <a:cs typeface="+mn-cs"/>
                        </a:rPr>
                        <a:t>MANAGING LEADERSHIP AND ORGANIZATIONAL CAPACITY: </a:t>
                      </a:r>
                      <a:r>
                        <a:rPr lang="en-US" sz="1100" b="0" i="0" dirty="0">
                          <a:solidFill>
                            <a:schemeClr val="tx1"/>
                          </a:solidFill>
                        </a:rPr>
                        <a:t>Will this election outcome have a differential impact on leadership and the time they will need to plan for and execute shifts? </a:t>
                      </a:r>
                      <a:endParaRPr lang="en-GB" sz="1100" b="0" i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7605"/>
                  </a:ext>
                </a:extLst>
              </a:tr>
              <a:tr h="468556">
                <a:tc rowSpan="3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</a:txBody>
                  <a:tcPr marL="71828" marR="71828" marT="35914" marB="35914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8A33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dirty="0">
                          <a:solidFill>
                            <a:srgbClr val="48A337"/>
                          </a:solidFill>
                        </a:rPr>
                        <a:t>8. </a:t>
                      </a:r>
                      <a:r>
                        <a:rPr lang="en-US" sz="1400" b="1" dirty="0">
                          <a:solidFill>
                            <a:srgbClr val="48A337"/>
                          </a:solidFill>
                        </a:rPr>
                        <a:t>GOVERNMENT FUNDING</a:t>
                      </a:r>
                      <a:r>
                        <a:rPr lang="en-US" sz="1400" b="1">
                          <a:solidFill>
                            <a:srgbClr val="48A337"/>
                          </a:solidFill>
                        </a:rPr>
                        <a:t>: </a:t>
                      </a:r>
                      <a:r>
                        <a:rPr lang="en-US" sz="1100" b="0">
                          <a:solidFill>
                            <a:schemeClr val="tx1"/>
                          </a:solidFill>
                        </a:rPr>
                        <a:t>How reliant is your organization on public funding, and to what extent could the election outcome impact the public funding that is available?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9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331344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marR="0" lvl="0" indent="0" algn="ctr" defTabSz="69721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</a:t>
                      </a:r>
                    </a:p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711200" rtl="0" eaLnBrk="1" latinLnBrk="0" hangingPunct="1">
                        <a:spcBef>
                          <a:spcPts val="528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PHILANTHROPIC FUNDING: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concentrated are your sources of philanthropic funding, and to what extent might these be impacted? </a:t>
                      </a:r>
                      <a:endParaRPr lang="en-GB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07521"/>
                  </a:ext>
                </a:extLst>
              </a:tr>
              <a:tr h="468556">
                <a:tc vMerge="1">
                  <a:txBody>
                    <a:bodyPr/>
                    <a:lstStyle/>
                    <a:p>
                      <a:pPr marL="0" indent="0" algn="ctr" defTabSz="697219" rtl="0" eaLnBrk="1" latinLnBrk="0" hangingPunct="1">
                        <a:spcBef>
                          <a:spcPts val="1200"/>
                        </a:spcBef>
                        <a:buFontTx/>
                        <a:buNone/>
                      </a:pPr>
                      <a:endParaRPr lang="en-US" sz="1400" b="1" i="0" u="none" strike="noStrike" kern="120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136" marR="76136" marT="38068" marB="38068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B8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11200" rtl="0" eaLnBrk="1" fontAlgn="auto" latinLnBrk="0" hangingPunct="1">
                        <a:lnSpc>
                          <a:spcPct val="100000"/>
                        </a:lnSpc>
                        <a:spcBef>
                          <a:spcPts val="52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n-US" sz="1400" b="1" kern="1200" dirty="0">
                          <a:solidFill>
                            <a:srgbClr val="48A337"/>
                          </a:solidFill>
                          <a:latin typeface="+mn-lt"/>
                          <a:ea typeface="+mn-ea"/>
                          <a:cs typeface="+mn-cs"/>
                        </a:rPr>
                        <a:t>EARNED REVENUE: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If your organization has significant earned revenue, to what extent might there be an impact either on demand or ability/willingness to pay for your services?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3076" marR="63076" marT="31538" marB="3153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AC9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711200" rtl="0" eaLnBrk="1" fontAlgn="ctr" latinLnBrk="0" hangingPunct="1">
                        <a:spcBef>
                          <a:spcPts val="0"/>
                        </a:spcBef>
                        <a:buSzPct val="180000"/>
                        <a:buFont typeface="Arial" panose="020B0604020202020204" pitchFamily="34" charset="0"/>
                        <a:buBlip>
                          <a:blip r:embed="rId8"/>
                        </a:buBlip>
                      </a:pPr>
                      <a:endParaRPr lang="en-GB" sz="1200" baseline="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EC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FontTx/>
                        <a:buNone/>
                      </a:pPr>
                      <a:endParaRPr lang="en-GB" sz="120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4612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3ECC739-F6A6-98E7-FDF1-5501D691F5DB}"/>
              </a:ext>
            </a:extLst>
          </p:cNvPr>
          <p:cNvSpPr txBox="1"/>
          <p:nvPr/>
        </p:nvSpPr>
        <p:spPr bwMode="gray">
          <a:xfrm>
            <a:off x="469900" y="898800"/>
            <a:ext cx="11522073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indent="0" algn="l">
              <a:spcBef>
                <a:spcPts val="1200"/>
              </a:spcBef>
              <a:buNone/>
            </a:pPr>
            <a:r>
              <a:rPr lang="en-US" sz="1600" i="1" dirty="0"/>
              <a:t>Use this blank template to capture potential impacts for each scenario.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AF2E4C-F19C-B5DD-0DB4-B4224DAA6515}"/>
              </a:ext>
            </a:extLst>
          </p:cNvPr>
          <p:cNvSpPr txBox="1"/>
          <p:nvPr/>
        </p:nvSpPr>
        <p:spPr bwMode="gray">
          <a:xfrm>
            <a:off x="1296139" y="1295899"/>
            <a:ext cx="399495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indent="0" algn="l">
              <a:spcBef>
                <a:spcPts val="1200"/>
              </a:spcBef>
              <a:buNone/>
            </a:pPr>
            <a:r>
              <a:rPr lang="en-US" sz="1800" b="1" dirty="0"/>
              <a:t>SCENARIO: 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3D37C20-B26F-F2D4-1691-C10A7DBD26CE}"/>
              </a:ext>
            </a:extLst>
          </p:cNvPr>
          <p:cNvCxnSpPr>
            <a:cxnSpLocks/>
          </p:cNvCxnSpPr>
          <p:nvPr/>
        </p:nvCxnSpPr>
        <p:spPr>
          <a:xfrm>
            <a:off x="2379215" y="1615734"/>
            <a:ext cx="3098308" cy="0"/>
          </a:xfrm>
          <a:prstGeom prst="line">
            <a:avLst/>
          </a:prstGeom>
          <a:ln w="19050" cap="flat">
            <a:solidFill>
              <a:schemeClr val="bg2"/>
            </a:solidFill>
            <a:beve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386010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0"/>
  <p:tag name="ARTICULATE_SLIDE_THUMBNAIL_REFRESH" val="1"/>
  <p:tag name="ARTICULATE_PROJECT_OPEN" val="0"/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1033&quot; FormatString=&quot;M/d/yyyy&quot; /&gt;&lt;/MekkoFormats&gt;"/>
  <p:tag name="BTFPCOLUMNGUIDE" val="Visible"/>
  <p:tag name="OFFICE" val="Bridgespan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  <p:tag name="BTFPLAYOUTCOLUMNS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3"/>
  <p:tag name="BTFPLAYOUTENABLED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3"/>
  <p:tag name="BTFPLAYOUTENABLED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1"/>
  <p:tag name="BTFPLAYOUTENABLED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COLUMNS" val="1"/>
  <p:tag name="BTFPLAYOUTENABLED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TFPLAYOUTENABLED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ridgespan Core (16_9)">
  <a:themeElements>
    <a:clrScheme name="Bridgespan">
      <a:dk1>
        <a:srgbClr val="464547"/>
      </a:dk1>
      <a:lt1>
        <a:srgbClr val="D0D1D3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70CDE3"/>
      </a:accent6>
      <a:hlink>
        <a:srgbClr val="00A9E0"/>
      </a:hlink>
      <a:folHlink>
        <a:srgbClr val="00A9E0"/>
      </a:folHlink>
    </a:clrScheme>
    <a:fontScheme name="Bridgespa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rgbClr val="00A9E0"/>
        </a:solidFill>
        <a:ln w="22225" cap="flat" cmpd="sng" algn="ctr">
          <a:noFill/>
          <a:prstDash val="solid"/>
          <a:miter lim="800000"/>
          <a:headEnd type="none" w="med" len="med"/>
          <a:tailEnd type="none" w="med" len="med"/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buNone/>
          <a:defRPr sz="16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 cap="flat">
          <a:solidFill>
            <a:schemeClr val="accent1"/>
          </a:solidFill>
          <a:bevel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36000" tIns="36000" rIns="36000" bIns="36000" rtlCol="0">
        <a:spAutoFit/>
      </a:bodyPr>
      <a:lstStyle>
        <a:defPPr marL="0" indent="0" algn="l">
          <a:spcBef>
            <a:spcPts val="1200"/>
          </a:spcBef>
          <a:buNone/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ridgespan Core (16_9).potx [Read-Only]" id="{2C98F80E-6FFB-44B3-96FC-3D853575BDDA}" vid="{51B6DDC0-0D75-40B1-8E1F-5BB049B0AB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26A7039F77164A99ECB42D69D04142" ma:contentTypeVersion="15" ma:contentTypeDescription="Create a new document." ma:contentTypeScope="" ma:versionID="87be1b0d0b77412cdcddef2534cabe3f">
  <xsd:schema xmlns:xsd="http://www.w3.org/2001/XMLSchema" xmlns:xs="http://www.w3.org/2001/XMLSchema" xmlns:p="http://schemas.microsoft.com/office/2006/metadata/properties" xmlns:ns2="944137c6-982e-4b85-a61a-d52bd9747d86" xmlns:ns3="ecec72db-670c-4f19-8626-7c089f66f23b" targetNamespace="http://schemas.microsoft.com/office/2006/metadata/properties" ma:root="true" ma:fieldsID="0f8f40cff6dbc0253fd2eecb40c4cc1a" ns2:_="" ns3:_="">
    <xsd:import namespace="944137c6-982e-4b85-a61a-d52bd9747d86"/>
    <xsd:import namespace="ecec72db-670c-4f19-8626-7c089f66f2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137c6-982e-4b85-a61a-d52bd9747d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b166abb-7d38-406f-9233-2f33b10aef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c72db-670c-4f19-8626-7c089f66f2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85ad472-dd72-409d-80b7-f2a17a3c6a09}" ma:internalName="TaxCatchAll" ma:showField="CatchAllData" ma:web="ecec72db-670c-4f19-8626-7c089f66f2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ec72db-670c-4f19-8626-7c089f66f23b" xsi:nil="true"/>
    <lcf76f155ced4ddcb4097134ff3c332f xmlns="944137c6-982e-4b85-a61a-d52bd9747d8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15ACAE-35FD-471F-A366-FB586BB950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4137c6-982e-4b85-a61a-d52bd9747d86"/>
    <ds:schemaRef ds:uri="ecec72db-670c-4f19-8626-7c089f66f2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0099B9-3A56-4A00-BEE2-FFDA9FF8B9A0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dccabaf3-8dc4-46eb-a9b7-6eb509abbc79"/>
    <ds:schemaRef ds:uri="http://purl.org/dc/elements/1.1/"/>
    <ds:schemaRef ds:uri="http://schemas.openxmlformats.org/package/2006/metadata/core-properties"/>
    <ds:schemaRef ds:uri="0baaf45f-6e79-4713-88f9-ff2b142681b9"/>
    <ds:schemaRef ds:uri="http://schemas.microsoft.com/office/2006/metadata/properties"/>
    <ds:schemaRef ds:uri="ecec72db-670c-4f19-8626-7c089f66f23b"/>
    <ds:schemaRef ds:uri="944137c6-982e-4b85-a61a-d52bd9747d86"/>
  </ds:schemaRefs>
</ds:datastoreItem>
</file>

<file path=customXml/itemProps3.xml><?xml version="1.0" encoding="utf-8"?>
<ds:datastoreItem xmlns:ds="http://schemas.openxmlformats.org/officeDocument/2006/customXml" ds:itemID="{37390B42-EC59-4F7B-A691-4898385C8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Bridgespan Core (16_9)</Template>
  <TotalTime>1870</TotalTime>
  <Words>1030</Words>
  <Application>Microsoft Office PowerPoint</Application>
  <PresentationFormat>Widescreen</PresentationFormat>
  <Paragraphs>92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Bridgespan Core (16_9)</vt:lpstr>
      <vt:lpstr>think-cell Slide</vt:lpstr>
      <vt:lpstr>Election Scenario diagnostic tool</vt:lpstr>
      <vt:lpstr>How to Use This Tool</vt:lpstr>
      <vt:lpstr>The Election Scenario Diagnostic Tool</vt:lpstr>
      <vt:lpstr>Example Slide: Use this diagnostic to identify areas of greatest potential impact given each election scenario</vt:lpstr>
      <vt:lpstr>Election Scenario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Mehta, Nishi</dc:creator>
  <cp:lastModifiedBy>Matthews, Carole</cp:lastModifiedBy>
  <cp:revision>11</cp:revision>
  <cp:lastPrinted>2017-02-15T14:23:56Z</cp:lastPrinted>
  <dcterms:created xsi:type="dcterms:W3CDTF">2024-08-15T21:18:56Z</dcterms:created>
  <dcterms:modified xsi:type="dcterms:W3CDTF">2024-10-16T17:33:04Z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75BE6827-2C01-4A24-B581-34AEC1ACBB6F</vt:lpwstr>
  </property>
  <property fmtid="{D5CDD505-2E9C-101B-9397-08002B2CF9AE}" pid="3" name="ArticulatePath">
    <vt:lpwstr>Bain Core Client Master Template (16_9)</vt:lpwstr>
  </property>
  <property fmtid="{D5CDD505-2E9C-101B-9397-08002B2CF9AE}" pid="4" name="ContentTypeId">
    <vt:lpwstr>0x01010038CDB6627D8C0E44B7F9DB6FE318203A</vt:lpwstr>
  </property>
  <property fmtid="{D5CDD505-2E9C-101B-9397-08002B2CF9AE}" pid="5" name="MediaServiceImageTags">
    <vt:lpwstr/>
  </property>
</Properties>
</file>