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71" r:id="rId6"/>
    <p:sldId id="272" r:id="rId7"/>
    <p:sldId id="273" r:id="rId8"/>
    <p:sldId id="275" r:id="rId9"/>
    <p:sldId id="259" r:id="rId10"/>
    <p:sldId id="280" r:id="rId11"/>
    <p:sldId id="276" r:id="rId12"/>
    <p:sldId id="277" r:id="rId13"/>
    <p:sldId id="278" r:id="rId14"/>
    <p:sldId id="266" r:id="rId15"/>
    <p:sldId id="267" r:id="rId16"/>
    <p:sldId id="268" r:id="rId17"/>
    <p:sldId id="269" r:id="rId18"/>
    <p:sldId id="281" r:id="rId19"/>
    <p:sldId id="282" r:id="rId20"/>
    <p:sldId id="270" r:id="rId21"/>
    <p:sldId id="283" r:id="rId22"/>
  </p:sldIdLst>
  <p:sldSz cx="9729788" cy="7443788"/>
  <p:notesSz cx="6797675" cy="9926638"/>
  <p:custDataLst>
    <p:tags r:id="rId24"/>
  </p:custDataLst>
  <p:defaultTextStyle>
    <a:defPPr>
      <a:defRPr lang="en-US"/>
    </a:defPPr>
    <a:lvl1pPr marL="190815" indent="-190815" algn="l" defTabSz="763260" rtl="0" eaLnBrk="1" latinLnBrk="0" hangingPunct="1">
      <a:spcBef>
        <a:spcPts val="1200"/>
      </a:spcBef>
      <a:buChar char="•"/>
      <a:defRPr sz="1800" kern="1200">
        <a:solidFill>
          <a:schemeClr val="tx1"/>
        </a:solidFill>
        <a:latin typeface="+mn-lt"/>
        <a:ea typeface="+mn-ea"/>
        <a:cs typeface="+mn-cs"/>
      </a:defRPr>
    </a:lvl1pPr>
    <a:lvl2pPr marL="381630" indent="-190815" algn="l" defTabSz="763260" rtl="0" eaLnBrk="1" latinLnBrk="0" hangingPunct="1">
      <a:spcBef>
        <a:spcPts val="600"/>
      </a:spcBef>
      <a:buChar char="–"/>
      <a:defRPr sz="1600" kern="1200">
        <a:solidFill>
          <a:schemeClr val="tx1"/>
        </a:solidFill>
        <a:latin typeface="+mn-lt"/>
        <a:ea typeface="+mn-ea"/>
        <a:cs typeface="+mn-cs"/>
      </a:defRPr>
    </a:lvl2pPr>
    <a:lvl3pPr marL="572445" indent="-190815" algn="l" defTabSz="763260" rtl="0" eaLnBrk="1" latinLnBrk="0" hangingPunct="1">
      <a:spcBef>
        <a:spcPts val="600"/>
      </a:spcBef>
      <a:buChar char="&gt;"/>
      <a:defRPr sz="1600" kern="1200">
        <a:solidFill>
          <a:schemeClr val="tx1"/>
        </a:solidFill>
        <a:latin typeface="+mn-lt"/>
        <a:ea typeface="+mn-ea"/>
        <a:cs typeface="+mn-cs"/>
      </a:defRPr>
    </a:lvl3pPr>
    <a:lvl4pPr marL="763260" indent="-190815" algn="l" defTabSz="763260" rtl="0" eaLnBrk="1" latinLnBrk="0" hangingPunct="1">
      <a:spcBef>
        <a:spcPts val="600"/>
      </a:spcBef>
      <a:buChar char="–"/>
      <a:defRPr sz="1600" kern="1200">
        <a:solidFill>
          <a:schemeClr val="tx1"/>
        </a:solidFill>
        <a:latin typeface="+mn-lt"/>
        <a:ea typeface="+mn-ea"/>
        <a:cs typeface="+mn-cs"/>
      </a:defRPr>
    </a:lvl4pPr>
    <a:lvl5pPr marL="954075" indent="-190815" algn="l" defTabSz="763260" rtl="0" eaLnBrk="1" latinLnBrk="0" hangingPunct="1">
      <a:spcBef>
        <a:spcPts val="600"/>
      </a:spcBef>
      <a:buChar char="&gt;"/>
      <a:defRPr sz="1600" kern="1200">
        <a:solidFill>
          <a:schemeClr val="tx1"/>
        </a:solidFill>
        <a:latin typeface="+mn-lt"/>
        <a:ea typeface="+mn-ea"/>
        <a:cs typeface="+mn-cs"/>
      </a:defRPr>
    </a:lvl5pPr>
    <a:lvl6pPr marL="1144890" indent="-190815" algn="l" defTabSz="763260" rtl="0" eaLnBrk="1" latinLnBrk="0" hangingPunct="1">
      <a:defRPr sz="1600" kern="1200">
        <a:solidFill>
          <a:schemeClr val="tx1"/>
        </a:solidFill>
        <a:latin typeface="+mn-lt"/>
        <a:ea typeface="+mn-ea"/>
        <a:cs typeface="+mn-cs"/>
      </a:defRPr>
    </a:lvl6pPr>
    <a:lvl7pPr marL="1335705" indent="-190815" algn="l" defTabSz="763260" rtl="0" eaLnBrk="1" latinLnBrk="0" hangingPunct="1">
      <a:defRPr sz="1600" kern="1200">
        <a:solidFill>
          <a:schemeClr val="tx1"/>
        </a:solidFill>
        <a:latin typeface="+mn-lt"/>
        <a:ea typeface="+mn-ea"/>
        <a:cs typeface="+mn-cs"/>
      </a:defRPr>
    </a:lvl7pPr>
    <a:lvl8pPr marL="1526520" indent="-190815" algn="l" defTabSz="763260" rtl="0" eaLnBrk="1" latinLnBrk="0" hangingPunct="1">
      <a:defRPr sz="1600" kern="1200">
        <a:solidFill>
          <a:schemeClr val="tx1"/>
        </a:solidFill>
        <a:latin typeface="+mn-lt"/>
        <a:ea typeface="+mn-ea"/>
        <a:cs typeface="+mn-cs"/>
      </a:defRPr>
    </a:lvl8pPr>
    <a:lvl9pPr marL="1717335" indent="-190815" algn="l" defTabSz="763260"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s, Carole" initials="MC" lastIdx="2" clrIdx="0">
    <p:extLst>
      <p:ext uri="{19B8F6BF-5375-455C-9EA6-DF929625EA0E}">
        <p15:presenceInfo xmlns:p15="http://schemas.microsoft.com/office/powerpoint/2012/main" userId="S-1-5-21-2025429265-484763869-839522115-164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C5C5C"/>
    <a:srgbClr val="FAEEC3"/>
    <a:srgbClr val="F2DE8A"/>
    <a:srgbClr val="E9CD49"/>
    <a:srgbClr val="C6AA3D"/>
    <a:srgbClr val="AB8933"/>
    <a:srgbClr val="FAECDB"/>
    <a:srgbClr val="EDDABD"/>
    <a:srgbClr val="CFB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9D7B26C5-4107-4FEC-AEDC-1716B250A1EF}" styleName="Light Style 1">
    <a:wholeTbl>
      <a:tcTxStyle>
        <a:fontRef idx="minor">
          <a:prstClr val="black"/>
        </a:fontRef>
        <a:schemeClr val="dk1"/>
      </a:tcTxStyle>
      <a:tcStyle>
        <a:tcBdr>
          <a:left>
            <a:ln>
              <a:noFill/>
            </a:ln>
          </a:left>
          <a:right>
            <a:ln>
              <a:noFill/>
            </a:ln>
          </a:right>
          <a:top>
            <a:ln>
              <a:noFill/>
            </a:ln>
          </a:top>
          <a:bottom>
            <a:ln>
              <a:noFill/>
            </a:ln>
          </a:bottom>
          <a:insideH>
            <a:ln w="9525" cmpd="sng">
              <a:solidFill>
                <a:schemeClr val="accent3"/>
              </a:solidFill>
            </a:ln>
          </a:insideH>
          <a:insideV>
            <a:ln>
              <a:noFill/>
            </a:ln>
          </a:insideV>
        </a:tcBdr>
        <a:fill>
          <a:noFill/>
        </a:fill>
      </a:tcStyle>
    </a:wholeTbl>
    <a:band1H>
      <a:tcStyle>
        <a:tcBdr>
          <a:top>
            <a:ln>
              <a:noFill/>
            </a:ln>
          </a:top>
          <a:bottom>
            <a:ln>
              <a:noFill/>
            </a:ln>
          </a:bottom>
        </a:tcBdr>
        <a:fill>
          <a:solidFill>
            <a:schemeClr val="lt1"/>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chemeClr val="lt1"/>
      </a:tcTxStyle>
      <a:tcStyle>
        <a:tcBdr>
          <a:top>
            <a:ln w="19050" cmpd="sng">
              <a:solidFill>
                <a:schemeClr val="lt1"/>
              </a:solidFill>
            </a:ln>
          </a:top>
        </a:tcBdr>
        <a:fill>
          <a:solidFill>
            <a:schemeClr val="accent3"/>
          </a:solidFill>
        </a:fill>
      </a:tcStyle>
    </a:lastRow>
    <a:firstRow>
      <a:tcTxStyle b="on">
        <a:fontRef idx="minor">
          <a:prstClr val="black"/>
        </a:fontRef>
        <a:schemeClr val="dk1"/>
      </a:tcTxStyle>
      <a:tcStyle>
        <a:tcBdr>
          <a:bottom>
            <a:ln w="19050" cmpd="sng">
              <a:solidFill>
                <a:schemeClr val="dk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103" autoAdjust="0"/>
  </p:normalViewPr>
  <p:slideViewPr>
    <p:cSldViewPr snapToGrid="0">
      <p:cViewPr>
        <p:scale>
          <a:sx n="66" d="100"/>
          <a:sy n="66" d="100"/>
        </p:scale>
        <p:origin x="27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8485DF0-14B0-4421-880B-60836C7D7A2E}" type="datetimeFigureOut">
              <a:rPr lang="en-US" smtClean="0"/>
              <a:t>1/12/2021</a:t>
            </a:fld>
            <a:endParaRPr lang="en-US"/>
          </a:p>
        </p:txBody>
      </p:sp>
      <p:sp>
        <p:nvSpPr>
          <p:cNvPr id="4" name="Slide Image Placeholder 3"/>
          <p:cNvSpPr>
            <a:spLocks noGrp="1" noRot="1" noChangeAspect="1"/>
          </p:cNvSpPr>
          <p:nvPr>
            <p:ph type="sldImg" idx="2"/>
          </p:nvPr>
        </p:nvSpPr>
        <p:spPr>
          <a:xfrm>
            <a:off x="1209675" y="1241425"/>
            <a:ext cx="43783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9EEA98F-87D7-4C34-AF9E-5AE70A7CCC02}" type="slidenum">
              <a:rPr lang="en-US" smtClean="0"/>
              <a:t>‹#›</a:t>
            </a:fld>
            <a:endParaRPr lang="en-US"/>
          </a:p>
        </p:txBody>
      </p:sp>
    </p:spTree>
    <p:extLst>
      <p:ext uri="{BB962C8B-B14F-4D97-AF65-F5344CB8AC3E}">
        <p14:creationId xmlns:p14="http://schemas.microsoft.com/office/powerpoint/2010/main" val="421788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CD860E8-E0FF-4B13-BF36-437DCF280C41}" type="slidenum">
              <a:rPr lang="en-US" smtClean="0"/>
              <a:t>2</a:t>
            </a:fld>
            <a:endParaRPr lang="en-US"/>
          </a:p>
        </p:txBody>
      </p:sp>
    </p:spTree>
    <p:extLst>
      <p:ext uri="{BB962C8B-B14F-4D97-AF65-F5344CB8AC3E}">
        <p14:creationId xmlns:p14="http://schemas.microsoft.com/office/powerpoint/2010/main" val="3370697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a:xfrm>
            <a:off x="295275" y="247650"/>
            <a:ext cx="6437313" cy="4924425"/>
          </a:xfrm>
          <a:ln/>
        </p:spPr>
      </p:sp>
    </p:spTree>
    <p:extLst>
      <p:ext uri="{BB962C8B-B14F-4D97-AF65-F5344CB8AC3E}">
        <p14:creationId xmlns:p14="http://schemas.microsoft.com/office/powerpoint/2010/main" val="246778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a:xfrm>
            <a:off x="295275" y="247650"/>
            <a:ext cx="6437313" cy="4924425"/>
          </a:xfrm>
          <a:ln/>
        </p:spPr>
      </p:sp>
    </p:spTree>
    <p:extLst>
      <p:ext uri="{BB962C8B-B14F-4D97-AF65-F5344CB8AC3E}">
        <p14:creationId xmlns:p14="http://schemas.microsoft.com/office/powerpoint/2010/main" val="2944168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7CD860E8-E0FF-4B13-BF36-437DCF280C41}" type="slidenum">
              <a:rPr lang="en-US" smtClean="0"/>
              <a:t>15</a:t>
            </a:fld>
            <a:endParaRPr lang="en-US"/>
          </a:p>
        </p:txBody>
      </p:sp>
    </p:spTree>
    <p:extLst>
      <p:ext uri="{BB962C8B-B14F-4D97-AF65-F5344CB8AC3E}">
        <p14:creationId xmlns:p14="http://schemas.microsoft.com/office/powerpoint/2010/main" val="4253686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860E8-E0FF-4B13-BF36-437DCF280C41}" type="slidenum">
              <a:rPr lang="en-US" smtClean="0"/>
              <a:t>16</a:t>
            </a:fld>
            <a:endParaRPr lang="en-US"/>
          </a:p>
        </p:txBody>
      </p:sp>
    </p:spTree>
    <p:extLst>
      <p:ext uri="{BB962C8B-B14F-4D97-AF65-F5344CB8AC3E}">
        <p14:creationId xmlns:p14="http://schemas.microsoft.com/office/powerpoint/2010/main" val="40413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 y="209550"/>
            <a:ext cx="6353175" cy="48609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9577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a:p>
          <a:p>
            <a:pPr marL="1085850" lvl="2" indent="-171450">
              <a:buFontTx/>
              <a:buChar char="-"/>
            </a:pPr>
            <a:endParaRPr lang="en-US" baseline="0" dirty="0"/>
          </a:p>
          <a:p>
            <a:pPr marL="914400" lvl="2" indent="0">
              <a:buFontTx/>
              <a:buNone/>
            </a:pPr>
            <a:endParaRPr lang="en-US" baseline="0" dirty="0"/>
          </a:p>
        </p:txBody>
      </p:sp>
      <p:sp>
        <p:nvSpPr>
          <p:cNvPr id="4" name="Slide Number Placeholder 3"/>
          <p:cNvSpPr>
            <a:spLocks noGrp="1"/>
          </p:cNvSpPr>
          <p:nvPr>
            <p:ph type="sldNum" sz="quarter" idx="10"/>
          </p:nvPr>
        </p:nvSpPr>
        <p:spPr/>
        <p:txBody>
          <a:bodyPr/>
          <a:lstStyle/>
          <a:p>
            <a:fld id="{7CD860E8-E0FF-4B13-BF36-437DCF280C41}" type="slidenum">
              <a:rPr lang="en-US" smtClean="0"/>
              <a:t>3</a:t>
            </a:fld>
            <a:endParaRPr lang="en-US"/>
          </a:p>
        </p:txBody>
      </p:sp>
    </p:spTree>
    <p:extLst>
      <p:ext uri="{BB962C8B-B14F-4D97-AF65-F5344CB8AC3E}">
        <p14:creationId xmlns:p14="http://schemas.microsoft.com/office/powerpoint/2010/main" val="188265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860E8-E0FF-4B13-BF36-437DCF280C41}" type="slidenum">
              <a:rPr lang="en-US" smtClean="0"/>
              <a:t>4</a:t>
            </a:fld>
            <a:endParaRPr lang="en-US"/>
          </a:p>
        </p:txBody>
      </p:sp>
    </p:spTree>
    <p:extLst>
      <p:ext uri="{BB962C8B-B14F-4D97-AF65-F5344CB8AC3E}">
        <p14:creationId xmlns:p14="http://schemas.microsoft.com/office/powerpoint/2010/main" val="285149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41B753-57EF-4E50-838D-85A2146DA2D3}" type="slidenum">
              <a:rPr lang="en-US" smtClean="0"/>
              <a:t>5</a:t>
            </a:fld>
            <a:endParaRPr lang="en-US"/>
          </a:p>
        </p:txBody>
      </p:sp>
    </p:spTree>
    <p:extLst>
      <p:ext uri="{BB962C8B-B14F-4D97-AF65-F5344CB8AC3E}">
        <p14:creationId xmlns:p14="http://schemas.microsoft.com/office/powerpoint/2010/main" val="6545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233363"/>
            <a:ext cx="6515100" cy="498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08FFF-50C7-4AC7-AEFF-63CFFA7A9F1F}" type="slidenum">
              <a:rPr lang="en-US" smtClean="0"/>
              <a:pPr/>
              <a:t>6</a:t>
            </a:fld>
            <a:endParaRPr lang="en-US" dirty="0"/>
          </a:p>
        </p:txBody>
      </p:sp>
    </p:spTree>
    <p:extLst>
      <p:ext uri="{BB962C8B-B14F-4D97-AF65-F5344CB8AC3E}">
        <p14:creationId xmlns:p14="http://schemas.microsoft.com/office/powerpoint/2010/main" val="206889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860E8-E0FF-4B13-BF36-437DCF280C41}" type="slidenum">
              <a:rPr lang="en-US" smtClean="0"/>
              <a:t>7</a:t>
            </a:fld>
            <a:endParaRPr lang="en-US"/>
          </a:p>
        </p:txBody>
      </p:sp>
    </p:spTree>
    <p:extLst>
      <p:ext uri="{BB962C8B-B14F-4D97-AF65-F5344CB8AC3E}">
        <p14:creationId xmlns:p14="http://schemas.microsoft.com/office/powerpoint/2010/main" val="328920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860E8-E0FF-4B13-BF36-437DCF280C41}" type="slidenum">
              <a:rPr lang="en-US" smtClean="0"/>
              <a:t>8</a:t>
            </a:fld>
            <a:endParaRPr lang="en-US"/>
          </a:p>
        </p:txBody>
      </p:sp>
    </p:spTree>
    <p:extLst>
      <p:ext uri="{BB962C8B-B14F-4D97-AF65-F5344CB8AC3E}">
        <p14:creationId xmlns:p14="http://schemas.microsoft.com/office/powerpoint/2010/main" val="53954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D860E8-E0FF-4B13-BF36-437DCF280C41}" type="slidenum">
              <a:rPr lang="en-US" smtClean="0"/>
              <a:t>9</a:t>
            </a:fld>
            <a:endParaRPr lang="en-US"/>
          </a:p>
        </p:txBody>
      </p:sp>
    </p:spTree>
    <p:extLst>
      <p:ext uri="{BB962C8B-B14F-4D97-AF65-F5344CB8AC3E}">
        <p14:creationId xmlns:p14="http://schemas.microsoft.com/office/powerpoint/2010/main" val="227373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860E8-E0FF-4B13-BF36-437DCF280C41}" type="slidenum">
              <a:rPr lang="en-US" smtClean="0"/>
              <a:t>10</a:t>
            </a:fld>
            <a:endParaRPr lang="en-US"/>
          </a:p>
        </p:txBody>
      </p:sp>
    </p:spTree>
    <p:extLst>
      <p:ext uri="{BB962C8B-B14F-4D97-AF65-F5344CB8AC3E}">
        <p14:creationId xmlns:p14="http://schemas.microsoft.com/office/powerpoint/2010/main" val="1127667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923544" y="3904488"/>
            <a:ext cx="7790688" cy="694944"/>
          </a:xfrm>
        </p:spPr>
        <p:txBody>
          <a:bodyPr/>
          <a:lstStyle>
            <a:lvl1pPr marL="0" indent="0" algn="l">
              <a:lnSpc>
                <a:spcPct val="100000"/>
              </a:lnSpc>
              <a:spcBef>
                <a:spcPts val="0"/>
              </a:spcBef>
              <a:buNone/>
              <a:defRPr sz="2000">
                <a:solidFill>
                  <a:schemeClr val="bg2"/>
                </a:solidFill>
              </a:defRPr>
            </a:lvl1pPr>
            <a:lvl2pPr marL="486471" indent="0" algn="ctr">
              <a:buNone/>
              <a:defRPr sz="2128"/>
            </a:lvl2pPr>
            <a:lvl3pPr marL="972941" indent="0" algn="ctr">
              <a:buNone/>
              <a:defRPr sz="1915"/>
            </a:lvl3pPr>
            <a:lvl4pPr marL="1459411" indent="0" algn="ctr">
              <a:buNone/>
              <a:defRPr sz="1703"/>
            </a:lvl4pPr>
            <a:lvl5pPr marL="1945881" indent="0" algn="ctr">
              <a:buNone/>
              <a:defRPr sz="1703"/>
            </a:lvl5pPr>
            <a:lvl6pPr marL="2432352" indent="0" algn="ctr">
              <a:buNone/>
              <a:defRPr sz="1703"/>
            </a:lvl6pPr>
            <a:lvl7pPr marL="2918820" indent="0" algn="ctr">
              <a:buNone/>
              <a:defRPr sz="1703"/>
            </a:lvl7pPr>
            <a:lvl8pPr marL="3405290" indent="0" algn="ctr">
              <a:buNone/>
              <a:defRPr sz="1703"/>
            </a:lvl8pPr>
            <a:lvl9pPr marL="3891762" indent="0" algn="ctr">
              <a:buNone/>
              <a:defRPr sz="1703"/>
            </a:lvl9pPr>
          </a:lstStyle>
          <a:p>
            <a:r>
              <a:rPr lang="en-US" dirty="0" smtClean="0"/>
              <a:t>Click to add subtitle/contacts/date</a:t>
            </a:r>
            <a:endParaRPr lang="en-US" dirty="0"/>
          </a:p>
        </p:txBody>
      </p:sp>
      <p:sp>
        <p:nvSpPr>
          <p:cNvPr id="2" name="Title"/>
          <p:cNvSpPr>
            <a:spLocks noGrp="1"/>
          </p:cNvSpPr>
          <p:nvPr>
            <p:ph type="ctrTitle" hasCustomPrompt="1"/>
          </p:nvPr>
        </p:nvSpPr>
        <p:spPr>
          <a:xfrm>
            <a:off x="923544" y="1417320"/>
            <a:ext cx="7790688" cy="2386584"/>
          </a:xfrm>
          <a:prstGeom prst="rect">
            <a:avLst/>
          </a:prstGeom>
        </p:spPr>
        <p:txBody>
          <a:bodyPr anchor="b"/>
          <a:lstStyle>
            <a:lvl1pPr algn="l">
              <a:spcBef>
                <a:spcPts val="0"/>
              </a:spcBef>
              <a:defRPr sz="4800" b="0" cap="all" baseline="0">
                <a:solidFill>
                  <a:schemeClr val="bg2"/>
                </a:solidFill>
              </a:defRPr>
            </a:lvl1pPr>
          </a:lstStyle>
          <a:p>
            <a:r>
              <a:rPr lang="en-US" dirty="0" smtClean="0"/>
              <a:t>Click to add title</a:t>
            </a:r>
            <a:endParaRPr lang="en-US" dirty="0"/>
          </a:p>
        </p:txBody>
      </p:sp>
      <p:pic>
        <p:nvPicPr>
          <p:cNvPr id="8" name="Bridgespa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8718" y="369094"/>
            <a:ext cx="2220045" cy="851360"/>
          </a:xfrm>
          <a:prstGeom prst="rect">
            <a:avLst/>
          </a:prstGeom>
        </p:spPr>
      </p:pic>
      <p:pic>
        <p:nvPicPr>
          <p:cNvPr id="9" name="Blue wav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6" y="5355904"/>
            <a:ext cx="9729512" cy="2087884"/>
          </a:xfrm>
          <a:prstGeom prst="rect">
            <a:avLst/>
          </a:prstGeom>
        </p:spPr>
      </p:pic>
      <p:cxnSp>
        <p:nvCxnSpPr>
          <p:cNvPr id="12" name="Blue horizontal line"/>
          <p:cNvCxnSpPr/>
          <p:nvPr userDrawn="1"/>
        </p:nvCxnSpPr>
        <p:spPr>
          <a:xfrm>
            <a:off x="930058" y="3810794"/>
            <a:ext cx="7793473"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12046067"/>
      </p:ext>
    </p:extLst>
  </p:cSld>
  <p:clrMapOvr>
    <a:masterClrMapping/>
  </p:clrMapOvr>
  <p:extLst mod="1">
    <p:ext uri="{DCECCB84-F9BA-43D5-87BE-67443E8EF086}">
      <p15:sldGuideLst xmlns:p15="http://schemas.microsoft.com/office/powerpoint/2012/main">
        <p15:guide id="1" pos="232" userDrawn="1">
          <p15:clr>
            <a:srgbClr val="CCCCCC"/>
          </p15:clr>
        </p15:guide>
        <p15:guide id="2" pos="6040" userDrawn="1">
          <p15:clr>
            <a:srgbClr val="CCCCC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 name="Rectangle 9"/>
          <p:cNvSpPr/>
          <p:nvPr userDrawn="1"/>
        </p:nvSpPr>
        <p:spPr>
          <a:xfrm>
            <a:off x="0" y="0"/>
            <a:ext cx="9729788" cy="7443788"/>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800" dirty="0" smtClean="0">
              <a:solidFill>
                <a:schemeClr val="tx2"/>
              </a:solidFill>
            </a:endParaRP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48374" y="6654461"/>
            <a:ext cx="1890942" cy="677819"/>
          </a:xfrm>
          <a:prstGeom prst="rect">
            <a:avLst/>
          </a:prstGeom>
        </p:spPr>
      </p:pic>
      <p:cxnSp>
        <p:nvCxnSpPr>
          <p:cNvPr id="3" name="Blue horiz line"/>
          <p:cNvCxnSpPr/>
          <p:nvPr userDrawn="1"/>
        </p:nvCxnSpPr>
        <p:spPr>
          <a:xfrm>
            <a:off x="384048" y="902494"/>
            <a:ext cx="9198864"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10"/>
          <p:cNvSpPr>
            <a:spLocks noGrp="1"/>
          </p:cNvSpPr>
          <p:nvPr>
            <p:ph idx="1"/>
            <p:custDataLst>
              <p:tags r:id="rId2"/>
            </p:custDataLst>
          </p:nvPr>
        </p:nvSpPr>
        <p:spPr>
          <a:xfrm>
            <a:off x="384048" y="1088136"/>
            <a:ext cx="9198864" cy="6084824"/>
          </a:xfrm>
          <a:prstGeom prst="rect">
            <a:avLst/>
          </a:prstGeom>
          <a:noFill/>
          <a:ln>
            <a:noFill/>
          </a:ln>
        </p:spPr>
        <p:txBody>
          <a:bodyPr vert="horz" wrap="square" lIns="0" tIns="0" rIns="0" bIns="0" rtlCol="0" anchor="t">
            <a:noAutofit/>
          </a:bodyPr>
          <a:lstStyle/>
          <a:p>
            <a:pPr marL="182563" lvl="0" indent="-182563" defTabSz="981334">
              <a:spcBef>
                <a:spcPts val="912"/>
              </a:spcBef>
              <a:spcAft>
                <a:spcPts val="0"/>
              </a:spcAft>
              <a:buClrTx/>
              <a:buSzPct val="100000"/>
            </a:pPr>
            <a:r>
              <a:rPr lang="en-US" dirty="0" smtClean="0"/>
              <a:t>Click to edit Master text styles</a:t>
            </a:r>
          </a:p>
          <a:p>
            <a:pPr marL="449263" lvl="1" indent="-182563" defTabSz="981334">
              <a:spcBef>
                <a:spcPts val="408"/>
              </a:spcBef>
              <a:spcAft>
                <a:spcPts val="0"/>
              </a:spcAft>
              <a:buClrTx/>
              <a:buSzPct val="100000"/>
              <a:buFont typeface="Verdana" panose="020B0604030504040204" pitchFamily="34" charset="0"/>
            </a:pPr>
            <a:r>
              <a:rPr lang="en-US" dirty="0" smtClean="0"/>
              <a:t>Second level</a:t>
            </a:r>
          </a:p>
          <a:p>
            <a:pPr marL="801688" lvl="2" indent="-192088" defTabSz="981334">
              <a:spcBef>
                <a:spcPts val="408"/>
              </a:spcBef>
              <a:spcAft>
                <a:spcPts val="0"/>
              </a:spcAft>
              <a:buClrTx/>
              <a:buSzPct val="140000"/>
              <a:buFont typeface="Verdana" panose="020B0604030504040204" pitchFamily="34" charset="0"/>
              <a:buChar char="‣"/>
            </a:pPr>
            <a:r>
              <a:rPr lang="en-US" dirty="0" smtClean="0"/>
              <a:t>Third level</a:t>
            </a:r>
          </a:p>
          <a:p>
            <a:pPr marL="1472001" lvl="3" indent="-214313">
              <a:buClr>
                <a:schemeClr val="bg1"/>
              </a:buClr>
            </a:pPr>
            <a:r>
              <a:rPr lang="en-US" dirty="0" smtClean="0"/>
              <a:t>Fourth level</a:t>
            </a:r>
          </a:p>
        </p:txBody>
      </p:sp>
      <p:pic>
        <p:nvPicPr>
          <p:cNvPr id="6" name="Blue vertical line"/>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79"/>
            <a:ext cx="240792" cy="7443509"/>
          </a:xfrm>
          <a:prstGeom prst="rect">
            <a:avLst/>
          </a:prstGeom>
        </p:spPr>
      </p:pic>
      <p:sp>
        <p:nvSpPr>
          <p:cNvPr id="2" name="Title 1"/>
          <p:cNvSpPr>
            <a:spLocks noGrp="1"/>
          </p:cNvSpPr>
          <p:nvPr>
            <p:ph type="title"/>
          </p:nvPr>
        </p:nvSpPr>
        <p:spPr>
          <a:xfrm>
            <a:off x="384048" y="0"/>
            <a:ext cx="9080278" cy="950976"/>
          </a:xfrm>
        </p:spPr>
        <p:txBody>
          <a:bodyPr/>
          <a:lstStyle/>
          <a:p>
            <a:r>
              <a:rPr lang="en-US" dirty="0" smtClean="0"/>
              <a:t>Click to edit Master title style</a:t>
            </a:r>
            <a:endParaRPr lang="fr-FR" dirty="0"/>
          </a:p>
        </p:txBody>
      </p:sp>
    </p:spTree>
    <p:custDataLst>
      <p:tags r:id="rId1"/>
    </p:custDataLst>
    <p:extLst>
      <p:ext uri="{BB962C8B-B14F-4D97-AF65-F5344CB8AC3E}">
        <p14:creationId xmlns:p14="http://schemas.microsoft.com/office/powerpoint/2010/main" val="418766534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32" userDrawn="1">
          <p15:clr>
            <a:srgbClr val="CCCCCC"/>
          </p15:clr>
        </p15:guide>
        <p15:guide id="2" pos="6040" userDrawn="1">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385200" y="5"/>
            <a:ext cx="9195156" cy="951571"/>
          </a:xfrm>
          <a:prstGeom prst="rect">
            <a:avLst/>
          </a:prstGeom>
        </p:spPr>
        <p:txBody>
          <a:bodyPr/>
          <a:lstStyle/>
          <a:p>
            <a:r>
              <a:rPr lang="en-US" smtClean="0"/>
              <a:t>Click to edit Master title style</a:t>
            </a:r>
            <a:endParaRPr lang="en-US" dirty="0"/>
          </a:p>
        </p:txBody>
      </p:sp>
      <p:sp>
        <p:nvSpPr>
          <p:cNvPr id="6" name="btfpLayoutConfig" hidden="1"/>
          <p:cNvSpPr txBox="1"/>
          <p:nvPr userDrawn="1"/>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US" sz="100" smtClean="0">
                <a:solidFill>
                  <a:srgbClr val="FFFFFF">
                    <a:alpha val="0"/>
                  </a:srgbClr>
                </a:solidFill>
              </a:rPr>
              <a:t>overall_0_131733708841261106 columns_1_131733708841261106 </a:t>
            </a:r>
            <a:endParaRPr lang="en-US" sz="100" dirty="0" err="1" smtClean="0">
              <a:solidFill>
                <a:srgbClr val="FFFFFF">
                  <a:alpha val="0"/>
                </a:srgbClr>
              </a:solidFill>
            </a:endParaRPr>
          </a:p>
        </p:txBody>
      </p:sp>
    </p:spTree>
    <p:custDataLst>
      <p:tags r:id="rId1"/>
    </p:custDataLst>
    <p:extLst>
      <p:ext uri="{BB962C8B-B14F-4D97-AF65-F5344CB8AC3E}">
        <p14:creationId xmlns:p14="http://schemas.microsoft.com/office/powerpoint/2010/main" val="604292435"/>
      </p:ext>
    </p:extLst>
  </p:cSld>
  <p:clrMapOvr>
    <a:masterClrMapping/>
  </p:clrMapOvr>
  <p:extLst mod="1">
    <p:ext uri="{DCECCB84-F9BA-43D5-87BE-67443E8EF086}">
      <p15:sldGuideLst xmlns:p15="http://schemas.microsoft.com/office/powerpoint/2012/main">
        <p15:guide id="1" pos="232" userDrawn="1">
          <p15:clr>
            <a:srgbClr val="CCCCCC"/>
          </p15:clr>
        </p15:guide>
        <p15:guide id="2" pos="6040" userDrawn="1">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ight Pic, Left Text &amp; Title">
    <p:spTree>
      <p:nvGrpSpPr>
        <p:cNvPr id="1" name=""/>
        <p:cNvGrpSpPr/>
        <p:nvPr/>
      </p:nvGrpSpPr>
      <p:grpSpPr>
        <a:xfrm>
          <a:off x="0" y="0"/>
          <a:ext cx="0" cy="0"/>
          <a:chOff x="0" y="0"/>
          <a:chExt cx="0" cy="0"/>
        </a:xfrm>
      </p:grpSpPr>
      <p:sp>
        <p:nvSpPr>
          <p:cNvPr id="2" name="Title 1"/>
          <p:cNvSpPr>
            <a:spLocks noGrp="1"/>
          </p:cNvSpPr>
          <p:nvPr>
            <p:ph type="title"/>
          </p:nvPr>
        </p:nvSpPr>
        <p:spPr>
          <a:xfrm>
            <a:off x="384048" y="0"/>
            <a:ext cx="4407408" cy="950976"/>
          </a:xfrm>
        </p:spPr>
        <p:txBody>
          <a:bodyPr/>
          <a:lstStyle/>
          <a:p>
            <a:r>
              <a:rPr lang="en-US" smtClean="0"/>
              <a:t>Click to edit Master title style</a:t>
            </a:r>
            <a:endParaRPr lang="en-CA" dirty="0"/>
          </a:p>
        </p:txBody>
      </p:sp>
      <p:pic>
        <p:nvPicPr>
          <p:cNvPr id="4" name="Blue vertical l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
            <a:ext cx="240792" cy="7443509"/>
          </a:xfrm>
          <a:prstGeom prst="rect">
            <a:avLst/>
          </a:prstGeom>
        </p:spPr>
      </p:pic>
      <p:cxnSp>
        <p:nvCxnSpPr>
          <p:cNvPr id="6" name="Blue horizontal line"/>
          <p:cNvCxnSpPr/>
          <p:nvPr/>
        </p:nvCxnSpPr>
        <p:spPr>
          <a:xfrm>
            <a:off x="381599" y="902494"/>
            <a:ext cx="4407408"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icture Placeholder 5"/>
          <p:cNvSpPr>
            <a:spLocks noGrp="1"/>
          </p:cNvSpPr>
          <p:nvPr>
            <p:ph type="pic" sz="quarter" idx="10"/>
          </p:nvPr>
        </p:nvSpPr>
        <p:spPr>
          <a:xfrm>
            <a:off x="4865180" y="-278"/>
            <a:ext cx="4864608" cy="7443788"/>
          </a:xfrm>
        </p:spPr>
        <p:txBody>
          <a:bodyPr/>
          <a:lstStyle/>
          <a:p>
            <a:r>
              <a:rPr lang="en-US" smtClean="0"/>
              <a:t>Click icon to add picture</a:t>
            </a:r>
            <a:endParaRPr lang="en-US"/>
          </a:p>
        </p:txBody>
      </p:sp>
    </p:spTree>
    <p:custDataLst>
      <p:tags r:id="rId1"/>
    </p:custDataLst>
    <p:extLst>
      <p:ext uri="{BB962C8B-B14F-4D97-AF65-F5344CB8AC3E}">
        <p14:creationId xmlns:p14="http://schemas.microsoft.com/office/powerpoint/2010/main" val="264489381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32" userDrawn="1">
          <p15:clr>
            <a:srgbClr val="CCCCCC"/>
          </p15:clr>
        </p15:guide>
        <p15:guide id="2" pos="2968" userDrawn="1">
          <p15:clr>
            <a:srgbClr val="CCCCCC"/>
          </p15:clr>
        </p15:guide>
        <p15:guide id="3" pos="3304" userDrawn="1">
          <p15:clr>
            <a:srgbClr val="CCCCCC"/>
          </p15:clr>
        </p15:guide>
        <p15:guide id="4" pos="6040" userDrawn="1">
          <p15:clr>
            <a:srgbClr val="CCCCC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ight Pic, Left Text">
    <p:spTree>
      <p:nvGrpSpPr>
        <p:cNvPr id="1" name=""/>
        <p:cNvGrpSpPr/>
        <p:nvPr/>
      </p:nvGrpSpPr>
      <p:grpSpPr>
        <a:xfrm>
          <a:off x="0" y="0"/>
          <a:ext cx="0" cy="0"/>
          <a:chOff x="0" y="0"/>
          <a:chExt cx="0" cy="0"/>
        </a:xfrm>
      </p:grpSpPr>
      <p:pic>
        <p:nvPicPr>
          <p:cNvPr id="4" name="Blue vertical l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
            <a:ext cx="240792" cy="7443509"/>
          </a:xfrm>
          <a:prstGeom prst="rect">
            <a:avLst/>
          </a:prstGeom>
        </p:spPr>
      </p:pic>
      <p:sp>
        <p:nvSpPr>
          <p:cNvPr id="11" name="Picture Placeholder 5"/>
          <p:cNvSpPr>
            <a:spLocks noGrp="1"/>
          </p:cNvSpPr>
          <p:nvPr>
            <p:ph type="pic" sz="quarter" idx="10"/>
          </p:nvPr>
        </p:nvSpPr>
        <p:spPr>
          <a:xfrm>
            <a:off x="4865180" y="-278"/>
            <a:ext cx="4864608" cy="7443788"/>
          </a:xfrm>
        </p:spPr>
        <p:txBody>
          <a:bodyPr/>
          <a:lstStyle/>
          <a:p>
            <a:r>
              <a:rPr lang="en-US" smtClean="0"/>
              <a:t>Click icon to add picture</a:t>
            </a:r>
            <a:endParaRPr lang="en-US" dirty="0"/>
          </a:p>
        </p:txBody>
      </p:sp>
    </p:spTree>
    <p:custDataLst>
      <p:tags r:id="rId1"/>
    </p:custDataLst>
    <p:extLst>
      <p:ext uri="{BB962C8B-B14F-4D97-AF65-F5344CB8AC3E}">
        <p14:creationId xmlns:p14="http://schemas.microsoft.com/office/powerpoint/2010/main" val="24786848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ft Pic, Right Text &amp; Title">
    <p:spTree>
      <p:nvGrpSpPr>
        <p:cNvPr id="1" name=""/>
        <p:cNvGrpSpPr/>
        <p:nvPr/>
      </p:nvGrpSpPr>
      <p:grpSpPr>
        <a:xfrm>
          <a:off x="0" y="0"/>
          <a:ext cx="0" cy="0"/>
          <a:chOff x="0" y="0"/>
          <a:chExt cx="0" cy="0"/>
        </a:xfrm>
      </p:grpSpPr>
      <p:pic>
        <p:nvPicPr>
          <p:cNvPr id="4" name="Blue vertical l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
            <a:ext cx="240792" cy="7443509"/>
          </a:xfrm>
          <a:prstGeom prst="rect">
            <a:avLst/>
          </a:prstGeom>
        </p:spPr>
      </p:pic>
      <p:sp>
        <p:nvSpPr>
          <p:cNvPr id="5" name="Picture Placeholder 5"/>
          <p:cNvSpPr>
            <a:spLocks noGrp="1"/>
          </p:cNvSpPr>
          <p:nvPr>
            <p:ph type="pic" sz="quarter" idx="10"/>
          </p:nvPr>
        </p:nvSpPr>
        <p:spPr>
          <a:xfrm>
            <a:off x="240786" y="1"/>
            <a:ext cx="4678347" cy="7443787"/>
          </a:xfrm>
        </p:spPr>
        <p:txBody>
          <a:bodyPr/>
          <a:lstStyle/>
          <a:p>
            <a:r>
              <a:rPr lang="en-US" smtClean="0"/>
              <a:t>Click icon to add picture</a:t>
            </a:r>
            <a:endParaRPr lang="en-US"/>
          </a:p>
        </p:txBody>
      </p:sp>
      <p:sp>
        <p:nvSpPr>
          <p:cNvPr id="6" name="Title 1"/>
          <p:cNvSpPr>
            <a:spLocks noGrp="1"/>
          </p:cNvSpPr>
          <p:nvPr>
            <p:ph type="title"/>
          </p:nvPr>
        </p:nvSpPr>
        <p:spPr>
          <a:xfrm>
            <a:off x="5148072" y="0"/>
            <a:ext cx="4407408" cy="950976"/>
          </a:xfrm>
        </p:spPr>
        <p:txBody>
          <a:bodyPr/>
          <a:lstStyle/>
          <a:p>
            <a:r>
              <a:rPr lang="en-US" smtClean="0"/>
              <a:t>Click to edit Master title style</a:t>
            </a:r>
            <a:endParaRPr lang="en-CA" dirty="0"/>
          </a:p>
        </p:txBody>
      </p:sp>
      <p:cxnSp>
        <p:nvCxnSpPr>
          <p:cNvPr id="7" name="Blue horizontal line"/>
          <p:cNvCxnSpPr/>
          <p:nvPr/>
        </p:nvCxnSpPr>
        <p:spPr>
          <a:xfrm>
            <a:off x="5148071" y="902494"/>
            <a:ext cx="4407408"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691472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eft Pic, Right Text">
    <p:spTree>
      <p:nvGrpSpPr>
        <p:cNvPr id="1" name=""/>
        <p:cNvGrpSpPr/>
        <p:nvPr/>
      </p:nvGrpSpPr>
      <p:grpSpPr>
        <a:xfrm>
          <a:off x="0" y="0"/>
          <a:ext cx="0" cy="0"/>
          <a:chOff x="0" y="0"/>
          <a:chExt cx="0" cy="0"/>
        </a:xfrm>
      </p:grpSpPr>
      <p:pic>
        <p:nvPicPr>
          <p:cNvPr id="4" name="Blue vertical l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9"/>
            <a:ext cx="240792" cy="7443509"/>
          </a:xfrm>
          <a:prstGeom prst="rect">
            <a:avLst/>
          </a:prstGeom>
        </p:spPr>
      </p:pic>
      <p:sp>
        <p:nvSpPr>
          <p:cNvPr id="5" name="Picture Placeholder 5"/>
          <p:cNvSpPr>
            <a:spLocks noGrp="1"/>
          </p:cNvSpPr>
          <p:nvPr>
            <p:ph type="pic" sz="quarter" idx="10"/>
          </p:nvPr>
        </p:nvSpPr>
        <p:spPr>
          <a:xfrm>
            <a:off x="240786" y="1"/>
            <a:ext cx="4678347" cy="7443787"/>
          </a:xfrm>
        </p:spPr>
        <p:txBody>
          <a:bodyPr/>
          <a:lstStyle/>
          <a:p>
            <a:r>
              <a:rPr lang="en-US" smtClean="0"/>
              <a:t>Click icon to add picture</a:t>
            </a:r>
            <a:endParaRPr lang="en-US"/>
          </a:p>
        </p:txBody>
      </p:sp>
    </p:spTree>
    <p:custDataLst>
      <p:tags r:id="rId1"/>
    </p:custDataLst>
    <p:extLst>
      <p:ext uri="{BB962C8B-B14F-4D97-AF65-F5344CB8AC3E}">
        <p14:creationId xmlns:p14="http://schemas.microsoft.com/office/powerpoint/2010/main" val="37299695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st Page Logo">
    <p:spTree>
      <p:nvGrpSpPr>
        <p:cNvPr id="1" name=""/>
        <p:cNvGrpSpPr/>
        <p:nvPr/>
      </p:nvGrpSpPr>
      <p:grpSpPr>
        <a:xfrm>
          <a:off x="0" y="0"/>
          <a:ext cx="0" cy="0"/>
          <a:chOff x="0" y="0"/>
          <a:chExt cx="0" cy="0"/>
        </a:xfrm>
      </p:grpSpPr>
      <p:pic>
        <p:nvPicPr>
          <p:cNvPr id="5" name="Blue wav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79"/>
            <a:ext cx="1597155" cy="7443509"/>
          </a:xfrm>
          <a:prstGeom prst="rect">
            <a:avLst/>
          </a:prstGeom>
        </p:spPr>
      </p:pic>
      <p:pic>
        <p:nvPicPr>
          <p:cNvPr id="6" name="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3088" y="2437071"/>
            <a:ext cx="5967412" cy="2010847"/>
          </a:xfrm>
          <a:prstGeom prst="rect">
            <a:avLst/>
          </a:prstGeom>
        </p:spPr>
      </p:pic>
    </p:spTree>
    <p:custDataLst>
      <p:tags r:id="rId1"/>
    </p:custDataLst>
    <p:extLst>
      <p:ext uri="{BB962C8B-B14F-4D97-AF65-F5344CB8AC3E}">
        <p14:creationId xmlns:p14="http://schemas.microsoft.com/office/powerpoint/2010/main" val="3287323518"/>
      </p:ext>
    </p:extLst>
  </p:cSld>
  <p:clrMapOvr>
    <a:masterClrMapping/>
  </p:clrMapOvr>
  <p:extLst mod="1">
    <p:ext uri="{DCECCB84-F9BA-43D5-87BE-67443E8EF086}">
      <p15:sldGuideLst xmlns:p15="http://schemas.microsoft.com/office/powerpoint/2012/main">
        <p15:guide id="1" pos="232" userDrawn="1">
          <p15:clr>
            <a:srgbClr val="CCCCCC"/>
          </p15:clr>
        </p15:guide>
        <p15:guide id="2" pos="6040" userDrawn="1">
          <p15:clr>
            <a:srgbClr val="CCCCC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2 Layout">
    <p:spTree>
      <p:nvGrpSpPr>
        <p:cNvPr id="1" name=""/>
        <p:cNvGrpSpPr/>
        <p:nvPr/>
      </p:nvGrpSpPr>
      <p:grpSpPr>
        <a:xfrm>
          <a:off x="0" y="0"/>
          <a:ext cx="0" cy="0"/>
          <a:chOff x="0" y="0"/>
          <a:chExt cx="0" cy="0"/>
        </a:xfrm>
      </p:grpSpPr>
      <p:sp>
        <p:nvSpPr>
          <p:cNvPr id="2" name="Title 1"/>
          <p:cNvSpPr>
            <a:spLocks noGrp="1"/>
          </p:cNvSpPr>
          <p:nvPr>
            <p:ph type="title"/>
          </p:nvPr>
        </p:nvSpPr>
        <p:spPr>
          <a:xfrm>
            <a:off x="612648" y="1197864"/>
            <a:ext cx="5184648" cy="3758184"/>
          </a:xfrm>
        </p:spPr>
        <p:txBody>
          <a:bodyPr anchor="t" anchorCtr="0"/>
          <a:lstStyle>
            <a:lvl1pPr algn="r">
              <a:defRPr sz="4800" cap="all" baseline="0"/>
            </a:lvl1pPr>
          </a:lstStyle>
          <a:p>
            <a:r>
              <a:rPr lang="en-US" smtClean="0"/>
              <a:t>Click to edit Master title style</a:t>
            </a:r>
            <a:endParaRPr lang="en-CA"/>
          </a:p>
        </p:txBody>
      </p:sp>
      <p:pic>
        <p:nvPicPr>
          <p:cNvPr id="3" name="Bridgespa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8472" y="6469080"/>
            <a:ext cx="1868284" cy="716464"/>
          </a:xfrm>
          <a:prstGeom prst="rect">
            <a:avLst/>
          </a:prstGeom>
        </p:spPr>
      </p:pic>
      <p:pic>
        <p:nvPicPr>
          <p:cNvPr id="4" name="Blue wav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
            <a:ext cx="1597155" cy="7443231"/>
          </a:xfrm>
          <a:prstGeom prst="rect">
            <a:avLst/>
          </a:prstGeom>
        </p:spPr>
      </p:pic>
      <p:sp>
        <p:nvSpPr>
          <p:cNvPr id="5" name="Subtitle 2"/>
          <p:cNvSpPr>
            <a:spLocks noGrp="1"/>
          </p:cNvSpPr>
          <p:nvPr>
            <p:ph type="subTitle" idx="1"/>
          </p:nvPr>
        </p:nvSpPr>
        <p:spPr>
          <a:xfrm>
            <a:off x="6227064" y="3758184"/>
            <a:ext cx="3300984" cy="1197864"/>
          </a:xfrm>
          <a:prstGeom prst="rect">
            <a:avLst/>
          </a:prstGeom>
        </p:spPr>
        <p:txBody>
          <a:bodyPr lIns="0" rIns="45720" anchor="b" anchorCtr="0">
            <a:noAutofit/>
          </a:bodyPr>
          <a:lstStyle>
            <a:lvl1pPr marL="0" indent="0" algn="l">
              <a:buNone/>
              <a:defRPr sz="2000">
                <a:solidFill>
                  <a:schemeClr val="bg2"/>
                </a:solidFill>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smtClean="0"/>
              <a:t>Click to edit Master subtitle style</a:t>
            </a:r>
            <a:endParaRPr lang="en-US" dirty="0"/>
          </a:p>
        </p:txBody>
      </p:sp>
      <p:cxnSp>
        <p:nvCxnSpPr>
          <p:cNvPr id="6" name="Blue vertical line"/>
          <p:cNvCxnSpPr/>
          <p:nvPr/>
        </p:nvCxnSpPr>
        <p:spPr>
          <a:xfrm>
            <a:off x="6007100" y="1248507"/>
            <a:ext cx="0" cy="3704493"/>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149678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btfpLayoutConfig" hidden="1"/>
          <p:cNvSpPr txBox="1"/>
          <p:nvPr userDrawn="1"/>
        </p:nvSpPr>
        <p:spPr bwMode="gray">
          <a:xfrm>
            <a:off x="10135" y="13785"/>
            <a:ext cx="612763" cy="99226"/>
          </a:xfrm>
          <a:prstGeom prst="rect">
            <a:avLst/>
          </a:prstGeom>
          <a:noFill/>
        </p:spPr>
        <p:txBody>
          <a:bodyPr vert="horz" wrap="none" lIns="38306" tIns="38306" rIns="38306" bIns="38306" rtlCol="0">
            <a:spAutoFit/>
          </a:bodyPr>
          <a:lstStyle/>
          <a:p>
            <a:pPr marL="0" indent="0">
              <a:buNone/>
            </a:pPr>
            <a:r>
              <a:rPr lang="en-US" sz="142" smtClean="0">
                <a:solidFill>
                  <a:srgbClr val="FFFFFF">
                    <a:alpha val="0"/>
                  </a:srgbClr>
                </a:solidFill>
              </a:rPr>
              <a:t>overall_0_131690428734084882 columns_1_131690428734084882 </a:t>
            </a:r>
            <a:endParaRPr lang="en-US" sz="142" dirty="0" err="1" smtClean="0">
              <a:solidFill>
                <a:srgbClr val="FFFFFF">
                  <a:alpha val="0"/>
                </a:srgbClr>
              </a:solidFill>
            </a:endParaRPr>
          </a:p>
        </p:txBody>
      </p:sp>
    </p:spTree>
    <p:custDataLst>
      <p:tags r:id="rId1"/>
    </p:custDataLst>
    <p:extLst>
      <p:ext uri="{BB962C8B-B14F-4D97-AF65-F5344CB8AC3E}">
        <p14:creationId xmlns:p14="http://schemas.microsoft.com/office/powerpoint/2010/main" val="56344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BtfpConfiguration" hidden="1"/>
          <p:cNvSpPr txBox="1"/>
          <p:nvPr userDrawn="1"/>
        </p:nvSpPr>
        <p:spPr bwMode="hidden">
          <a:xfrm>
            <a:off x="0" y="0"/>
            <a:ext cx="28730" cy="39075"/>
          </a:xfrm>
          <a:prstGeom prst="rect">
            <a:avLst/>
          </a:prstGeom>
          <a:noFill/>
        </p:spPr>
        <p:txBody>
          <a:bodyPr wrap="none" lIns="0" tIns="0" rIns="0" bIns="0" rtlCol="0">
            <a:noAutofit/>
          </a:bodyPr>
          <a:lstStyle/>
          <a:p>
            <a:pPr marL="0" indent="0">
              <a:buNone/>
            </a:pPr>
            <a:r>
              <a:rPr lang="en-US" sz="142" smtClean="0">
                <a:solidFill>
                  <a:schemeClr val="bg1">
                    <a:alpha val="0"/>
                  </a:schemeClr>
                </a:solidFill>
              </a:rPr>
              <a:t>&lt;btfp&gt;</a:t>
            </a:r>
          </a:p>
          <a:p>
            <a:pPr marL="0" indent="0">
              <a:buNone/>
            </a:pPr>
            <a:r>
              <a:rPr lang="en-US" sz="142" smtClean="0">
                <a:solidFill>
                  <a:schemeClr val="bg1">
                    <a:alpha val="0"/>
                  </a:schemeClr>
                </a:solidFill>
              </a:rPr>
              <a:t>  &lt;!-- Instructions for the &lt;template&gt; tag:       Keep "version" and "type" options unchanged.       Set "name" option to the client name that should appear on the client color section.        Set "pageSize" to the paper size you are setting this slide master up on. Valid values are: "widescreen" (which equals 16:9), "4_3", "a4" and "letter". Observe capitalization!  Last edited by Tracey Neil on Aug 18, 2018 --&gt;</a:t>
            </a:r>
          </a:p>
          <a:p>
            <a:pPr marL="0" indent="0">
              <a:buNone/>
            </a:pPr>
            <a:r>
              <a:rPr lang="en-US" sz="142" smtClean="0">
                <a:solidFill>
                  <a:schemeClr val="bg1">
                    <a:alpha val="0"/>
                  </a:schemeClr>
                </a:solidFill>
              </a:rPr>
              <a:t>  &lt;template version="2.0.14" type="unbranded" name="Bridgespan Core" pageSize="letter"&gt;</a:t>
            </a:r>
          </a:p>
          <a:p>
            <a:pPr marL="0" indent="0">
              <a:buNone/>
            </a:pPr>
            <a:r>
              <a:rPr lang="en-US" sz="142" smtClean="0">
                <a:solidFill>
                  <a:schemeClr val="bg1">
                    <a:alpha val="0"/>
                  </a:schemeClr>
                </a:solidFill>
              </a:rPr>
              <a:t>    &lt;!-- Instructions for &lt;settings&gt; tag:         In each sub-tag set the hex code of the RGB color you wish to use for the standard elements when they are created on this slide master.         If the value is missing or invalid, default colors will be used. --&gt;</a:t>
            </a:r>
          </a:p>
          <a:p>
            <a:pPr marL="0" indent="0">
              <a:buNone/>
            </a:pPr>
            <a:r>
              <a:rPr lang="en-US" sz="142" smtClean="0">
                <a:solidFill>
                  <a:schemeClr val="bg1">
                    <a:alpha val="0"/>
                  </a:schemeClr>
                </a:solidFill>
              </a:rPr>
              <a:t>    &lt;settings&gt;</a:t>
            </a:r>
          </a:p>
          <a:p>
            <a:pPr marL="0" indent="0">
              <a:buNone/>
            </a:pPr>
            <a:r>
              <a:rPr lang="en-US" sz="142" smtClean="0">
                <a:solidFill>
                  <a:schemeClr val="bg1">
                    <a:alpha val="0"/>
                  </a:schemeClr>
                </a:solidFill>
              </a:rPr>
              <a:t>      &lt;runningAgendaBackColorLeft&gt;#045B91&lt;/runningAgendaBackColorLeft&gt;</a:t>
            </a:r>
          </a:p>
          <a:p>
            <a:pPr marL="0" indent="0">
              <a:buNone/>
            </a:pPr>
            <a:r>
              <a:rPr lang="en-US" sz="142" smtClean="0">
                <a:solidFill>
                  <a:schemeClr val="bg1">
                    <a:alpha val="0"/>
                  </a:schemeClr>
                </a:solidFill>
              </a:rPr>
              <a:t>      &lt;runningAgendaBackColorRight&gt;#D0D1D3&lt;/runningAgendaBackColorRight&gt;</a:t>
            </a:r>
          </a:p>
          <a:p>
            <a:pPr marL="0" indent="0">
              <a:buNone/>
            </a:pPr>
            <a:r>
              <a:rPr lang="en-US" sz="142" smtClean="0">
                <a:solidFill>
                  <a:schemeClr val="bg1">
                    <a:alpha val="0"/>
                  </a:schemeClr>
                </a:solidFill>
              </a:rPr>
              <a:t>      &lt;runningAgendaTextColorLeft&gt;#FFFFFF&lt;/runningAgendaTextColorLeft&gt;</a:t>
            </a:r>
          </a:p>
          <a:p>
            <a:pPr marL="0" indent="0">
              <a:buNone/>
            </a:pPr>
            <a:r>
              <a:rPr lang="en-US" sz="142" smtClean="0">
                <a:solidFill>
                  <a:schemeClr val="bg1">
                    <a:alpha val="0"/>
                  </a:schemeClr>
                </a:solidFill>
              </a:rPr>
              <a:t>      &lt;runningAgendaTextColorRight&gt;#464547&lt;/runningAgendaTextColorRight&gt;</a:t>
            </a:r>
          </a:p>
          <a:p>
            <a:pPr marL="0" indent="0">
              <a:buNone/>
            </a:pPr>
            <a:r>
              <a:rPr lang="en-US" sz="142" smtClean="0">
                <a:solidFill>
                  <a:schemeClr val="bg1">
                    <a:alpha val="0"/>
                  </a:schemeClr>
                </a:solidFill>
              </a:rPr>
              <a:t>      &lt;columnHeaderLineColor&gt;#464547&lt;/columnHeaderLineColor&gt;</a:t>
            </a:r>
          </a:p>
          <a:p>
            <a:pPr marL="0" indent="0">
              <a:buNone/>
            </a:pPr>
            <a:r>
              <a:rPr lang="en-US" sz="142" smtClean="0">
                <a:solidFill>
                  <a:schemeClr val="bg1">
                    <a:alpha val="0"/>
                  </a:schemeClr>
                </a:solidFill>
              </a:rPr>
              <a:t>      &lt;columnHeaderTextColor&gt;#464547&lt;/columnHeaderTextColor&gt;</a:t>
            </a:r>
          </a:p>
          <a:p>
            <a:pPr marL="0" indent="0">
              <a:buNone/>
            </a:pPr>
            <a:r>
              <a:rPr lang="en-US" sz="142" smtClean="0">
                <a:solidFill>
                  <a:schemeClr val="bg1">
                    <a:alpha val="0"/>
                  </a:schemeClr>
                </a:solidFill>
              </a:rPr>
              <a:t>      &lt;rowHeaderLineColor&gt;#464547&lt;/rowHeaderLineColor&gt;</a:t>
            </a:r>
          </a:p>
          <a:p>
            <a:pPr marL="0" indent="0">
              <a:buNone/>
            </a:pPr>
            <a:r>
              <a:rPr lang="en-US" sz="142" smtClean="0">
                <a:solidFill>
                  <a:schemeClr val="bg1">
                    <a:alpha val="0"/>
                  </a:schemeClr>
                </a:solidFill>
              </a:rPr>
              <a:t>      &lt;rowHeaderTextColor&gt;#464547&lt;/rowHeaderTextColor&gt;</a:t>
            </a:r>
          </a:p>
          <a:p>
            <a:pPr marL="0" indent="0">
              <a:buNone/>
            </a:pPr>
            <a:r>
              <a:rPr lang="en-US" sz="142" smtClean="0">
                <a:solidFill>
                  <a:schemeClr val="bg1">
                    <a:alpha val="0"/>
                  </a:schemeClr>
                </a:solidFill>
              </a:rPr>
              <a:t>      &lt;bainArrowLineColor&gt;#F08613&lt;/bainArrowLineColor&gt;</a:t>
            </a:r>
          </a:p>
          <a:p>
            <a:pPr marL="0" indent="0">
              <a:buNone/>
            </a:pPr>
            <a:r>
              <a:rPr lang="en-US" sz="142" smtClean="0">
                <a:solidFill>
                  <a:schemeClr val="bg1">
                    <a:alpha val="0"/>
                  </a:schemeClr>
                </a:solidFill>
              </a:rPr>
              <a:t>      &lt;bainArrowTextColor&gt;#F08613&lt;/bainArrowTextColor&gt;</a:t>
            </a:r>
          </a:p>
          <a:p>
            <a:pPr marL="0" indent="0">
              <a:buNone/>
            </a:pPr>
            <a:r>
              <a:rPr lang="en-US" sz="142" smtClean="0">
                <a:solidFill>
                  <a:schemeClr val="bg1">
                    <a:alpha val="0"/>
                  </a:schemeClr>
                </a:solidFill>
              </a:rPr>
              <a:t>      &lt;percentageCircleFullCircleColor&gt;#A5A6A9&lt;/percentageCircleFullCircleColor&gt;</a:t>
            </a:r>
          </a:p>
          <a:p>
            <a:pPr marL="0" indent="0">
              <a:buNone/>
            </a:pPr>
            <a:r>
              <a:rPr lang="en-US" sz="142" smtClean="0">
                <a:solidFill>
                  <a:schemeClr val="bg1">
                    <a:alpha val="0"/>
                  </a:schemeClr>
                </a:solidFill>
              </a:rPr>
              <a:t>      &lt;percentageCircleTextHighlightColor&gt;#00437A&lt;/percentageCircleTextHighlightColor&gt;</a:t>
            </a:r>
          </a:p>
          <a:p>
            <a:pPr marL="0" indent="0">
              <a:buNone/>
            </a:pPr>
            <a:r>
              <a:rPr lang="en-US" sz="142" smtClean="0">
                <a:solidFill>
                  <a:schemeClr val="bg1">
                    <a:alpha val="0"/>
                  </a:schemeClr>
                </a:solidFill>
              </a:rPr>
              <a:t>      &lt;statusStickerColor&gt;#464547&lt;/statusStickerColor&gt;</a:t>
            </a:r>
          </a:p>
          <a:p>
            <a:pPr marL="0" indent="0">
              <a:buNone/>
            </a:pPr>
            <a:r>
              <a:rPr lang="en-US" sz="142" smtClean="0">
                <a:solidFill>
                  <a:schemeClr val="bg1">
                    <a:alpha val="0"/>
                  </a:schemeClr>
                </a:solidFill>
              </a:rPr>
              <a:t>      &lt;calloutBackColor&gt;#FFFFFF&lt;/calloutBackColor&gt;</a:t>
            </a:r>
          </a:p>
          <a:p>
            <a:pPr marL="0" indent="0">
              <a:buNone/>
            </a:pPr>
            <a:r>
              <a:rPr lang="en-US" sz="142" smtClean="0">
                <a:solidFill>
                  <a:schemeClr val="bg1">
                    <a:alpha val="0"/>
                  </a:schemeClr>
                </a:solidFill>
              </a:rPr>
              <a:t>      &lt;calloutTextLineColor&gt;#00437A&lt;/calloutTextLineColor&gt;</a:t>
            </a:r>
          </a:p>
          <a:p>
            <a:pPr marL="0" indent="0">
              <a:buNone/>
            </a:pPr>
            <a:r>
              <a:rPr lang="en-US" sz="142" smtClean="0">
                <a:solidFill>
                  <a:schemeClr val="bg1">
                    <a:alpha val="0"/>
                  </a:schemeClr>
                </a:solidFill>
              </a:rPr>
              <a:t>      &lt;numberBubbleBackColor&gt;#FFFFFF&lt;/numberBubbleBackColor&gt;</a:t>
            </a:r>
          </a:p>
          <a:p>
            <a:pPr marL="0" indent="0">
              <a:buNone/>
            </a:pPr>
            <a:r>
              <a:rPr lang="en-US" sz="142" smtClean="0">
                <a:solidFill>
                  <a:schemeClr val="bg1">
                    <a:alpha val="0"/>
                  </a:schemeClr>
                </a:solidFill>
              </a:rPr>
              <a:t>      &lt;numberBubbleTextLineColor&gt;#F08613&lt;/numberBubbleTextLineColor&gt;</a:t>
            </a:r>
          </a:p>
          <a:p>
            <a:pPr marL="0" indent="0">
              <a:buNone/>
            </a:pPr>
            <a:r>
              <a:rPr lang="en-US" sz="142" smtClean="0">
                <a:solidFill>
                  <a:schemeClr val="bg1">
                    <a:alpha val="0"/>
                  </a:schemeClr>
                </a:solidFill>
              </a:rPr>
              <a:t>      &lt;valueChainTextLineColor&gt;#00437A&lt;/valueChainTextLineColor&gt;</a:t>
            </a:r>
          </a:p>
          <a:p>
            <a:pPr marL="0" indent="0">
              <a:buNone/>
            </a:pPr>
            <a:r>
              <a:rPr lang="en-US" sz="142" smtClean="0">
                <a:solidFill>
                  <a:schemeClr val="bg1">
                    <a:alpha val="0"/>
                  </a:schemeClr>
                </a:solidFill>
              </a:rPr>
              <a:t>      &lt;agendaHighlightColor&gt;#00A9E0&lt;/agendaHighlightColor&gt;</a:t>
            </a:r>
          </a:p>
          <a:p>
            <a:pPr marL="0" indent="0">
              <a:buNone/>
            </a:pPr>
            <a:r>
              <a:rPr lang="en-US" sz="142" smtClean="0">
                <a:solidFill>
                  <a:schemeClr val="bg1">
                    <a:alpha val="0"/>
                  </a:schemeClr>
                </a:solidFill>
              </a:rPr>
              <a:t>      &lt;!-- The &lt;tableAccentNumber&gt; defines which table layout from the "Light Style 1" row should be applied for newly created tables.            Valid values are 0, 1, 2, 3, 4, 5, and 6 - representing the layouts on the Table Layout drop-down from left to right.            The highlight colors used in those table layouts link to the Theme color palette, they cannot be specified here. --&gt;</a:t>
            </a:r>
          </a:p>
          <a:p>
            <a:pPr marL="0" indent="0">
              <a:buNone/>
            </a:pPr>
            <a:r>
              <a:rPr lang="en-US" sz="142" smtClean="0">
                <a:solidFill>
                  <a:schemeClr val="bg1">
                    <a:alpha val="0"/>
                  </a:schemeClr>
                </a:solidFill>
              </a:rPr>
              <a:t>      &lt;tableAccentNumber&gt;0&lt;/tableAccentNumber&gt;</a:t>
            </a:r>
          </a:p>
          <a:p>
            <a:pPr marL="0" indent="0">
              <a:buNone/>
            </a:pPr>
            <a:r>
              <a:rPr lang="en-US" sz="142" smtClean="0">
                <a:solidFill>
                  <a:schemeClr val="bg1">
                    <a:alpha val="0"/>
                  </a:schemeClr>
                </a:solidFill>
              </a:rPr>
              <a:t>      &lt;!-- The &lt;statusStickerRunningAgendaFontSize&gt; tag determines what font size should be applied to newly created status stickers and running agendas.            Valid values are integer numbers. If the option is not present or not valid, the default is used. --&gt;</a:t>
            </a:r>
          </a:p>
          <a:p>
            <a:pPr marL="0" indent="0">
              <a:buNone/>
            </a:pPr>
            <a:r>
              <a:rPr lang="en-US" sz="142" smtClean="0">
                <a:solidFill>
                  <a:schemeClr val="bg1">
                    <a:alpha val="0"/>
                  </a:schemeClr>
                </a:solidFill>
              </a:rPr>
              <a:t>      &lt;statusStickerRunningAgendaFontSize&gt;12&lt;/statusStickerRunningAgendaFontSize&gt;</a:t>
            </a:r>
          </a:p>
          <a:p>
            <a:pPr marL="0" indent="0">
              <a:buNone/>
            </a:pPr>
            <a:r>
              <a:rPr lang="en-US" sz="142" smtClean="0">
                <a:solidFill>
                  <a:schemeClr val="bg1">
                    <a:alpha val="0"/>
                  </a:schemeClr>
                </a:solidFill>
              </a:rPr>
              <a:t>      &lt;!-- The &lt;columnSpacing&gt; tag determines the width of the spacing between columns in pt.           Valid values are integer numbers, min. 28, max. 85 (~1-3cm). If the option is not present or not valid, the default is used. --&gt;</a:t>
            </a:r>
          </a:p>
          <a:p>
            <a:pPr marL="0" indent="0">
              <a:buNone/>
            </a:pPr>
            <a:r>
              <a:rPr lang="en-US" sz="142" smtClean="0">
                <a:solidFill>
                  <a:schemeClr val="bg1">
                    <a:alpha val="0"/>
                  </a:schemeClr>
                </a:solidFill>
              </a:rPr>
              <a:t>      &lt;columnSpacing&gt;42&lt;/columnSpacing&gt;</a:t>
            </a:r>
          </a:p>
          <a:p>
            <a:pPr marL="0" indent="0">
              <a:buNone/>
            </a:pPr>
            <a:r>
              <a:rPr lang="en-US" sz="142" smtClean="0">
                <a:solidFill>
                  <a:schemeClr val="bg1">
                    <a:alpha val="0"/>
                  </a:schemeClr>
                </a:solidFill>
              </a:rPr>
              <a:t>    &lt;/settings&gt;</a:t>
            </a:r>
          </a:p>
          <a:p>
            <a:pPr marL="0" indent="0">
              <a:buNone/>
            </a:pPr>
            <a:r>
              <a:rPr lang="en-US" sz="142" smtClean="0">
                <a:solidFill>
                  <a:schemeClr val="bg1">
                    <a:alpha val="0"/>
                  </a:schemeClr>
                </a:solidFill>
              </a:rPr>
              <a:t>    &lt;!-- Instructions for &lt;colors&gt; tag:         Use any number of &lt;color&gt;...&lt;/color&gt; lines. Each line creates a client color on the client color palette in the order they appear here.         The client color hex code goes between the &lt;color&gt; and &lt;/color&gt; tags.         The &lt;color&gt; tag may have the option "contrastingTextColor". If it is set to a valid RGB hex code then that color will be used for text if the user applies the client color to fill a shape.          Hence, contrastingTextColor usually is white (#FFFFFF), black (#000000) or another dark color. --&gt;</a:t>
            </a:r>
          </a:p>
          <a:p>
            <a:pPr marL="0" indent="0">
              <a:buNone/>
            </a:pPr>
            <a:r>
              <a:rPr lang="en-US" sz="142" smtClean="0">
                <a:solidFill>
                  <a:schemeClr val="bg1">
                    <a:alpha val="0"/>
                  </a:schemeClr>
                </a:solidFill>
              </a:rPr>
              <a:t>    &lt;colors&gt;</a:t>
            </a:r>
          </a:p>
          <a:p>
            <a:pPr marL="0" indent="0">
              <a:buNone/>
            </a:pPr>
            <a:r>
              <a:rPr lang="en-US" sz="142" smtClean="0">
                <a:solidFill>
                  <a:schemeClr val="bg1">
                    <a:alpha val="0"/>
                  </a:schemeClr>
                </a:solidFill>
              </a:rPr>
              <a:t>      &lt;color contrastingTextColor="#FFFFFF"&gt;#464547&lt;/color&gt;</a:t>
            </a:r>
          </a:p>
          <a:p>
            <a:pPr marL="0" indent="0">
              <a:buNone/>
            </a:pPr>
            <a:r>
              <a:rPr lang="en-US" sz="142" smtClean="0">
                <a:solidFill>
                  <a:schemeClr val="bg1">
                    <a:alpha val="0"/>
                  </a:schemeClr>
                </a:solidFill>
              </a:rPr>
              <a:t>      &lt;color contrastingTextColor="#FFFFFF"&gt;#00437A&lt;/color&gt;</a:t>
            </a:r>
          </a:p>
          <a:p>
            <a:pPr marL="0" indent="0">
              <a:buNone/>
            </a:pPr>
            <a:r>
              <a:rPr lang="en-US" sz="142" smtClean="0">
                <a:solidFill>
                  <a:schemeClr val="bg1">
                    <a:alpha val="0"/>
                  </a:schemeClr>
                </a:solidFill>
              </a:rPr>
              <a:t>      &lt;color contrastingTextColor="#FFFFFF"&gt;#00A9E0&lt;/color&gt;</a:t>
            </a:r>
          </a:p>
          <a:p>
            <a:pPr marL="0" indent="0">
              <a:buNone/>
            </a:pPr>
            <a:r>
              <a:rPr lang="en-US" sz="142" smtClean="0">
                <a:solidFill>
                  <a:schemeClr val="bg1">
                    <a:alpha val="0"/>
                  </a:schemeClr>
                </a:solidFill>
              </a:rPr>
              <a:t>      &lt;color contrastingTextColor="#FFFFFF"&gt;#008542&lt;/color&gt;</a:t>
            </a:r>
          </a:p>
          <a:p>
            <a:pPr marL="0" indent="0">
              <a:buNone/>
            </a:pPr>
            <a:r>
              <a:rPr lang="en-US" sz="142" smtClean="0">
                <a:solidFill>
                  <a:schemeClr val="bg1">
                    <a:alpha val="0"/>
                  </a:schemeClr>
                </a:solidFill>
              </a:rPr>
              <a:t>      &lt;color contrastingTextColor="#FFFFFF"&gt;#7AB800&lt;/color&gt;</a:t>
            </a:r>
          </a:p>
          <a:p>
            <a:pPr marL="0" indent="0">
              <a:buNone/>
            </a:pPr>
            <a:r>
              <a:rPr lang="en-US" sz="142" smtClean="0">
                <a:solidFill>
                  <a:schemeClr val="bg1">
                    <a:alpha val="0"/>
                  </a:schemeClr>
                </a:solidFill>
              </a:rPr>
              <a:t>      &lt;color contrastingTextColor="#FFFFFF"&gt;#D47800&lt;/color&gt;</a:t>
            </a:r>
          </a:p>
          <a:p>
            <a:pPr marL="0" indent="0">
              <a:buNone/>
            </a:pPr>
            <a:r>
              <a:rPr lang="en-US" sz="142" smtClean="0">
                <a:solidFill>
                  <a:schemeClr val="bg1">
                    <a:alpha val="0"/>
                  </a:schemeClr>
                </a:solidFill>
              </a:rPr>
              <a:t>      &lt;color contrastingTextColor="#FFFFFF"&gt;#5F6062&lt;/color&gt;</a:t>
            </a:r>
          </a:p>
          <a:p>
            <a:pPr marL="0" indent="0">
              <a:buNone/>
            </a:pPr>
            <a:r>
              <a:rPr lang="en-US" sz="142" smtClean="0">
                <a:solidFill>
                  <a:schemeClr val="bg1">
                    <a:alpha val="0"/>
                  </a:schemeClr>
                </a:solidFill>
              </a:rPr>
              <a:t>      &lt;color contrastingTextColor="#FFFFFF"&gt;#145A95&lt;/color&gt;</a:t>
            </a:r>
          </a:p>
          <a:p>
            <a:pPr marL="0" indent="0">
              <a:buNone/>
            </a:pPr>
            <a:r>
              <a:rPr lang="en-US" sz="142" smtClean="0">
                <a:solidFill>
                  <a:schemeClr val="bg1">
                    <a:alpha val="0"/>
                  </a:schemeClr>
                </a:solidFill>
              </a:rPr>
              <a:t>      &lt;color contrastingTextColor="#FFFFFF"&gt;#3BBCE2&lt;/color&gt;</a:t>
            </a:r>
          </a:p>
          <a:p>
            <a:pPr marL="0" indent="0">
              <a:buNone/>
            </a:pPr>
            <a:r>
              <a:rPr lang="en-US" sz="142" smtClean="0">
                <a:solidFill>
                  <a:schemeClr val="bg1">
                    <a:alpha val="0"/>
                  </a:schemeClr>
                </a:solidFill>
              </a:rPr>
              <a:t>      &lt;color contrastingTextColor="#FFFFFF"&gt;#48A337&lt;/color&gt;</a:t>
            </a:r>
          </a:p>
          <a:p>
            <a:pPr marL="0" indent="0">
              <a:buNone/>
            </a:pPr>
            <a:r>
              <a:rPr lang="en-US" sz="142" smtClean="0">
                <a:solidFill>
                  <a:schemeClr val="bg1">
                    <a:alpha val="0"/>
                  </a:schemeClr>
                </a:solidFill>
              </a:rPr>
              <a:t>      &lt;color contrastingTextColor="#FFFFFF"&gt;#9FC918&lt;/color&gt;</a:t>
            </a:r>
          </a:p>
          <a:p>
            <a:pPr marL="0" indent="0">
              <a:buNone/>
            </a:pPr>
            <a:r>
              <a:rPr lang="en-US" sz="142" smtClean="0">
                <a:solidFill>
                  <a:schemeClr val="bg1">
                    <a:alpha val="0"/>
                  </a:schemeClr>
                </a:solidFill>
              </a:rPr>
              <a:t>      &lt;color contrastingTextColor="#FFFFFF"&gt;#F08613&lt;/color&gt;</a:t>
            </a:r>
          </a:p>
          <a:p>
            <a:pPr marL="0" indent="0">
              <a:buNone/>
            </a:pPr>
            <a:r>
              <a:rPr lang="en-US" sz="142" smtClean="0">
                <a:solidFill>
                  <a:schemeClr val="bg1">
                    <a:alpha val="0"/>
                  </a:schemeClr>
                </a:solidFill>
              </a:rPr>
              <a:t>      &lt;color contrastingTextColor="#FFFFFF"&gt;#747678&lt;/color&gt;</a:t>
            </a:r>
          </a:p>
          <a:p>
            <a:pPr marL="0" indent="0">
              <a:buNone/>
            </a:pPr>
            <a:r>
              <a:rPr lang="en-US" sz="142" smtClean="0">
                <a:solidFill>
                  <a:schemeClr val="bg1">
                    <a:alpha val="0"/>
                  </a:schemeClr>
                </a:solidFill>
              </a:rPr>
              <a:t>      &lt;color contrastingTextColor="#FFFFFF"&gt;#398BC6&lt;/color&gt;</a:t>
            </a:r>
          </a:p>
          <a:p>
            <a:pPr marL="0" indent="0">
              <a:buNone/>
            </a:pPr>
            <a:r>
              <a:rPr lang="en-US" sz="142" smtClean="0">
                <a:solidFill>
                  <a:schemeClr val="bg1">
                    <a:alpha val="0"/>
                  </a:schemeClr>
                </a:solidFill>
              </a:rPr>
              <a:t>      &lt;color contrastingTextColor="#FFFFFF"&gt;#70CDE3&lt;/color&gt;</a:t>
            </a:r>
          </a:p>
          <a:p>
            <a:pPr marL="0" indent="0">
              <a:buNone/>
            </a:pPr>
            <a:r>
              <a:rPr lang="en-US" sz="142" smtClean="0">
                <a:solidFill>
                  <a:schemeClr val="bg1">
                    <a:alpha val="0"/>
                  </a:schemeClr>
                </a:solidFill>
              </a:rPr>
              <a:t>      &lt;color contrastingTextColor="#FFFFFF"&gt;#6CC551&lt;/color&gt;</a:t>
            </a:r>
          </a:p>
          <a:p>
            <a:pPr marL="0" indent="0">
              <a:buNone/>
            </a:pPr>
            <a:r>
              <a:rPr lang="en-US" sz="142" smtClean="0">
                <a:solidFill>
                  <a:schemeClr val="bg1">
                    <a:alpha val="0"/>
                  </a:schemeClr>
                </a:solidFill>
              </a:rPr>
              <a:t>      &lt;color contrastingTextColor="#FFFFFF"&gt;#C1D82F&lt;/color&gt;</a:t>
            </a:r>
          </a:p>
          <a:p>
            <a:pPr marL="0" indent="0">
              <a:buNone/>
            </a:pPr>
            <a:r>
              <a:rPr lang="en-US" sz="142" smtClean="0">
                <a:solidFill>
                  <a:schemeClr val="bg1">
                    <a:alpha val="0"/>
                  </a:schemeClr>
                </a:solidFill>
              </a:rPr>
              <a:t>      &lt;color contrastingTextColor="#FFFFFF"&gt;#FCA047&lt;/color&gt;</a:t>
            </a:r>
          </a:p>
          <a:p>
            <a:pPr marL="0" indent="0">
              <a:buNone/>
            </a:pPr>
            <a:r>
              <a:rPr lang="en-US" sz="142" smtClean="0">
                <a:solidFill>
                  <a:schemeClr val="bg1">
                    <a:alpha val="0"/>
                  </a:schemeClr>
                </a:solidFill>
              </a:rPr>
              <a:t>      &lt;color contrastingTextColor="#464547"&gt;#A5A6A9&lt;/color&gt;</a:t>
            </a:r>
          </a:p>
          <a:p>
            <a:pPr marL="0" indent="0">
              <a:buNone/>
            </a:pPr>
            <a:r>
              <a:rPr lang="en-US" sz="142" smtClean="0">
                <a:solidFill>
                  <a:schemeClr val="bg1">
                    <a:alpha val="0"/>
                  </a:schemeClr>
                </a:solidFill>
              </a:rPr>
              <a:t>      &lt;color contrastingTextColor="#464547"&gt;#83C3ED&lt;/color&gt;</a:t>
            </a:r>
          </a:p>
          <a:p>
            <a:pPr marL="0" indent="0">
              <a:buNone/>
            </a:pPr>
            <a:r>
              <a:rPr lang="en-US" sz="142" smtClean="0">
                <a:solidFill>
                  <a:schemeClr val="bg1">
                    <a:alpha val="0"/>
                  </a:schemeClr>
                </a:solidFill>
              </a:rPr>
              <a:t>      &lt;color contrastingTextColor="#464547"&gt;#99DFF1&lt;/color&gt;</a:t>
            </a:r>
          </a:p>
          <a:p>
            <a:pPr marL="0" indent="0">
              <a:buNone/>
            </a:pPr>
            <a:r>
              <a:rPr lang="en-US" sz="142" smtClean="0">
                <a:solidFill>
                  <a:schemeClr val="bg1">
                    <a:alpha val="0"/>
                  </a:schemeClr>
                </a:solidFill>
              </a:rPr>
              <a:t>      &lt;color contrastingTextColor="#464547"&gt;#87D672&lt;/color&gt;</a:t>
            </a:r>
          </a:p>
          <a:p>
            <a:pPr marL="0" indent="0">
              <a:buNone/>
            </a:pPr>
            <a:r>
              <a:rPr lang="en-US" sz="142" smtClean="0">
                <a:solidFill>
                  <a:schemeClr val="bg1">
                    <a:alpha val="0"/>
                  </a:schemeClr>
                </a:solidFill>
              </a:rPr>
              <a:t>      &lt;color contrastingTextColor="#464547"&gt;#D5E45C&lt;/color&gt;</a:t>
            </a:r>
          </a:p>
          <a:p>
            <a:pPr marL="0" indent="0">
              <a:buNone/>
            </a:pPr>
            <a:r>
              <a:rPr lang="en-US" sz="142" smtClean="0">
                <a:solidFill>
                  <a:schemeClr val="bg1">
                    <a:alpha val="0"/>
                  </a:schemeClr>
                </a:solidFill>
              </a:rPr>
              <a:t>      &lt;color contrastingTextColor="#464547"&gt;#FAC57D&lt;/color&gt;</a:t>
            </a:r>
          </a:p>
          <a:p>
            <a:pPr marL="0" indent="0">
              <a:buNone/>
            </a:pPr>
            <a:r>
              <a:rPr lang="en-US" sz="142" smtClean="0">
                <a:solidFill>
                  <a:schemeClr val="bg1">
                    <a:alpha val="0"/>
                  </a:schemeClr>
                </a:solidFill>
              </a:rPr>
              <a:t>      &lt;color contrastingTextColor="#464547"&gt;#D0D1D3&lt;/color&gt;</a:t>
            </a:r>
          </a:p>
          <a:p>
            <a:pPr marL="0" indent="0">
              <a:buNone/>
            </a:pPr>
            <a:r>
              <a:rPr lang="en-US" sz="142" smtClean="0">
                <a:solidFill>
                  <a:schemeClr val="bg1">
                    <a:alpha val="0"/>
                  </a:schemeClr>
                </a:solidFill>
              </a:rPr>
              <a:t>      &lt;color contrastingTextColor="#464547"&gt;#D6EFFF&lt;/color&gt;</a:t>
            </a:r>
          </a:p>
          <a:p>
            <a:pPr marL="0" indent="0">
              <a:buNone/>
            </a:pPr>
            <a:r>
              <a:rPr lang="en-US" sz="142" smtClean="0">
                <a:solidFill>
                  <a:schemeClr val="bg1">
                    <a:alpha val="0"/>
                  </a:schemeClr>
                </a:solidFill>
              </a:rPr>
              <a:t>      &lt;color contrastingTextColor="#464547"&gt;#D0EFF9&lt;/color&gt;</a:t>
            </a:r>
          </a:p>
          <a:p>
            <a:pPr marL="0" indent="0">
              <a:buNone/>
            </a:pPr>
            <a:r>
              <a:rPr lang="en-US" sz="142" smtClean="0">
                <a:solidFill>
                  <a:schemeClr val="bg1">
                    <a:alpha val="0"/>
                  </a:schemeClr>
                </a:solidFill>
              </a:rPr>
              <a:t>      &lt;color contrastingTextColor="#464547"&gt;#D1F4B3&lt;/color&gt;</a:t>
            </a:r>
          </a:p>
          <a:p>
            <a:pPr marL="0" indent="0">
              <a:buNone/>
            </a:pPr>
            <a:r>
              <a:rPr lang="en-US" sz="142" smtClean="0">
                <a:solidFill>
                  <a:schemeClr val="bg1">
                    <a:alpha val="0"/>
                  </a:schemeClr>
                </a:solidFill>
              </a:rPr>
              <a:t>      &lt;color contrastingTextColor="#464547"&gt;#E7F0A2&lt;/color&gt;</a:t>
            </a:r>
          </a:p>
          <a:p>
            <a:pPr marL="0" indent="0">
              <a:buNone/>
            </a:pPr>
            <a:r>
              <a:rPr lang="en-US" sz="142" smtClean="0">
                <a:solidFill>
                  <a:schemeClr val="bg1">
                    <a:alpha val="0"/>
                  </a:schemeClr>
                </a:solidFill>
              </a:rPr>
              <a:t>      &lt;color contrastingTextColor="#464547"&gt;#FFE8BD&lt;/color&gt;</a:t>
            </a:r>
          </a:p>
          <a:p>
            <a:pPr marL="0" indent="0">
              <a:buNone/>
            </a:pPr>
            <a:r>
              <a:rPr lang="en-US" sz="142" smtClean="0">
                <a:solidFill>
                  <a:schemeClr val="bg1">
                    <a:alpha val="0"/>
                  </a:schemeClr>
                </a:solidFill>
              </a:rPr>
              <a:t>      &lt;color contrastingTextColor="#464547"&gt;#E9EAEB&lt;/color&gt;</a:t>
            </a:r>
          </a:p>
          <a:p>
            <a:pPr marL="0" indent="0">
              <a:buNone/>
            </a:pPr>
            <a:r>
              <a:rPr lang="en-US" sz="142" smtClean="0">
                <a:solidFill>
                  <a:schemeClr val="bg1">
                    <a:alpha val="0"/>
                  </a:schemeClr>
                </a:solidFill>
              </a:rPr>
              <a:t>      &lt;color contrastingTextColor="#464547"&gt;#FFFFFF&lt;/color&gt;</a:t>
            </a:r>
          </a:p>
          <a:p>
            <a:pPr marL="0" indent="0">
              <a:buNone/>
            </a:pPr>
            <a:r>
              <a:rPr lang="en-US" sz="142" smtClean="0">
                <a:solidFill>
                  <a:schemeClr val="bg1">
                    <a:alpha val="0"/>
                  </a:schemeClr>
                </a:solidFill>
              </a:rPr>
              <a:t>      &lt;color contrastingTextColor="#FFFFFF"&gt;#604A82&lt;/color&gt;</a:t>
            </a:r>
          </a:p>
          <a:p>
            <a:pPr marL="0" indent="0">
              <a:buNone/>
            </a:pPr>
            <a:r>
              <a:rPr lang="en-US" sz="142" smtClean="0">
                <a:solidFill>
                  <a:schemeClr val="bg1">
                    <a:alpha val="0"/>
                  </a:schemeClr>
                </a:solidFill>
              </a:rPr>
              <a:t>    &lt;/colors&gt;</a:t>
            </a:r>
          </a:p>
          <a:p>
            <a:pPr marL="0" indent="0">
              <a:buNone/>
            </a:pPr>
            <a:r>
              <a:rPr lang="en-US" sz="142" smtClean="0">
                <a:solidFill>
                  <a:schemeClr val="bg1">
                    <a:alpha val="0"/>
                  </a:schemeClr>
                </a:solidFill>
              </a:rPr>
              <a:t>  &lt;/template&gt;</a:t>
            </a:r>
          </a:p>
          <a:p>
            <a:pPr marL="0" indent="0">
              <a:buNone/>
            </a:pPr>
            <a:r>
              <a:rPr lang="en-US" sz="142" smtClean="0">
                <a:solidFill>
                  <a:schemeClr val="bg1">
                    <a:alpha val="0"/>
                  </a:schemeClr>
                </a:solidFill>
              </a:rPr>
              <a:t>  &lt;!--BTFPCONFIGURATION:3C627466703E0D0A20203C212D2D20496E737472756374696F6E7320666F7220746865203C74656D706C6174653E207461673A202020202020204B656570202276657273696F6E2220616E6420227479706522206F7074696F6E7320756E6368616E6765642E2020202020202053657420226E616D6522206F7074696F6E20746F2074686520636C69656E74206E616D6520746861742073686F756C6420617070656172206F6E2074686520636C69656E7420636F6C6F722073656374696F6E2E202020202020202053657420227061676553697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2120204C6173742065646974656420627920547261636579204E65696C206F6E204175672031382C2032303138202D2D3E0D0A20203C74656D706C6174652076657273696F6E3D22322E322E372220747970653D22756E6272616E64656422206E616D653D224272696467657370616E20436F726522207061676553697A653D226C6574746572223E0D0A202020203C212D2D20496E737472756374696F6E7320666F72203C73657474696E67733E207461673A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2020202020202020204966207468652076616C7565206973206D697373696E67206F7220696E76616C69642C2064656661756C7420636F6C6F72732077696C6C20626520757365642E202D2D3E0D0A202020203C73657474696E67733E0D0A2020202020203C72756E6E696E674167656E64614261636B436F6C6F724C6566743E233034354239313C2F72756E6E696E674167656E64614261636B436F6C6F724C6566743E0D0A2020202020203C72756E6E696E674167656E64614261636B436F6C6F7252696768743E234430443144333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233436343534373C2F72756E6E696E674167656E646154657874436F6C6F7252696768743E0D0A2020202020203C636F6C756D6E4865616465724C696E65436F6C6F723E233436343534373C2F636F6C756D6E4865616465724C696E65436F6C6F723E0D0A2020202020203C636F6C756D6E48656164657254657874436F6C6F723E233436343534373C2F636F6C756D6E48656164657254657874436F6C6F723E0D0A2020202020203C726F774865616465724C696E65436F6C6F723E233436343534373C2F726F774865616465724C696E65436F6C6F723E0D0A2020202020203C726F7748656164657254657874436F6C6F723E233436343534373C2F726F7748656164657254657874436F6C6F723E0D0A2020202020203C636F6E636C7573696F6E4172726F774C696E65436F6C6F723E234630383631333C2F636F6E636C7573696F6E4172726F774C696E65436F6C6F723E0D0A2020202020203C636F6E636C7573696F6E4172726F7754657874436F6C6F723E234630383631333C2F636F6E636C7573696F6E4172726F7754657874436F6C6F723E0D0A2020202020203C70657263656E74616765436972636C6546756C6C436972636C65436F6C6F723E234135413641393C2F70657263656E74616765436972636C6546756C6C436972636C65436F6C6F723E0D0A2020202020203C70657263656E74616765436972636C6554657874486967686C69676874436F6C6F723E233030343337413C2F70657263656E74616765436972636C6554657874486967686C69676874436F6C6F723E0D0A2020202020203C737461747573537469636B6572436F6C6F723E233436343534373C2F737461747573537469636B6572436F6C6F723E0D0A2020202020203C63616C6C6F75744261636B436F6C6F723E234646464646463C2F63616C6C6F75744261636B436F6C6F723E0D0A2020202020203C63616C6C6F7574546578744C696E65436F6C6F723E233030343337413C2F63616C6C6F7574546578744C696E65436F6C6F723E0D0A2020202020203C6E756D626572427562626C654261636B436F6C6F723E234646464646463C2F6E756D626572427562626C654261636B436F6C6F723E0D0A2020202020203C6E756D626572427562626C65546578744C696E65436F6C6F723E234630383631333C2F6E756D626572427562626C65546578744C696E65436F6C6F723E0D0A2020202020203C76616C7565436861696E546578744C696E65436F6C6F723E233030343337413C2F76616C7565436861696E546578744C696E65436F6C6F723E0D0A2020202020203C6167656E6461486967686C69676874436F6C6F723E233030413945303C2F6167656E6461486967686C69676874436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20202020202020202020202056616C69642076616C7565732061726520302C20312C20322C20332C20342C20352C20616E642036202D20726570726573656E74696E6720746865206C61796F757473206F6E20746865205461626C65204C61796F75742064726F702D646F776E2066726F6D206C65667420746F2072696768742E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20202020202020202054686520636C69656E7420636F6C6F722068657820636F646520676F6573206265747765656E20746865203C636F6C6F723E20616E64203C2F636F6C6F723E20746167732E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2020202020202020202048656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233436343534373C2F636F6C6F723E0D0A2020202020203C636F6C6F7220636F6E7472617374696E6754657874436F6C6F723D2223464646464646223E233030343337413C2F636F6C6F723E0D0A2020202020203C636F6C6F7220636F6E7472617374696E6754657874436F6C6F723D2223464646464646223E233030413945303C2F636F6C6F723E0D0A2020202020203C636F6C6F7220636F6E7472617374696E6754657874436F6C6F723D2223464646464646223E233030383534323C2F636F6C6F723E0D0A2020202020203C636F6C6F7220636F6E7472617374696E6754657874436F6C6F723D2223464646464646223E233741423830303C2F636F6C6F723E0D0A2020202020203C636F6C6F7220636F6E7472617374696E6754657874436F6C6F723D2223464646464646223E234434373830303C2F636F6C6F723E0D0A2020202020203C636F6C6F7220636F6E7472617374696E6754657874436F6C6F723D2223464646464646223E233546363036323C2F636F6C6F723E0D0A2020202020203C636F6C6F7220636F6E7472617374696E6754657874436F6C6F723D2223464646464646223E233134354139353C2F636F6C6F723E0D0A2020202020203C636F6C6F7220636F6E7472617374696E6754657874436F6C6F723D2223464646464646223E233342424345323C2F636F6C6F723E0D0A2020202020203C636F6C6F7220636F6E7472617374696E6754657874436F6C6F723D2223464646464646223E233438413333373C2F636F6C6F723E0D0A2020202020203C636F6C6F7220636F6E7472617374696E6754657874436F6C6F723D2223464646464646223E233946433931383C2F636F6C6F723E0D0A2020202020203C636F6C6F7220636F6E7472617374696E6754657874436F6C6F723D2223464646464646223E234630383631333C2F636F6C6F723E0D0A2020202020203C636F6C6F7220636F6E7472617374696E6754657874436F6C6F723D2223464646464646223E233734373637383C2F636F6C6F723E0D0A2020202020203C636F6C6F7220636F6E7472617374696E6754657874436F6C6F723D2223464646464646223E233339384243363C2F636F6C6F723E0D0A2020202020203C636F6C6F7220636F6E7472617374696E6754657874436F6C6F723D2223464646464646223E233730434445333C2F636F6C6F723E0D0A2020202020203C636F6C6F7220636F6E7472617374696E6754657874436F6C6F723D2223464646464646223E233643433535313C2F636F6C6F723E0D0A2020202020203C636F6C6F7220636F6E7472617374696E6754657874436F6C6F723D2223464646464646223E234331443832463C2F636F6C6F723E0D0A2020202020203C636F6C6F7220636F6E7472617374696E6754657874436F6C6F723D2223464646464646223E234643413034373C2F636F6C6F723E0D0A2020202020203C636F6C6F7220636F6E7472617374696E6754657874436F6C6F723D2223343634353437223E234135413641393C2F636F6C6F723E0D0A2020202020203C636F6C6F7220636F6E7472617374696E6754657874436F6C6F723D2223343634353437223E233833433345443C2F636F6C6F723E0D0A2020202020203C636F6C6F7220636F6E7472617374696E6754657874436F6C6F723D2223343634353437223E233939444646313C2F636F6C6F723E0D0A2020202020203C636F6C6F7220636F6E7472617374696E6754657874436F6C6F723D2223343634353437223E233837443637323C2F636F6C6F723E0D0A2020202020203C636F6C6F7220636F6E7472617374696E6754657874436F6C6F723D2223343634353437223E234435453435433C2F636F6C6F723E0D0A2020202020203C636F6C6F7220636F6E7472617374696E6754657874436F6C6F723D2223343634353437223E234641433537443C2F636F6C6F723E0D0A2020202020203C636F6C6F7220636F6E7472617374696E6754657874436F6C6F723D2223343634353437223E234430443144333C2F636F6C6F723E0D0A2020202020203C636F6C6F7220636F6E7472617374696E6754657874436F6C6F723D2223343634353437223E234436454646463C2F636F6C6F723E0D0A2020202020203C636F6C6F7220636F6E7472617374696E6754657874436F6C6F723D2223343634353437223E234430454646393C2F636F6C6F723E0D0A2020202020203C636F6C6F7220636F6E7472617374696E6754657874436F6C6F723D2223343634353437223E234431463442333C2F636F6C6F723E0D0A2020202020203C636F6C6F7220636F6E7472617374696E6754657874436F6C6F723D2223343634353437223E234537463041323C2F636F6C6F723E0D0A2020202020203C636F6C6F7220636F6E7472617374696E6754657874436F6C6F723D2223343634353437223E234646453842443C2F636F6C6F723E0D0A2020202020203C636F6C6F7220636F6E7472617374696E6754657874436F6C6F723D2223343634353437223E234539454145423C2F636F6C6F723E0D0A2020202020203C636F6C6F7220636F6E7472617374696E6754657874436F6C6F723D2223343634353437223E234646464646463C2F636F6C6F723E0D0A2020202020203C636F6C6F7220636F6E7472617374696E6754657874436F6C6F723D2223464646464646223E233630344138323C2F636F6C6F723E0D0A202020203C2F636F6C6F72733E0D0A20203C2F74656D706C6174653E0D0A3C2F627466703E--&gt;</a:t>
            </a:r>
          </a:p>
          <a:p>
            <a:pPr marL="0" indent="0">
              <a:buNone/>
            </a:pPr>
            <a:r>
              <a:rPr lang="en-US" sz="142" smtClean="0">
                <a:solidFill>
                  <a:schemeClr val="bg1">
                    <a:alpha val="0"/>
                  </a:schemeClr>
                </a:solidFill>
              </a:rPr>
              <a:t>&lt;/btfp&gt;</a:t>
            </a:r>
            <a:endParaRPr lang="en-US" sz="142" dirty="0" smtClean="0">
              <a:solidFill>
                <a:schemeClr val="bg1">
                  <a:alpha val="0"/>
                </a:schemeClr>
              </a:solidFill>
            </a:endParaRPr>
          </a:p>
        </p:txBody>
      </p:sp>
      <p:sp>
        <p:nvSpPr>
          <p:cNvPr id="19" name="SlideNumber"/>
          <p:cNvSpPr/>
          <p:nvPr userDrawn="1"/>
        </p:nvSpPr>
        <p:spPr bwMode="gray">
          <a:xfrm>
            <a:off x="9359917" y="7279200"/>
            <a:ext cx="150682" cy="153888"/>
          </a:xfrm>
          <a:prstGeom prst="roundRect">
            <a:avLst>
              <a:gd name="adj" fmla="val 0"/>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indent="0" algn="r" defTabSz="756769" rtl="0" eaLnBrk="1" latinLnBrk="0" hangingPunct="1">
              <a:spcBef>
                <a:spcPts val="1277"/>
              </a:spcBef>
              <a:buNone/>
            </a:pPr>
            <a:fld id="{BB69BBE8-4DB2-4642-B003-B220ACD5A2FD}" type="slidenum">
              <a:rPr lang="en-US" sz="1000" b="0" baseline="0" smtClean="0">
                <a:solidFill>
                  <a:schemeClr val="tx1"/>
                </a:solidFill>
                <a:latin typeface="+mn-lt"/>
              </a:rPr>
              <a:pPr marL="0" indent="0" algn="r" defTabSz="756769" rtl="0" eaLnBrk="1" latinLnBrk="0" hangingPunct="1">
                <a:spcBef>
                  <a:spcPts val="1277"/>
                </a:spcBef>
                <a:buNone/>
              </a:pPr>
              <a:t>‹#›</a:t>
            </a:fld>
            <a:endParaRPr lang="en-US" sz="1000" b="0" dirty="0" smtClean="0">
              <a:solidFill>
                <a:schemeClr val="tx1"/>
              </a:solidFill>
              <a:latin typeface="+mn-lt"/>
            </a:endParaRPr>
          </a:p>
        </p:txBody>
      </p:sp>
      <p:sp>
        <p:nvSpPr>
          <p:cNvPr id="8" name="CreatedFooter" hidden="1"/>
          <p:cNvSpPr/>
          <p:nvPr userDrawn="1"/>
        </p:nvSpPr>
        <p:spPr>
          <a:xfrm>
            <a:off x="6399915" y="7209339"/>
            <a:ext cx="1708242" cy="175529"/>
          </a:xfrm>
          <a:prstGeom prst="rect">
            <a:avLst/>
          </a:prstGeom>
        </p:spPr>
        <p:txBody>
          <a:bodyPr wrap="square" lIns="38306" tIns="38306" rIns="38306" bIns="38306">
            <a:spAutoFit/>
          </a:bodyPr>
          <a:lstStyle/>
          <a:p>
            <a:pPr marL="0" indent="0" algn="ctr" defTabSz="756769" rtl="0" eaLnBrk="1" latinLnBrk="0" hangingPunct="1">
              <a:spcBef>
                <a:spcPts val="1277"/>
              </a:spcBef>
              <a:buNone/>
            </a:pPr>
            <a:r>
              <a:rPr lang="en-US" sz="638" smtClean="0">
                <a:solidFill>
                  <a:schemeClr val="tx1"/>
                </a:solidFill>
              </a:rPr>
              <a:t>How to do 70-20-10-Final2 (Dat ...</a:t>
            </a:r>
            <a:endParaRPr lang="en-US" sz="638" dirty="0">
              <a:solidFill>
                <a:schemeClr val="tx1"/>
              </a:solidFill>
            </a:endParaRPr>
          </a:p>
        </p:txBody>
      </p:sp>
      <p:sp>
        <p:nvSpPr>
          <p:cNvPr id="7" name="OfficeCode" hidden="1"/>
          <p:cNvSpPr/>
          <p:nvPr userDrawn="1"/>
        </p:nvSpPr>
        <p:spPr>
          <a:xfrm>
            <a:off x="5766007" y="7209339"/>
            <a:ext cx="431206" cy="175529"/>
          </a:xfrm>
          <a:prstGeom prst="rect">
            <a:avLst/>
          </a:prstGeom>
        </p:spPr>
        <p:txBody>
          <a:bodyPr wrap="square" lIns="38306" tIns="38306" rIns="38306" bIns="38306">
            <a:spAutoFit/>
          </a:bodyPr>
          <a:lstStyle/>
          <a:p>
            <a:pPr marL="0" indent="0" algn="ctr" defTabSz="756769" rtl="0" eaLnBrk="1" latinLnBrk="0" hangingPunct="1">
              <a:spcBef>
                <a:spcPts val="1277"/>
              </a:spcBef>
              <a:buNone/>
            </a:pPr>
            <a:r>
              <a:rPr lang="en-US" sz="638" smtClean="0">
                <a:solidFill>
                  <a:schemeClr val="tx1"/>
                </a:solidFill>
              </a:rPr>
              <a:t>TBG</a:t>
            </a:r>
            <a:endParaRPr lang="en-US" sz="638" dirty="0">
              <a:solidFill>
                <a:schemeClr val="tx1"/>
              </a:solidFill>
            </a:endParaRPr>
          </a:p>
        </p:txBody>
      </p:sp>
      <p:sp>
        <p:nvSpPr>
          <p:cNvPr id="3" name="Text Placeholder"/>
          <p:cNvSpPr>
            <a:spLocks noGrp="1"/>
          </p:cNvSpPr>
          <p:nvPr>
            <p:ph type="body" idx="1"/>
          </p:nvPr>
        </p:nvSpPr>
        <p:spPr>
          <a:xfrm>
            <a:off x="385200" y="1317600"/>
            <a:ext cx="9195578" cy="5598000"/>
          </a:xfrm>
          <a:prstGeom prst="rect">
            <a:avLst/>
          </a:prstGeom>
        </p:spPr>
        <p:txBody>
          <a:bodyPr vert="horz" lIns="36000" tIns="36000" rIns="36000" bIns="360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btfpLayoutConfig" hidden="1"/>
          <p:cNvSpPr txBox="1"/>
          <p:nvPr userDrawn="1"/>
        </p:nvSpPr>
        <p:spPr bwMode="gray">
          <a:xfrm>
            <a:off x="10135" y="13785"/>
            <a:ext cx="612763" cy="99226"/>
          </a:xfrm>
          <a:prstGeom prst="rect">
            <a:avLst/>
          </a:prstGeom>
          <a:noFill/>
        </p:spPr>
        <p:txBody>
          <a:bodyPr vert="horz" wrap="none" lIns="38306" tIns="38306" rIns="38306" bIns="38306" rtlCol="0">
            <a:spAutoFit/>
          </a:bodyPr>
          <a:lstStyle/>
          <a:p>
            <a:pPr marL="0" indent="0">
              <a:buNone/>
            </a:pPr>
            <a:r>
              <a:rPr lang="en-US" sz="142" smtClean="0">
                <a:solidFill>
                  <a:srgbClr val="FFFFFF">
                    <a:alpha val="0"/>
                  </a:srgbClr>
                </a:solidFill>
              </a:rPr>
              <a:t>overall_0_131733570364636190 columns_1_131733570364636190 </a:t>
            </a:r>
            <a:endParaRPr lang="en-US" sz="142" dirty="0" err="1" smtClean="0">
              <a:solidFill>
                <a:srgbClr val="FFFFFF">
                  <a:alpha val="0"/>
                </a:srgbClr>
              </a:solidFill>
            </a:endParaRPr>
          </a:p>
        </p:txBody>
      </p:sp>
      <p:pic>
        <p:nvPicPr>
          <p:cNvPr id="12" name="Blue vertical lin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79"/>
            <a:ext cx="240792" cy="7443509"/>
          </a:xfrm>
          <a:prstGeom prst="rect">
            <a:avLst/>
          </a:prstGeom>
        </p:spPr>
      </p:pic>
      <p:cxnSp>
        <p:nvCxnSpPr>
          <p:cNvPr id="15" name="Blue horiz line"/>
          <p:cNvCxnSpPr/>
          <p:nvPr userDrawn="1"/>
        </p:nvCxnSpPr>
        <p:spPr>
          <a:xfrm>
            <a:off x="384048" y="902494"/>
            <a:ext cx="9198864"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Slide Title"/>
          <p:cNvSpPr>
            <a:spLocks noGrp="1"/>
          </p:cNvSpPr>
          <p:nvPr>
            <p:ph type="title"/>
          </p:nvPr>
        </p:nvSpPr>
        <p:spPr>
          <a:xfrm>
            <a:off x="384048" y="3"/>
            <a:ext cx="9195156" cy="951571"/>
          </a:xfrm>
          <a:prstGeom prst="rect">
            <a:avLst/>
          </a:prstGeom>
        </p:spPr>
        <p:txBody>
          <a:bodyPr vert="horz" lIns="36000" tIns="36000" rIns="36000" bIns="72000" rtlCol="0" anchor="b">
            <a:noAutofit/>
          </a:bodyPr>
          <a:lstStyle/>
          <a:p>
            <a:r>
              <a:rPr lang="en-US" smtClean="0"/>
              <a:t>Click to edit Master title style</a:t>
            </a:r>
            <a:endParaRPr lang="en-US" dirty="0"/>
          </a:p>
        </p:txBody>
      </p:sp>
    </p:spTree>
    <p:custDataLst>
      <p:tags r:id="rId12"/>
    </p:custDataLst>
    <p:extLst>
      <p:ext uri="{BB962C8B-B14F-4D97-AF65-F5344CB8AC3E}">
        <p14:creationId xmlns:p14="http://schemas.microsoft.com/office/powerpoint/2010/main" val="372979524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5" r:id="rId3"/>
    <p:sldLayoutId id="2147483666" r:id="rId4"/>
    <p:sldLayoutId id="2147483667" r:id="rId5"/>
    <p:sldLayoutId id="2147483668" r:id="rId6"/>
    <p:sldLayoutId id="2147483663" r:id="rId7"/>
    <p:sldLayoutId id="2147483664" r:id="rId8"/>
    <p:sldLayoutId id="2147483655" r:id="rId9"/>
    <p:sldLayoutId id="2147483669" r:id="rId10"/>
  </p:sldLayoutIdLst>
  <p:txStyles>
    <p:titleStyle>
      <a:lvl1pPr algn="l" defTabSz="756769" rtl="0" eaLnBrk="1" latinLnBrk="0" hangingPunct="1">
        <a:lnSpc>
          <a:spcPct val="100000"/>
        </a:lnSpc>
        <a:spcBef>
          <a:spcPct val="0"/>
        </a:spcBef>
        <a:buNone/>
        <a:defRPr sz="2800" kern="1200">
          <a:solidFill>
            <a:schemeClr val="bg2"/>
          </a:solidFill>
          <a:latin typeface="+mj-lt"/>
          <a:ea typeface="+mj-ea"/>
          <a:cs typeface="+mj-cs"/>
        </a:defRPr>
      </a:lvl1pPr>
    </p:titleStyle>
    <p:bodyStyle>
      <a:lvl1pPr marL="192570" indent="-192570" algn="l" defTabSz="972941" rtl="0" eaLnBrk="1" latinLnBrk="0" hangingPunct="1">
        <a:lnSpc>
          <a:spcPct val="100000"/>
        </a:lnSpc>
        <a:spcBef>
          <a:spcPts val="1277"/>
        </a:spcBef>
        <a:buFont typeface="Arial" panose="020B0604020202020204" pitchFamily="34" charset="0"/>
        <a:buChar char="•"/>
        <a:defRPr sz="1800" kern="1200">
          <a:solidFill>
            <a:schemeClr val="tx1"/>
          </a:solidFill>
          <a:latin typeface="+mn-lt"/>
          <a:ea typeface="+mn-ea"/>
          <a:cs typeface="+mn-cs"/>
        </a:defRPr>
      </a:lvl1pPr>
      <a:lvl2pPr marL="385142" indent="-192570" algn="l" defTabSz="972941" rtl="0" eaLnBrk="1" latinLnBrk="0" hangingPunct="1">
        <a:lnSpc>
          <a:spcPct val="100000"/>
        </a:lnSpc>
        <a:spcBef>
          <a:spcPts val="638"/>
        </a:spcBef>
        <a:buFont typeface="Arial" panose="020B0604020202020204" pitchFamily="34" charset="0"/>
        <a:buChar char="–"/>
        <a:defRPr sz="1600" kern="1200">
          <a:solidFill>
            <a:schemeClr val="tx1"/>
          </a:solidFill>
          <a:latin typeface="+mn-lt"/>
          <a:ea typeface="+mn-ea"/>
          <a:cs typeface="+mn-cs"/>
        </a:defRPr>
      </a:lvl2pPr>
      <a:lvl3pPr marL="569267" indent="-184125" algn="l" defTabSz="972941" rtl="0" eaLnBrk="1" latinLnBrk="0" hangingPunct="1">
        <a:lnSpc>
          <a:spcPct val="100000"/>
        </a:lnSpc>
        <a:spcBef>
          <a:spcPts val="638"/>
        </a:spcBef>
        <a:buFont typeface="Arial" panose="020B0604020202020204" pitchFamily="34" charset="0"/>
        <a:buChar char="&gt;"/>
        <a:defRPr sz="1600" kern="1200">
          <a:solidFill>
            <a:schemeClr val="tx1"/>
          </a:solidFill>
          <a:latin typeface="+mn-lt"/>
          <a:ea typeface="+mn-ea"/>
          <a:cs typeface="+mn-cs"/>
        </a:defRPr>
      </a:lvl3pPr>
      <a:lvl4pPr marL="761837" indent="-192570" algn="l" defTabSz="972941" rtl="0" eaLnBrk="1" latinLnBrk="0" hangingPunct="1">
        <a:lnSpc>
          <a:spcPct val="100000"/>
        </a:lnSpc>
        <a:spcBef>
          <a:spcPts val="638"/>
        </a:spcBef>
        <a:buFont typeface="Arial" panose="020B0604020202020204" pitchFamily="34" charset="0"/>
        <a:buChar char="–"/>
        <a:defRPr sz="1600" kern="1200">
          <a:solidFill>
            <a:schemeClr val="tx1"/>
          </a:solidFill>
          <a:latin typeface="+mn-lt"/>
          <a:ea typeface="+mn-ea"/>
          <a:cs typeface="+mn-cs"/>
        </a:defRPr>
      </a:lvl4pPr>
      <a:lvl5pPr marL="956097" indent="-194260" algn="l" defTabSz="972941" rtl="0" eaLnBrk="1" latinLnBrk="0" hangingPunct="1">
        <a:lnSpc>
          <a:spcPct val="100000"/>
        </a:lnSpc>
        <a:spcBef>
          <a:spcPts val="638"/>
        </a:spcBef>
        <a:buFont typeface="Arial" panose="020B0604020202020204" pitchFamily="34" charset="0"/>
        <a:buChar char="&gt;"/>
        <a:defRPr sz="1600" kern="1200">
          <a:solidFill>
            <a:schemeClr val="tx1"/>
          </a:solidFill>
          <a:latin typeface="+mn-lt"/>
          <a:ea typeface="+mn-ea"/>
          <a:cs typeface="+mn-cs"/>
        </a:defRPr>
      </a:lvl5pPr>
      <a:lvl6pPr marL="2675586" indent="-243236" algn="l" defTabSz="972941" rtl="0" eaLnBrk="1" latinLnBrk="0" hangingPunct="1">
        <a:lnSpc>
          <a:spcPct val="90000"/>
        </a:lnSpc>
        <a:spcBef>
          <a:spcPts val="532"/>
        </a:spcBef>
        <a:buFont typeface="Arial" panose="020B0604020202020204" pitchFamily="34" charset="0"/>
        <a:buChar char="•"/>
        <a:defRPr sz="1915" kern="1200">
          <a:solidFill>
            <a:schemeClr val="tx1"/>
          </a:solidFill>
          <a:latin typeface="+mn-lt"/>
          <a:ea typeface="+mn-ea"/>
          <a:cs typeface="+mn-cs"/>
        </a:defRPr>
      </a:lvl6pPr>
      <a:lvl7pPr marL="3162056" indent="-243236" algn="l" defTabSz="972941" rtl="0" eaLnBrk="1" latinLnBrk="0" hangingPunct="1">
        <a:lnSpc>
          <a:spcPct val="90000"/>
        </a:lnSpc>
        <a:spcBef>
          <a:spcPts val="532"/>
        </a:spcBef>
        <a:buFont typeface="Arial" panose="020B0604020202020204" pitchFamily="34" charset="0"/>
        <a:buChar char="•"/>
        <a:defRPr sz="1915" kern="1200">
          <a:solidFill>
            <a:schemeClr val="tx1"/>
          </a:solidFill>
          <a:latin typeface="+mn-lt"/>
          <a:ea typeface="+mn-ea"/>
          <a:cs typeface="+mn-cs"/>
        </a:defRPr>
      </a:lvl7pPr>
      <a:lvl8pPr marL="3648526" indent="-243236" algn="l" defTabSz="972941" rtl="0" eaLnBrk="1" latinLnBrk="0" hangingPunct="1">
        <a:lnSpc>
          <a:spcPct val="90000"/>
        </a:lnSpc>
        <a:spcBef>
          <a:spcPts val="532"/>
        </a:spcBef>
        <a:buFont typeface="Arial" panose="020B0604020202020204" pitchFamily="34" charset="0"/>
        <a:buChar char="•"/>
        <a:defRPr sz="1915" kern="1200">
          <a:solidFill>
            <a:schemeClr val="tx1"/>
          </a:solidFill>
          <a:latin typeface="+mn-lt"/>
          <a:ea typeface="+mn-ea"/>
          <a:cs typeface="+mn-cs"/>
        </a:defRPr>
      </a:lvl8pPr>
      <a:lvl9pPr marL="4134997" indent="-243236" algn="l" defTabSz="972941" rtl="0" eaLnBrk="1" latinLnBrk="0" hangingPunct="1">
        <a:lnSpc>
          <a:spcPct val="90000"/>
        </a:lnSpc>
        <a:spcBef>
          <a:spcPts val="532"/>
        </a:spcBef>
        <a:buFont typeface="Arial" panose="020B0604020202020204" pitchFamily="34" charset="0"/>
        <a:buChar char="•"/>
        <a:defRPr sz="1915" kern="1200">
          <a:solidFill>
            <a:schemeClr val="tx1"/>
          </a:solidFill>
          <a:latin typeface="+mn-lt"/>
          <a:ea typeface="+mn-ea"/>
          <a:cs typeface="+mn-cs"/>
        </a:defRPr>
      </a:lvl9pPr>
    </p:bodyStyle>
    <p:otherStyle>
      <a:defPPr>
        <a:defRPr lang="en-US"/>
      </a:defPPr>
      <a:lvl1pPr marL="189193" indent="-189193" algn="l" defTabSz="756769" rtl="0" eaLnBrk="1" latinLnBrk="0" hangingPunct="1">
        <a:spcBef>
          <a:spcPts val="1200"/>
        </a:spcBef>
        <a:buChar char="•"/>
        <a:defRPr sz="1800" kern="1200">
          <a:solidFill>
            <a:schemeClr val="tx1"/>
          </a:solidFill>
          <a:latin typeface="+mn-lt"/>
          <a:ea typeface="+mn-ea"/>
          <a:cs typeface="+mn-cs"/>
        </a:defRPr>
      </a:lvl1pPr>
      <a:lvl2pPr marL="378384" indent="-189193" algn="l" defTabSz="756769" rtl="0" eaLnBrk="1" latinLnBrk="0" hangingPunct="1">
        <a:spcBef>
          <a:spcPts val="600"/>
        </a:spcBef>
        <a:buChar char="–"/>
        <a:defRPr sz="1600" kern="1200">
          <a:solidFill>
            <a:schemeClr val="tx1"/>
          </a:solidFill>
          <a:latin typeface="+mn-lt"/>
          <a:ea typeface="+mn-ea"/>
          <a:cs typeface="+mn-cs"/>
        </a:defRPr>
      </a:lvl2pPr>
      <a:lvl3pPr marL="567577" indent="-189193" algn="l" defTabSz="756769" rtl="0" eaLnBrk="1" latinLnBrk="0" hangingPunct="1">
        <a:spcBef>
          <a:spcPts val="600"/>
        </a:spcBef>
        <a:buChar char="&gt;"/>
        <a:defRPr sz="1600" kern="1200">
          <a:solidFill>
            <a:schemeClr val="tx1"/>
          </a:solidFill>
          <a:latin typeface="+mn-lt"/>
          <a:ea typeface="+mn-ea"/>
          <a:cs typeface="+mn-cs"/>
        </a:defRPr>
      </a:lvl3pPr>
      <a:lvl4pPr marL="756769" indent="-189193" algn="l" defTabSz="756769" rtl="0" eaLnBrk="1" latinLnBrk="0" hangingPunct="1">
        <a:spcBef>
          <a:spcPts val="600"/>
        </a:spcBef>
        <a:buChar char="–"/>
        <a:defRPr sz="1600" kern="1200">
          <a:solidFill>
            <a:schemeClr val="tx1"/>
          </a:solidFill>
          <a:latin typeface="+mn-lt"/>
          <a:ea typeface="+mn-ea"/>
          <a:cs typeface="+mn-cs"/>
        </a:defRPr>
      </a:lvl4pPr>
      <a:lvl5pPr marL="945961" indent="-189193" algn="l" defTabSz="756769" rtl="0" eaLnBrk="1" latinLnBrk="0" hangingPunct="1">
        <a:spcBef>
          <a:spcPts val="600"/>
        </a:spcBef>
        <a:buChar char="&gt;"/>
        <a:defRPr sz="1600" kern="1200">
          <a:solidFill>
            <a:schemeClr val="tx1"/>
          </a:solidFill>
          <a:latin typeface="+mn-lt"/>
          <a:ea typeface="+mn-ea"/>
          <a:cs typeface="+mn-cs"/>
        </a:defRPr>
      </a:lvl5pPr>
      <a:lvl6pPr marL="1135153" algn="l" defTabSz="756769" rtl="0" eaLnBrk="1" latinLnBrk="0" hangingPunct="1">
        <a:defRPr sz="1600" kern="1200">
          <a:solidFill>
            <a:schemeClr val="tx1"/>
          </a:solidFill>
          <a:latin typeface="+mn-lt"/>
          <a:ea typeface="+mn-ea"/>
          <a:cs typeface="+mn-cs"/>
        </a:defRPr>
      </a:lvl6pPr>
      <a:lvl7pPr marL="1324346" algn="l" defTabSz="756769" rtl="0" eaLnBrk="1" latinLnBrk="0" hangingPunct="1">
        <a:defRPr sz="1600" kern="1200">
          <a:solidFill>
            <a:schemeClr val="tx1"/>
          </a:solidFill>
          <a:latin typeface="+mn-lt"/>
          <a:ea typeface="+mn-ea"/>
          <a:cs typeface="+mn-cs"/>
        </a:defRPr>
      </a:lvl7pPr>
      <a:lvl8pPr marL="1513538" algn="l" defTabSz="756769" rtl="0" eaLnBrk="1" latinLnBrk="0" hangingPunct="1">
        <a:defRPr sz="1600" kern="1200">
          <a:solidFill>
            <a:schemeClr val="tx1"/>
          </a:solidFill>
          <a:latin typeface="+mn-lt"/>
          <a:ea typeface="+mn-ea"/>
          <a:cs typeface="+mn-cs"/>
        </a:defRPr>
      </a:lvl8pPr>
      <a:lvl9pPr marL="1702730" algn="l" defTabSz="756769"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97" userDrawn="1">
          <p15:clr>
            <a:srgbClr val="D1D1D1"/>
          </p15:clr>
        </p15:guide>
        <p15:guide id="2" pos="233" userDrawn="1">
          <p15:clr>
            <a:srgbClr val="D1D1D1"/>
          </p15:clr>
        </p15:guide>
        <p15:guide id="4" orient="horz" pos="825" userDrawn="1">
          <p15:clr>
            <a:srgbClr val="D1D1D1"/>
          </p15:clr>
        </p15:guide>
        <p15:guide id="7" orient="horz" pos="4486" userDrawn="1">
          <p15:clr>
            <a:srgbClr val="D1D1D1"/>
          </p15:clr>
        </p15:guide>
        <p15:guide id="8" pos="6036" userDrawn="1">
          <p15:clr>
            <a:srgbClr val="D1D1D1"/>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4.jpeg"/><Relationship Id="rId4" Type="http://schemas.openxmlformats.org/officeDocument/2006/relationships/hyperlink" Target="https://bspan.org/IFL7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ridgespan.org/Insights/Library/Leadership-Development/Video-Tutorial-Understanding-Your-Future-Leadershi" TargetMode="External"/><Relationship Id="rId7" Type="http://schemas.openxmlformats.org/officeDocument/2006/relationships/hyperlink" Target="https://bspan.org/IFL70"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www.bridgespan.org/insights/library/leadership-development/52-free-development-opportunities" TargetMode="External"/><Relationship Id="rId5" Type="http://schemas.openxmlformats.org/officeDocument/2006/relationships/hyperlink" Target="https://www.bridgespan.org/insights/library/leadership-development/a-framework-for-great-nonprofit-leadership" TargetMode="External"/><Relationship Id="rId4" Type="http://schemas.openxmlformats.org/officeDocument/2006/relationships/hyperlink" Target="https://www.bridgespan.org/Insights/Library/Leadership-Development/Video-Tutorial-Performance-Potential-Matri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LeadershipAccelerator@Bridgespan.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www.bridgespan.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Quick Start guide: </a:t>
            </a:r>
            <a:r>
              <a:rPr lang="en-US" smtClean="0"/>
              <a:t/>
            </a:r>
            <a:br>
              <a:rPr lang="en-US" smtClean="0"/>
            </a:br>
            <a:r>
              <a:rPr lang="en-US" smtClean="0"/>
              <a:t>Develop </a:t>
            </a:r>
            <a:r>
              <a:rPr lang="en-US" dirty="0" smtClean="0"/>
              <a:t>future Nonprofit leaders with 70/20/10</a:t>
            </a:r>
            <a:endParaRPr lang="en-US" dirty="0"/>
          </a:p>
        </p:txBody>
      </p:sp>
      <p:sp>
        <p:nvSpPr>
          <p:cNvPr id="3" name="Subtitle 2"/>
          <p:cNvSpPr>
            <a:spLocks noGrp="1"/>
          </p:cNvSpPr>
          <p:nvPr>
            <p:ph type="subTitle" idx="1"/>
          </p:nvPr>
        </p:nvSpPr>
        <p:spPr/>
        <p:txBody>
          <a:bodyPr/>
          <a:lstStyle/>
          <a:p>
            <a:r>
              <a:rPr lang="en-US" dirty="0" smtClean="0"/>
              <a:t>The Bridgespan Group</a:t>
            </a:r>
            <a:endParaRPr lang="en-US" dirty="0"/>
          </a:p>
        </p:txBody>
      </p:sp>
      <p:sp>
        <p:nvSpPr>
          <p:cNvPr id="6" name="BainBulletsConfiguration" hidden="1"/>
          <p:cNvSpPr txBox="1"/>
          <p:nvPr/>
        </p:nvSpPr>
        <p:spPr>
          <a:xfrm>
            <a:off x="14529" y="12698"/>
            <a:ext cx="8888104" cy="107699"/>
          </a:xfrm>
          <a:prstGeom prst="rect">
            <a:avLst/>
          </a:prstGeom>
          <a:noFill/>
        </p:spPr>
        <p:txBody>
          <a:bodyPr vert="horz" wrap="square" lIns="45710" rIns="45710" rtlCol="0">
            <a:spAutoFit/>
          </a:bodyPr>
          <a:lstStyle/>
          <a:p>
            <a:endParaRPr lang="en-US" sz="100" dirty="0">
              <a:solidFill>
                <a:srgbClr val="FFFFFF"/>
              </a:solidFill>
            </a:endParaRPr>
          </a:p>
        </p:txBody>
      </p:sp>
      <p:sp>
        <p:nvSpPr>
          <p:cNvPr id="4"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overall_0_131879747654125066 columns_1_131879747654125066</a:t>
            </a:r>
            <a:endParaRPr lang="en-US" sz="100" dirty="0" smtClean="0">
              <a:solidFill>
                <a:srgbClr val="FFFFFF">
                  <a:alpha val="0"/>
                </a:srgbClr>
              </a:solidFill>
            </a:endParaRPr>
          </a:p>
        </p:txBody>
      </p:sp>
    </p:spTree>
    <p:extLst>
      <p:ext uri="{BB962C8B-B14F-4D97-AF65-F5344CB8AC3E}">
        <p14:creationId xmlns:p14="http://schemas.microsoft.com/office/powerpoint/2010/main" val="4010416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How to find formal learning opportunities</a:t>
            </a:r>
            <a:endParaRPr lang="en-US" dirty="0"/>
          </a:p>
        </p:txBody>
      </p:sp>
      <p:sp>
        <p:nvSpPr>
          <p:cNvPr id="3"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overall_0_131884056082107505 columns_1_131884056082107505</a:t>
            </a:r>
            <a:endParaRPr lang="en-US" sz="100" dirty="0" smtClean="0">
              <a:solidFill>
                <a:srgbClr val="FFFFFF">
                  <a:alpha val="0"/>
                </a:srgbClr>
              </a:solidFill>
            </a:endParaRPr>
          </a:p>
        </p:txBody>
      </p:sp>
      <p:sp>
        <p:nvSpPr>
          <p:cNvPr id="5"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smtClean="0">
              <a:solidFill>
                <a:srgbClr val="FFFFFF"/>
              </a:solidFill>
            </a:endParaRPr>
          </a:p>
        </p:txBody>
      </p:sp>
      <p:sp>
        <p:nvSpPr>
          <p:cNvPr id="13" name="btfpBulletedListLegacy285034"/>
          <p:cNvSpPr/>
          <p:nvPr/>
        </p:nvSpPr>
        <p:spPr>
          <a:xfrm>
            <a:off x="4645336" y="3051152"/>
            <a:ext cx="4842132" cy="3477875"/>
          </a:xfrm>
          <a:prstGeom prst="rect">
            <a:avLst/>
          </a:prstGeom>
        </p:spPr>
        <p:txBody>
          <a:bodyPr wrap="square">
            <a:spAutoFit/>
          </a:bodyPr>
          <a:lstStyle/>
          <a:p>
            <a:pPr marL="177800" indent="-177800">
              <a:spcAft>
                <a:spcPts val="600"/>
              </a:spcAft>
              <a:buChar char="•"/>
            </a:pPr>
            <a:r>
              <a:rPr lang="en-US" sz="2000" dirty="0">
                <a:latin typeface="Calibri" panose="020F0502020204030204" pitchFamily="34" charset="0"/>
                <a:ea typeface="Calibri" panose="020F0502020204030204" pitchFamily="34" charset="0"/>
                <a:cs typeface="Times New Roman" panose="02020603050405020304" pitchFamily="18" charset="0"/>
              </a:rPr>
              <a:t>What in-house trainings, if any, might provide a useful foundation</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marL="177800" indent="-177800">
              <a:spcAft>
                <a:spcPts val="600"/>
              </a:spcAft>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7800" indent="-177800">
              <a:spcAft>
                <a:spcPts val="600"/>
              </a:spcAft>
              <a:buChar char="•"/>
            </a:pPr>
            <a:r>
              <a:rPr lang="en-US" sz="2000" dirty="0">
                <a:latin typeface="Calibri" panose="020F0502020204030204" pitchFamily="34" charset="0"/>
                <a:ea typeface="Calibri" panose="020F0502020204030204" pitchFamily="34" charset="0"/>
                <a:cs typeface="Times New Roman" panose="02020603050405020304" pitchFamily="18" charset="0"/>
              </a:rPr>
              <a:t>Are there external readings or courses (online or traditional classroom) that might be relevant</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marL="177800" indent="-177800">
              <a:spcAft>
                <a:spcPts val="600"/>
              </a:spcAft>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77800" indent="-177800">
              <a:spcAft>
                <a:spcPts val="600"/>
              </a:spcAft>
              <a:buChar char="•"/>
            </a:pPr>
            <a:r>
              <a:rPr lang="en-US" sz="2000" dirty="0">
                <a:latin typeface="Calibri" panose="020F0502020204030204" pitchFamily="34" charset="0"/>
                <a:ea typeface="Calibri" panose="020F0502020204030204" pitchFamily="34" charset="0"/>
                <a:cs typeface="Times New Roman" panose="02020603050405020304" pitchFamily="18" charset="0"/>
              </a:rPr>
              <a:t>Are there any conferences or special events that would be valuable? (Note that this can also be a source of mentors)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684213" y="1222747"/>
            <a:ext cx="8437485" cy="1569660"/>
            <a:chOff x="598488" y="2081256"/>
            <a:chExt cx="8437485" cy="1569660"/>
          </a:xfrm>
        </p:grpSpPr>
        <p:sp>
          <p:nvSpPr>
            <p:cNvPr id="15" name="TextBox 14"/>
            <p:cNvSpPr txBox="1"/>
            <p:nvPr/>
          </p:nvSpPr>
          <p:spPr>
            <a:xfrm>
              <a:off x="692730" y="2081256"/>
              <a:ext cx="2504690" cy="1569660"/>
            </a:xfrm>
            <a:prstGeom prst="rect">
              <a:avLst/>
            </a:prstGeom>
            <a:noFill/>
          </p:spPr>
          <p:txBody>
            <a:bodyPr wrap="square" lIns="45720" rIns="45720" rtlCol="0">
              <a:spAutoFit/>
            </a:bodyPr>
            <a:lstStyle/>
            <a:p>
              <a:pPr marL="0" indent="0" algn="ctr">
                <a:buNone/>
              </a:pPr>
              <a:r>
                <a:rPr lang="en-US" sz="9600" b="1" dirty="0" smtClean="0">
                  <a:solidFill>
                    <a:schemeClr val="accent2"/>
                  </a:solidFill>
                </a:rPr>
                <a:t>10%</a:t>
              </a:r>
            </a:p>
          </p:txBody>
        </p:sp>
        <p:cxnSp>
          <p:nvCxnSpPr>
            <p:cNvPr id="16" name="Straight Connector 15"/>
            <p:cNvCxnSpPr/>
            <p:nvPr/>
          </p:nvCxnSpPr>
          <p:spPr>
            <a:xfrm>
              <a:off x="598488" y="3573294"/>
              <a:ext cx="8437485" cy="0"/>
            </a:xfrm>
            <a:prstGeom prst="line">
              <a:avLst/>
            </a:prstGeom>
            <a:ln w="34925" cap="rnd">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4756332" y="1559946"/>
            <a:ext cx="4620140" cy="1077218"/>
          </a:xfrm>
          <a:prstGeom prst="rect">
            <a:avLst/>
          </a:prstGeom>
        </p:spPr>
        <p:txBody>
          <a:bodyPr wrap="square">
            <a:spAutoFit/>
          </a:bodyPr>
          <a:lstStyle/>
          <a:p>
            <a:pPr marL="0" indent="0">
              <a:buNone/>
            </a:pPr>
            <a:r>
              <a:rPr lang="en-US"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Formal or </a:t>
            </a:r>
            <a:br>
              <a:rPr lang="en-US"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br>
            <a:r>
              <a:rPr lang="en-US"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classroom learning</a:t>
            </a:r>
            <a:r>
              <a:rPr lang="en-US" sz="32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endParaRPr lang="en-US" sz="3200" dirty="0">
              <a:solidFill>
                <a:schemeClr val="accent2"/>
              </a:solidFill>
            </a:endParaRPr>
          </a:p>
        </p:txBody>
      </p:sp>
      <p:pic>
        <p:nvPicPr>
          <p:cNvPr id="4" name="Picture 3"/>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85123" y="4117299"/>
            <a:ext cx="1829002" cy="1833235"/>
          </a:xfrm>
          <a:prstGeom prst="rect">
            <a:avLst/>
          </a:prstGeom>
        </p:spPr>
      </p:pic>
    </p:spTree>
    <p:extLst>
      <p:ext uri="{BB962C8B-B14F-4D97-AF65-F5344CB8AC3E}">
        <p14:creationId xmlns:p14="http://schemas.microsoft.com/office/powerpoint/2010/main" val="3857569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Co-create a </a:t>
            </a:r>
            <a:r>
              <a:rPr lang="en-US" dirty="0"/>
              <a:t>development </a:t>
            </a:r>
            <a:r>
              <a:rPr lang="en-US" dirty="0" smtClean="0"/>
              <a:t>plan</a:t>
            </a:r>
            <a:endParaRPr lang="en-US" dirty="0"/>
          </a:p>
        </p:txBody>
      </p:sp>
      <p:sp>
        <p:nvSpPr>
          <p:cNvPr id="3"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overall_0_131878955532918457 columns_1_131878955532918457</a:t>
            </a:r>
            <a:endParaRPr lang="en-US" sz="100" dirty="0" smtClean="0">
              <a:solidFill>
                <a:srgbClr val="FFFFFF">
                  <a:alpha val="0"/>
                </a:srgbClr>
              </a:solidFill>
            </a:endParaRPr>
          </a:p>
        </p:txBody>
      </p:sp>
      <p:sp>
        <p:nvSpPr>
          <p:cNvPr id="4" name="btfpBulletedListLegacy789308"/>
          <p:cNvSpPr txBox="1"/>
          <p:nvPr>
            <p:custDataLst>
              <p:tags r:id="rId1"/>
            </p:custDataLst>
          </p:nvPr>
        </p:nvSpPr>
        <p:spPr>
          <a:xfrm>
            <a:off x="514350" y="1191338"/>
            <a:ext cx="8872600" cy="3993401"/>
          </a:xfrm>
          <a:prstGeom prst="rect">
            <a:avLst/>
          </a:prstGeom>
          <a:noFill/>
        </p:spPr>
        <p:txBody>
          <a:bodyPr vert="horz" wrap="square" lIns="45720" rIns="45720" rtlCol="0">
            <a:spAutoFit/>
          </a:bodyPr>
          <a:lstStyle/>
          <a:p>
            <a:pPr marL="177800" indent="-177800"/>
            <a:r>
              <a:rPr lang="en-US" sz="1850" dirty="0" smtClean="0"/>
              <a:t>Now that you’ve identified activities to build your direct report’s competencies, it’s </a:t>
            </a:r>
            <a:r>
              <a:rPr lang="en-US" sz="1850" dirty="0"/>
              <a:t>time to </a:t>
            </a:r>
            <a:r>
              <a:rPr lang="en-US" sz="1850" b="1" dirty="0" smtClean="0"/>
              <a:t>co-create a </a:t>
            </a:r>
            <a:r>
              <a:rPr lang="en-US" sz="1850" b="1" dirty="0"/>
              <a:t>development </a:t>
            </a:r>
            <a:r>
              <a:rPr lang="en-US" sz="1850" b="1" dirty="0" smtClean="0"/>
              <a:t>plan</a:t>
            </a:r>
          </a:p>
          <a:p>
            <a:pPr marL="177800" indent="-177800"/>
            <a:r>
              <a:rPr lang="en-US" sz="1850" dirty="0" smtClean="0"/>
              <a:t>Creating a development plan should be separate from a performance review</a:t>
            </a:r>
          </a:p>
          <a:p>
            <a:pPr marL="177800" indent="-177800"/>
            <a:r>
              <a:rPr lang="en-US" sz="1850" dirty="0" smtClean="0"/>
              <a:t>Discuss and agree on their </a:t>
            </a:r>
            <a:r>
              <a:rPr lang="en-US" sz="1850" b="1" dirty="0" smtClean="0"/>
              <a:t>development focus </a:t>
            </a:r>
            <a:r>
              <a:rPr lang="en-US" sz="1850" dirty="0" smtClean="0"/>
              <a:t>– talk about the leader’s aspirations, career trajectory, and goals – and then turn to creating the </a:t>
            </a:r>
            <a:r>
              <a:rPr lang="en-US" sz="1850" b="1" dirty="0" smtClean="0"/>
              <a:t>development plan </a:t>
            </a:r>
            <a:r>
              <a:rPr lang="en-US" sz="1850" dirty="0" smtClean="0"/>
              <a:t>to address the skills they’ll need</a:t>
            </a:r>
          </a:p>
          <a:p>
            <a:pPr marL="177800" indent="-177800"/>
            <a:r>
              <a:rPr lang="en-US" sz="1850" dirty="0" smtClean="0"/>
              <a:t>People who actively participate in crafting a development plan feel </a:t>
            </a:r>
            <a:r>
              <a:rPr lang="en-US" sz="1850" b="1" dirty="0" smtClean="0"/>
              <a:t>a sense of ownership</a:t>
            </a:r>
            <a:endParaRPr lang="en-US" sz="1850" dirty="0" smtClean="0"/>
          </a:p>
          <a:p>
            <a:pPr marL="177800" indent="-177800"/>
            <a:r>
              <a:rPr lang="en-US" sz="1850" b="1" dirty="0" smtClean="0"/>
              <a:t>Managers must provide the support and guidance </a:t>
            </a:r>
            <a:r>
              <a:rPr lang="en-US" sz="1850" dirty="0" smtClean="0"/>
              <a:t>that a staffer member needs to meet his or her development goals</a:t>
            </a:r>
          </a:p>
          <a:p>
            <a:pPr marL="177800" indent="-177800"/>
            <a:r>
              <a:rPr lang="en-US" sz="1850" dirty="0" smtClean="0"/>
              <a:t>But </a:t>
            </a:r>
            <a:r>
              <a:rPr lang="en-US" sz="1850" dirty="0"/>
              <a:t>ultimately, it’s the </a:t>
            </a:r>
            <a:r>
              <a:rPr lang="en-US" sz="1850" dirty="0" smtClean="0"/>
              <a:t>staffer member’s responsibility </a:t>
            </a:r>
            <a:r>
              <a:rPr lang="en-US" sz="1850" dirty="0"/>
              <a:t>to carry out </a:t>
            </a:r>
            <a:r>
              <a:rPr lang="en-US" sz="1850" dirty="0" smtClean="0"/>
              <a:t>his or her </a:t>
            </a:r>
            <a:r>
              <a:rPr lang="en-US" sz="1850" dirty="0"/>
              <a:t>plans and be </a:t>
            </a:r>
            <a:r>
              <a:rPr lang="en-US" sz="1850" b="1" dirty="0"/>
              <a:t>accountable</a:t>
            </a:r>
            <a:r>
              <a:rPr lang="en-US" sz="1850" dirty="0"/>
              <a:t> </a:t>
            </a:r>
            <a:r>
              <a:rPr lang="en-US" sz="1850" dirty="0" smtClean="0"/>
              <a:t>for its </a:t>
            </a:r>
            <a:r>
              <a:rPr lang="en-US" sz="1850" dirty="0"/>
              <a:t>results</a:t>
            </a:r>
            <a:endParaRPr lang="en-US" sz="1850" dirty="0" smtClean="0"/>
          </a:p>
        </p:txBody>
      </p:sp>
      <p:grpSp>
        <p:nvGrpSpPr>
          <p:cNvPr id="10" name="btfpConclusionArrow748269"/>
          <p:cNvGrpSpPr/>
          <p:nvPr>
            <p:custDataLst>
              <p:tags r:id="rId2"/>
            </p:custDataLst>
          </p:nvPr>
        </p:nvGrpSpPr>
        <p:grpSpPr>
          <a:xfrm>
            <a:off x="381000" y="6286501"/>
            <a:ext cx="9207500" cy="850900"/>
            <a:chOff x="-889001" y="2236500"/>
            <a:chExt cx="9207500" cy="850900"/>
          </a:xfrm>
          <a:solidFill>
            <a:schemeClr val="accent2"/>
          </a:solidFill>
        </p:grpSpPr>
        <p:sp>
          <p:nvSpPr>
            <p:cNvPr id="5" name="btfpConclusionArrowText748269"/>
            <p:cNvSpPr txBox="1"/>
            <p:nvPr/>
          </p:nvSpPr>
          <p:spPr>
            <a:xfrm>
              <a:off x="-889001" y="2596862"/>
              <a:ext cx="9207500" cy="490538"/>
            </a:xfrm>
            <a:prstGeom prst="rect">
              <a:avLst/>
            </a:prstGeom>
            <a:solidFill>
              <a:schemeClr val="tx2"/>
            </a:solidFill>
            <a:ln>
              <a:solidFill>
                <a:schemeClr val="tx2"/>
              </a:solidFill>
            </a:ln>
          </p:spPr>
          <p:txBody>
            <a:bodyPr vert="horz" wrap="square" lIns="36036" tIns="36036" rIns="36036" bIns="180181" rtlCol="0" anchor="ctr">
              <a:spAutoFit/>
            </a:bodyPr>
            <a:lstStyle/>
            <a:p>
              <a:pPr marL="0" indent="0" algn="ctr">
                <a:buNone/>
              </a:pPr>
              <a:r>
                <a:rPr lang="en-US" sz="1800" b="1" dirty="0" smtClean="0">
                  <a:solidFill>
                    <a:schemeClr val="accent2"/>
                  </a:solidFill>
                </a:rPr>
                <a:t>Let’s get started:</a:t>
              </a:r>
              <a:r>
                <a:rPr lang="en-US" sz="1800" b="1" dirty="0" smtClean="0"/>
                <a:t> Fill out the blank development plan in the next section</a:t>
              </a:r>
            </a:p>
          </p:txBody>
        </p:sp>
        <p:sp>
          <p:nvSpPr>
            <p:cNvPr id="6" name="btfpConclusionArrowPointer748269"/>
            <p:cNvSpPr/>
            <p:nvPr/>
          </p:nvSpPr>
          <p:spPr>
            <a:xfrm>
              <a:off x="3282314" y="2236500"/>
              <a:ext cx="864870" cy="360362"/>
            </a:xfrm>
            <a:prstGeom prst="downArrow">
              <a:avLst>
                <a:gd name="adj1" fmla="val 50000"/>
                <a:gd name="adj2" fmla="val 70000"/>
              </a:avLst>
            </a:prstGeom>
            <a:grpFill/>
            <a:ln w="9525" cmpd="sng">
              <a:solidFill>
                <a:schemeClr val="accent2"/>
              </a:solidFill>
            </a:ln>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800" dirty="0" smtClean="0">
                <a:solidFill>
                  <a:schemeClr val="tx2"/>
                </a:solidFill>
              </a:endParaRPr>
            </a:p>
          </p:txBody>
        </p:sp>
        <p:cxnSp>
          <p:nvCxnSpPr>
            <p:cNvPr id="8" name="btfpConclusionArrowLineLeft748269"/>
            <p:cNvCxnSpPr/>
            <p:nvPr/>
          </p:nvCxnSpPr>
          <p:spPr>
            <a:xfrm>
              <a:off x="-889001" y="2476862"/>
              <a:ext cx="4257802" cy="0"/>
            </a:xfrm>
            <a:prstGeom prst="line">
              <a:avLst/>
            </a:prstGeom>
            <a:grpFill/>
            <a:ln w="9525" cap="rnd" cmpd="sng">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btfpConclusionArrowLineRight748269"/>
            <p:cNvCxnSpPr/>
            <p:nvPr/>
          </p:nvCxnSpPr>
          <p:spPr>
            <a:xfrm>
              <a:off x="4060697" y="2476862"/>
              <a:ext cx="4257802" cy="0"/>
            </a:xfrm>
            <a:prstGeom prst="line">
              <a:avLst/>
            </a:prstGeom>
            <a:grpFill/>
            <a:ln w="9525" cap="rnd" cmpd="sng">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smtClean="0">
              <a:solidFill>
                <a:srgbClr val="FFFFFF"/>
              </a:solidFill>
            </a:endParaRPr>
          </a:p>
        </p:txBody>
      </p:sp>
    </p:spTree>
    <p:extLst>
      <p:ext uri="{BB962C8B-B14F-4D97-AF65-F5344CB8AC3E}">
        <p14:creationId xmlns:p14="http://schemas.microsoft.com/office/powerpoint/2010/main" val="413109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Directions: How to complete a development plan</a:t>
            </a:r>
            <a:endParaRPr lang="en-US" dirty="0">
              <a:latin typeface="+mj-lt"/>
            </a:endParaRPr>
          </a:p>
        </p:txBody>
      </p:sp>
      <p:sp>
        <p:nvSpPr>
          <p:cNvPr id="5" name="BainBulletsConfiguration" hidden="1"/>
          <p:cNvSpPr txBox="1"/>
          <p:nvPr/>
        </p:nvSpPr>
        <p:spPr>
          <a:xfrm>
            <a:off x="14529" y="12698"/>
            <a:ext cx="8888104" cy="107699"/>
          </a:xfrm>
          <a:prstGeom prst="rect">
            <a:avLst/>
          </a:prstGeom>
          <a:noFill/>
        </p:spPr>
        <p:txBody>
          <a:bodyPr vert="horz" wrap="square" lIns="45710" rIns="45710" rtlCol="0">
            <a:spAutoFit/>
          </a:bodyPr>
          <a:lstStyle/>
          <a:p>
            <a:endParaRPr lang="en-US" sz="100" dirty="0">
              <a:solidFill>
                <a:srgbClr val="FFFFFF"/>
              </a:solidFill>
            </a:endParaRPr>
          </a:p>
        </p:txBody>
      </p:sp>
      <p:sp>
        <p:nvSpPr>
          <p:cNvPr id="6" name="btfpLayoutConfig" hidden="1"/>
          <p:cNvSpPr txBox="1"/>
          <p:nvPr/>
        </p:nvSpPr>
        <p:spPr>
          <a:xfrm>
            <a:off x="14529" y="12698"/>
            <a:ext cx="8888104" cy="107699"/>
          </a:xfrm>
          <a:prstGeom prst="rect">
            <a:avLst/>
          </a:prstGeom>
          <a:noFill/>
        </p:spPr>
        <p:txBody>
          <a:bodyPr vert="horz" wrap="square" lIns="45710" rIns="45710" rtlCol="0">
            <a:spAutoFit/>
          </a:bodyPr>
          <a:lstStyle/>
          <a:p>
            <a:pPr marL="0" indent="0">
              <a:buNone/>
            </a:pPr>
            <a:r>
              <a:rPr lang="en-US" sz="100" smtClean="0">
                <a:solidFill>
                  <a:srgbClr val="FFFFFF">
                    <a:alpha val="0"/>
                  </a:srgbClr>
                </a:solidFill>
              </a:rPr>
              <a:t>overall_0_131878956312228240 columns_1_131878956312228240</a:t>
            </a:r>
            <a:endParaRPr lang="en-US" sz="100" dirty="0">
              <a:solidFill>
                <a:srgbClr val="FFFFFF">
                  <a:alpha val="0"/>
                </a:srgb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136181338"/>
              </p:ext>
            </p:extLst>
          </p:nvPr>
        </p:nvGraphicFramePr>
        <p:xfrm>
          <a:off x="561973" y="1309689"/>
          <a:ext cx="8824976" cy="5832033"/>
        </p:xfrm>
        <a:graphic>
          <a:graphicData uri="http://schemas.openxmlformats.org/drawingml/2006/table">
            <a:tbl>
              <a:tblPr firstRow="1" bandRow="1">
                <a:tableStyleId>{0660B408-B3CF-4A94-85FC-2B1E0A45F4A2}</a:tableStyleId>
              </a:tblPr>
              <a:tblGrid>
                <a:gridCol w="2206244">
                  <a:extLst>
                    <a:ext uri="{9D8B030D-6E8A-4147-A177-3AD203B41FA5}">
                      <a16:colId xmlns:a16="http://schemas.microsoft.com/office/drawing/2014/main" val="20000"/>
                    </a:ext>
                  </a:extLst>
                </a:gridCol>
                <a:gridCol w="2206244">
                  <a:extLst>
                    <a:ext uri="{9D8B030D-6E8A-4147-A177-3AD203B41FA5}">
                      <a16:colId xmlns:a16="http://schemas.microsoft.com/office/drawing/2014/main" val="20001"/>
                    </a:ext>
                  </a:extLst>
                </a:gridCol>
                <a:gridCol w="2206244">
                  <a:extLst>
                    <a:ext uri="{9D8B030D-6E8A-4147-A177-3AD203B41FA5}">
                      <a16:colId xmlns:a16="http://schemas.microsoft.com/office/drawing/2014/main" val="20002"/>
                    </a:ext>
                  </a:extLst>
                </a:gridCol>
                <a:gridCol w="2206244">
                  <a:extLst>
                    <a:ext uri="{9D8B030D-6E8A-4147-A177-3AD203B41FA5}">
                      <a16:colId xmlns:a16="http://schemas.microsoft.com/office/drawing/2014/main" val="20003"/>
                    </a:ext>
                  </a:extLst>
                </a:gridCol>
              </a:tblGrid>
              <a:tr h="704296">
                <a:tc gridSpan="4">
                  <a:txBody>
                    <a:bodyPr/>
                    <a:lstStyle/>
                    <a:p>
                      <a:pPr marL="0" indent="0" algn="ctr" defTabSz="756769" rtl="0" eaLnBrk="1" latinLnBrk="0" hangingPunct="1">
                        <a:spcBef>
                          <a:spcPts val="1200"/>
                        </a:spcBef>
                        <a:buNone/>
                      </a:pPr>
                      <a:r>
                        <a:rPr lang="en-US" sz="2800" dirty="0" smtClean="0">
                          <a:solidFill>
                            <a:schemeClr val="tx2"/>
                          </a:solidFill>
                        </a:rPr>
                        <a:t>Development</a:t>
                      </a:r>
                      <a:r>
                        <a:rPr lang="en-US" sz="2800" baseline="0" dirty="0" smtClean="0">
                          <a:solidFill>
                            <a:schemeClr val="tx2"/>
                          </a:solidFill>
                        </a:rPr>
                        <a:t> plan</a:t>
                      </a:r>
                      <a:endParaRPr lang="en-US" sz="28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43945">
                <a:tc>
                  <a:txBody>
                    <a:bodyPr/>
                    <a:lstStyle/>
                    <a:p>
                      <a:pPr marL="0" indent="0" algn="ctr" defTabSz="756769" rtl="0" eaLnBrk="1" latinLnBrk="0" hangingPunct="1">
                        <a:lnSpc>
                          <a:spcPts val="1900"/>
                        </a:lnSpc>
                        <a:spcBef>
                          <a:spcPts val="1200"/>
                        </a:spcBef>
                        <a:buNone/>
                      </a:pPr>
                      <a:r>
                        <a:rPr lang="en-US" sz="2000" b="1" i="0" dirty="0" smtClean="0">
                          <a:solidFill>
                            <a:schemeClr val="tx2"/>
                          </a:solidFill>
                          <a:latin typeface="+mn-lt"/>
                        </a:rPr>
                        <a:t>Competency</a:t>
                      </a:r>
                      <a:br>
                        <a:rPr lang="en-US" sz="2000" b="1" i="0" dirty="0" smtClean="0">
                          <a:solidFill>
                            <a:schemeClr val="tx2"/>
                          </a:solidFill>
                          <a:latin typeface="+mn-lt"/>
                        </a:rPr>
                      </a:br>
                      <a:r>
                        <a:rPr lang="en-US" sz="2000" b="1" i="0" dirty="0" smtClean="0">
                          <a:solidFill>
                            <a:schemeClr val="tx2"/>
                          </a:solidFill>
                          <a:latin typeface="+mn-lt"/>
                        </a:rPr>
                        <a:t>and development goals</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ctr" defTabSz="981334" rtl="0" eaLnBrk="1" latinLnBrk="0" hangingPunct="1">
                        <a:lnSpc>
                          <a:spcPts val="1900"/>
                        </a:lnSpc>
                        <a:spcBef>
                          <a:spcPts val="1200"/>
                        </a:spcBef>
                        <a:buNone/>
                      </a:pPr>
                      <a:r>
                        <a:rPr lang="en-US" sz="2000" b="1" i="0" kern="1200" dirty="0" smtClean="0">
                          <a:solidFill>
                            <a:schemeClr val="tx2"/>
                          </a:solidFill>
                          <a:latin typeface="+mn-lt"/>
                          <a:ea typeface="+mn-ea"/>
                          <a:cs typeface="+mn-cs"/>
                        </a:rPr>
                        <a:t>70%</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On-the-job</a:t>
                      </a:r>
                      <a:r>
                        <a:rPr lang="en-US" sz="2000" b="1" i="0" kern="1200" baseline="0" dirty="0" smtClean="0">
                          <a:solidFill>
                            <a:schemeClr val="tx2"/>
                          </a:solidFill>
                          <a:latin typeface="+mn-lt"/>
                          <a:ea typeface="+mn-ea"/>
                          <a:cs typeface="+mn-cs"/>
                        </a:rPr>
                        <a:t> assignment</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indent="0" algn="ctr" defTabSz="981334" rtl="0" eaLnBrk="1" latinLnBrk="0" hangingPunct="1">
                        <a:lnSpc>
                          <a:spcPts val="1900"/>
                        </a:lnSpc>
                        <a:spcBef>
                          <a:spcPts val="1200"/>
                        </a:spcBef>
                        <a:buNone/>
                      </a:pPr>
                      <a:r>
                        <a:rPr lang="en-US" sz="2000" b="1" i="0" kern="1200" dirty="0" smtClean="0">
                          <a:solidFill>
                            <a:schemeClr val="tx2"/>
                          </a:solidFill>
                          <a:latin typeface="+mn-lt"/>
                          <a:ea typeface="+mn-ea"/>
                          <a:cs typeface="+mn-cs"/>
                        </a:rPr>
                        <a:t>20%</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Coaching/</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mentoring</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gn="ctr" defTabSz="981334" rtl="0" eaLnBrk="1" latinLnBrk="0" hangingPunct="1">
                        <a:lnSpc>
                          <a:spcPts val="1900"/>
                        </a:lnSpc>
                        <a:spcBef>
                          <a:spcPts val="1200"/>
                        </a:spcBef>
                        <a:buNone/>
                      </a:pPr>
                      <a:r>
                        <a:rPr lang="en-US" sz="2000" b="1" i="0" kern="1200" dirty="0" smtClean="0">
                          <a:solidFill>
                            <a:schemeClr val="tx2"/>
                          </a:solidFill>
                          <a:latin typeface="+mn-lt"/>
                          <a:ea typeface="+mn-ea"/>
                          <a:cs typeface="+mn-cs"/>
                        </a:rPr>
                        <a:t>10%</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Formal</a:t>
                      </a:r>
                      <a:r>
                        <a:rPr lang="en-US" sz="2000" b="1" i="0" kern="1200" baseline="0" dirty="0" smtClean="0">
                          <a:solidFill>
                            <a:schemeClr val="tx2"/>
                          </a:solidFill>
                          <a:latin typeface="+mn-lt"/>
                          <a:ea typeface="+mn-ea"/>
                          <a:cs typeface="+mn-cs"/>
                        </a:rPr>
                        <a:t> learning</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1"/>
                  </a:ext>
                </a:extLst>
              </a:tr>
              <a:tr h="1261264">
                <a:tc>
                  <a:txBody>
                    <a:bodyPr/>
                    <a:lstStyle/>
                    <a:p>
                      <a:pPr marL="342900" indent="-342900">
                        <a:buFont typeface="+mj-lt"/>
                        <a:buAutoNum type="arabicPeriod"/>
                      </a:pPr>
                      <a:r>
                        <a:rPr lang="en-US" sz="1400" dirty="0" smtClean="0">
                          <a:solidFill>
                            <a:schemeClr val="tx1"/>
                          </a:solidFill>
                        </a:rPr>
                        <a:t> </a:t>
                      </a:r>
                      <a:endParaRPr lang="en-US" sz="1400" dirty="0">
                        <a:solidFill>
                          <a:schemeClr val="tx1"/>
                        </a:solidFill>
                      </a:endParaRPr>
                    </a:p>
                  </a:txBody>
                  <a:tcPr marL="160504" marR="0" marT="80253"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marR="0" lvl="0" indent="-342900" algn="l" defTabSz="981334" rtl="0" eaLnBrk="1" fontAlgn="base" latinLnBrk="0" hangingPunct="1">
                        <a:lnSpc>
                          <a:spcPct val="100000"/>
                        </a:lnSpc>
                        <a:spcBef>
                          <a:spcPct val="40000"/>
                        </a:spcBef>
                        <a:spcAft>
                          <a:spcPct val="0"/>
                        </a:spcAft>
                        <a:buClr>
                          <a:srgbClr val="000000"/>
                        </a:buClr>
                        <a:buSzTx/>
                        <a:buFont typeface="+mj-lt"/>
                        <a:buAutoNum type="arabicPeriod"/>
                        <a:tabLst/>
                        <a:defRPr/>
                      </a:pPr>
                      <a:r>
                        <a:rPr lang="en-US" sz="1400" kern="1200" noProof="0" dirty="0" smtClean="0">
                          <a:solidFill>
                            <a:schemeClr val="tx1"/>
                          </a:solidFill>
                          <a:latin typeface="+mn-lt"/>
                          <a:ea typeface="+mn-ea"/>
                          <a:cs typeface="+mn-cs"/>
                        </a:rPr>
                        <a:t> </a:t>
                      </a:r>
                      <a:endParaRPr lang="en-US" sz="1400" kern="1200" noProof="0" dirty="0">
                        <a:solidFill>
                          <a:schemeClr val="tx1"/>
                        </a:solidFill>
                        <a:latin typeface="+mn-lt"/>
                        <a:ea typeface="+mn-ea"/>
                        <a:cs typeface="+mn-cs"/>
                      </a:endParaRPr>
                    </a:p>
                  </a:txBody>
                  <a:tcPr marL="160504" marR="0" marT="80253" marB="0">
                    <a:lnL w="190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81334" rtl="0" eaLnBrk="1" fontAlgn="base" latinLnBrk="0" hangingPunct="1">
                        <a:lnSpc>
                          <a:spcPct val="100000"/>
                        </a:lnSpc>
                        <a:spcBef>
                          <a:spcPct val="40000"/>
                        </a:spcBef>
                        <a:spcAft>
                          <a:spcPct val="0"/>
                        </a:spcAft>
                        <a:buClr>
                          <a:srgbClr val="000000"/>
                        </a:buClr>
                        <a:buSzTx/>
                        <a:buFont typeface="+mj-lt"/>
                        <a:buAutoNum type="arabicPeriod"/>
                        <a:tabLst/>
                        <a:defRPr/>
                      </a:pPr>
                      <a:r>
                        <a:rPr lang="en-US" sz="1400" kern="1200" noProof="0" dirty="0" smtClean="0">
                          <a:ln>
                            <a:noFill/>
                          </a:ln>
                          <a:solidFill>
                            <a:schemeClr val="tx1"/>
                          </a:solidFill>
                          <a:latin typeface="+mn-lt"/>
                          <a:ea typeface="+mn-ea"/>
                          <a:cs typeface="+mn-cs"/>
                        </a:rPr>
                        <a:t> </a:t>
                      </a:r>
                      <a:endParaRPr lang="en-US" sz="1400" kern="1200" noProof="0" dirty="0">
                        <a:ln>
                          <a:noFill/>
                        </a:ln>
                        <a:solidFill>
                          <a:schemeClr val="tx1"/>
                        </a:solidFill>
                        <a:latin typeface="+mn-lt"/>
                        <a:ea typeface="+mn-ea"/>
                        <a:cs typeface="+mn-cs"/>
                      </a:endParaRPr>
                    </a:p>
                  </a:txBody>
                  <a:tcPr marL="160504" marR="0" marT="80253"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indent="-342900" algn="l" defTabSz="981334" rtl="0" eaLnBrk="1" latinLnBrk="0" hangingPunct="1">
                        <a:buFont typeface="+mj-lt"/>
                        <a:buAutoNum type="arabicPeriod"/>
                      </a:pPr>
                      <a:r>
                        <a:rPr lang="en-US" sz="1400" kern="1200" dirty="0" smtClean="0">
                          <a:solidFill>
                            <a:schemeClr val="tx1"/>
                          </a:solidFill>
                          <a:latin typeface="+mn-lt"/>
                          <a:ea typeface="+mn-ea"/>
                          <a:cs typeface="+mn-cs"/>
                        </a:rPr>
                        <a:t> </a:t>
                      </a:r>
                      <a:endParaRPr lang="en-US" sz="1400" kern="1200" dirty="0">
                        <a:solidFill>
                          <a:schemeClr val="tx1"/>
                        </a:solidFill>
                        <a:latin typeface="+mn-lt"/>
                        <a:ea typeface="+mn-ea"/>
                        <a:cs typeface="+mn-cs"/>
                      </a:endParaRPr>
                    </a:p>
                  </a:txBody>
                  <a:tcPr marL="160504" marR="0" marT="80253" marB="0">
                    <a:lnL w="28575"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1264">
                <a:tc>
                  <a:txBody>
                    <a:bodyPr/>
                    <a:lstStyle/>
                    <a:p>
                      <a:pPr marL="0" indent="0">
                        <a:buFont typeface="+mj-lt"/>
                        <a:buNone/>
                      </a:pPr>
                      <a:r>
                        <a:rPr lang="en-US" sz="1400" dirty="0" smtClean="0">
                          <a:solidFill>
                            <a:schemeClr val="tx1"/>
                          </a:solidFill>
                        </a:rPr>
                        <a:t> </a:t>
                      </a:r>
                      <a:endParaRPr lang="en-US" sz="1400" dirty="0">
                        <a:solidFill>
                          <a:schemeClr val="tx1"/>
                        </a:solidFill>
                      </a:endParaRPr>
                    </a:p>
                  </a:txBody>
                  <a:tcPr marL="160504" marR="0" marT="80253"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marR="0" lvl="0" indent="-342900" algn="l" defTabSz="981334" rtl="0" eaLnBrk="1" fontAlgn="base" latinLnBrk="0" hangingPunct="1">
                        <a:lnSpc>
                          <a:spcPct val="100000"/>
                        </a:lnSpc>
                        <a:spcBef>
                          <a:spcPct val="40000"/>
                        </a:spcBef>
                        <a:spcAft>
                          <a:spcPct val="0"/>
                        </a:spcAft>
                        <a:buClr>
                          <a:srgbClr val="000000"/>
                        </a:buClr>
                        <a:buSzTx/>
                        <a:buFont typeface="+mj-lt"/>
                        <a:buAutoNum type="arabicPeriod" startAt="2"/>
                        <a:tabLst/>
                        <a:defRPr/>
                      </a:pPr>
                      <a:r>
                        <a:rPr lang="en-US" sz="1400" kern="1200" noProof="0" dirty="0" smtClean="0">
                          <a:solidFill>
                            <a:schemeClr val="tx1"/>
                          </a:solidFill>
                          <a:latin typeface="+mn-lt"/>
                          <a:ea typeface="+mn-ea"/>
                          <a:cs typeface="+mn-cs"/>
                        </a:rPr>
                        <a:t> </a:t>
                      </a:r>
                      <a:endParaRPr lang="en-US" sz="1400" kern="1200" noProof="0" dirty="0">
                        <a:solidFill>
                          <a:schemeClr val="tx1"/>
                        </a:solidFill>
                        <a:latin typeface="+mn-lt"/>
                        <a:ea typeface="+mn-ea"/>
                        <a:cs typeface="+mn-cs"/>
                      </a:endParaRPr>
                    </a:p>
                  </a:txBody>
                  <a:tcPr marL="160504" marR="0" marT="80253" marB="0">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81334" rtl="0" eaLnBrk="1" fontAlgn="base" latinLnBrk="0" hangingPunct="1">
                        <a:lnSpc>
                          <a:spcPct val="100000"/>
                        </a:lnSpc>
                        <a:spcBef>
                          <a:spcPct val="40000"/>
                        </a:spcBef>
                        <a:spcAft>
                          <a:spcPct val="0"/>
                        </a:spcAft>
                        <a:buClr>
                          <a:srgbClr val="000000"/>
                        </a:buClr>
                        <a:buSzTx/>
                        <a:buFont typeface="+mj-lt"/>
                        <a:buAutoNum type="arabicPeriod" startAt="2"/>
                        <a:tabLst/>
                        <a:defRPr/>
                      </a:pPr>
                      <a:r>
                        <a:rPr lang="en-US" sz="1400" kern="1200" noProof="0" dirty="0" smtClean="0">
                          <a:ln>
                            <a:noFill/>
                          </a:ln>
                          <a:solidFill>
                            <a:schemeClr val="tx1"/>
                          </a:solidFill>
                          <a:latin typeface="+mn-lt"/>
                          <a:ea typeface="+mn-ea"/>
                          <a:cs typeface="+mn-cs"/>
                        </a:rPr>
                        <a:t> </a:t>
                      </a:r>
                      <a:endParaRPr lang="en-US" sz="1400" kern="1200" noProof="0" dirty="0">
                        <a:ln>
                          <a:noFill/>
                        </a:ln>
                        <a:solidFill>
                          <a:schemeClr val="tx1"/>
                        </a:solidFill>
                        <a:latin typeface="+mn-lt"/>
                        <a:ea typeface="+mn-ea"/>
                        <a:cs typeface="+mn-cs"/>
                      </a:endParaRPr>
                    </a:p>
                  </a:txBody>
                  <a:tcPr marL="160504" marR="0" marT="80253"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indent="0" algn="l" defTabSz="981334" rtl="0" eaLnBrk="1" latinLnBrk="0" hangingPunct="1">
                        <a:buFont typeface="+mj-lt"/>
                        <a:buNone/>
                      </a:pPr>
                      <a:r>
                        <a:rPr lang="en-US" sz="1400" kern="1200" dirty="0" smtClean="0">
                          <a:solidFill>
                            <a:schemeClr val="tx1"/>
                          </a:solidFill>
                          <a:latin typeface="+mn-lt"/>
                          <a:ea typeface="+mn-ea"/>
                          <a:cs typeface="+mn-cs"/>
                        </a:rPr>
                        <a:t> </a:t>
                      </a:r>
                      <a:endParaRPr lang="en-US" sz="1400" kern="1200" dirty="0">
                        <a:solidFill>
                          <a:schemeClr val="tx1"/>
                        </a:solidFill>
                        <a:latin typeface="+mn-lt"/>
                        <a:ea typeface="+mn-ea"/>
                        <a:cs typeface="+mn-cs"/>
                      </a:endParaRPr>
                    </a:p>
                  </a:txBody>
                  <a:tcPr marL="160504" marR="0" marT="80253" marB="0">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61264">
                <a:tc>
                  <a:txBody>
                    <a:bodyPr/>
                    <a:lstStyle/>
                    <a:p>
                      <a:pPr marL="0" indent="0">
                        <a:buFont typeface="+mj-lt"/>
                        <a:buNone/>
                      </a:pPr>
                      <a:r>
                        <a:rPr lang="en-US" sz="1400" dirty="0" smtClean="0">
                          <a:solidFill>
                            <a:schemeClr val="tx1"/>
                          </a:solidFill>
                        </a:rPr>
                        <a:t> </a:t>
                      </a:r>
                      <a:endParaRPr lang="en-US" sz="1400" dirty="0">
                        <a:solidFill>
                          <a:schemeClr val="tx1"/>
                        </a:solidFill>
                      </a:endParaRPr>
                    </a:p>
                  </a:txBody>
                  <a:tcPr marL="160504" marR="0" marT="80253"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marR="0" lvl="0" indent="-342900" algn="l" defTabSz="981334" rtl="0" eaLnBrk="1" fontAlgn="base" latinLnBrk="0" hangingPunct="1">
                        <a:lnSpc>
                          <a:spcPct val="100000"/>
                        </a:lnSpc>
                        <a:spcBef>
                          <a:spcPct val="40000"/>
                        </a:spcBef>
                        <a:spcAft>
                          <a:spcPct val="0"/>
                        </a:spcAft>
                        <a:buClr>
                          <a:srgbClr val="000000"/>
                        </a:buClr>
                        <a:buSzTx/>
                        <a:buFont typeface="+mj-lt"/>
                        <a:buAutoNum type="arabicPeriod" startAt="3"/>
                        <a:tabLst/>
                        <a:defRPr/>
                      </a:pPr>
                      <a:r>
                        <a:rPr lang="en-US" sz="1400" kern="1200" noProof="0" dirty="0" smtClean="0">
                          <a:solidFill>
                            <a:schemeClr val="tx1"/>
                          </a:solidFill>
                          <a:latin typeface="+mn-lt"/>
                          <a:ea typeface="+mn-ea"/>
                          <a:cs typeface="+mn-cs"/>
                        </a:rPr>
                        <a:t> </a:t>
                      </a:r>
                      <a:endParaRPr lang="en-US" sz="1400" kern="1200" noProof="0" dirty="0">
                        <a:solidFill>
                          <a:schemeClr val="tx1"/>
                        </a:solidFill>
                        <a:latin typeface="+mn-lt"/>
                        <a:ea typeface="+mn-ea"/>
                        <a:cs typeface="+mn-cs"/>
                      </a:endParaRPr>
                    </a:p>
                  </a:txBody>
                  <a:tcPr marL="160504" marR="0" marT="80253" marB="0">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81334" rtl="0" eaLnBrk="1" fontAlgn="base" latinLnBrk="0" hangingPunct="1">
                        <a:lnSpc>
                          <a:spcPct val="100000"/>
                        </a:lnSpc>
                        <a:spcBef>
                          <a:spcPct val="40000"/>
                        </a:spcBef>
                        <a:spcAft>
                          <a:spcPct val="0"/>
                        </a:spcAft>
                        <a:buClr>
                          <a:srgbClr val="000000"/>
                        </a:buClr>
                        <a:buSzTx/>
                        <a:buFont typeface="+mj-lt"/>
                        <a:buNone/>
                        <a:tabLst/>
                        <a:defRPr/>
                      </a:pPr>
                      <a:endParaRPr lang="en-US" sz="1400" kern="1200" noProof="0" dirty="0">
                        <a:ln>
                          <a:noFill/>
                        </a:ln>
                        <a:solidFill>
                          <a:schemeClr val="tx1"/>
                        </a:solidFill>
                        <a:latin typeface="+mn-lt"/>
                        <a:ea typeface="+mn-ea"/>
                        <a:cs typeface="+mn-cs"/>
                      </a:endParaRPr>
                    </a:p>
                  </a:txBody>
                  <a:tcPr marL="160504" marR="0" marT="80253"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indent="0" algn="l" defTabSz="981334" rtl="0" eaLnBrk="1" latinLnBrk="0" hangingPunct="1">
                        <a:buFont typeface="+mj-lt"/>
                        <a:buNone/>
                      </a:pPr>
                      <a:endParaRPr lang="en-US" sz="1400" kern="1200" dirty="0">
                        <a:solidFill>
                          <a:schemeClr val="tx1"/>
                        </a:solidFill>
                        <a:latin typeface="+mn-lt"/>
                        <a:ea typeface="+mn-ea"/>
                        <a:cs typeface="+mn-cs"/>
                      </a:endParaRPr>
                    </a:p>
                  </a:txBody>
                  <a:tcPr marL="160504" marR="0" marT="80253" marB="0">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Rounded Rectangular Callout 8"/>
          <p:cNvSpPr/>
          <p:nvPr/>
        </p:nvSpPr>
        <p:spPr>
          <a:xfrm>
            <a:off x="1002889" y="3601907"/>
            <a:ext cx="1514475" cy="2333625"/>
          </a:xfrm>
          <a:prstGeom prst="wedgeRoundRectCallout">
            <a:avLst>
              <a:gd name="adj1" fmla="val -63414"/>
              <a:gd name="adj2" fmla="val -25352"/>
              <a:gd name="adj3"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indent="0" algn="ctr">
              <a:buNone/>
            </a:pPr>
            <a:r>
              <a:rPr lang="en-US" sz="1400" dirty="0" smtClean="0">
                <a:solidFill>
                  <a:schemeClr val="tx2"/>
                </a:solidFill>
                <a:cs typeface="Arial" pitchFamily="34" charset="0"/>
              </a:rPr>
              <a:t>List </a:t>
            </a:r>
            <a:r>
              <a:rPr lang="en-US" sz="1400" b="1" dirty="0" smtClean="0">
                <a:solidFill>
                  <a:schemeClr val="tx2"/>
                </a:solidFill>
                <a:cs typeface="Arial" pitchFamily="34" charset="0"/>
              </a:rPr>
              <a:t>3 job-based </a:t>
            </a:r>
            <a:r>
              <a:rPr lang="en-US" sz="1400" b="1" dirty="0">
                <a:solidFill>
                  <a:schemeClr val="tx2"/>
                </a:solidFill>
                <a:cs typeface="Arial" pitchFamily="34" charset="0"/>
              </a:rPr>
              <a:t>projects </a:t>
            </a:r>
            <a:r>
              <a:rPr lang="en-US" sz="1400" dirty="0">
                <a:solidFill>
                  <a:schemeClr val="tx2"/>
                </a:solidFill>
                <a:cs typeface="Arial" pitchFamily="34" charset="0"/>
              </a:rPr>
              <a:t>or assignments that will build this skill</a:t>
            </a:r>
          </a:p>
        </p:txBody>
      </p:sp>
      <p:sp>
        <p:nvSpPr>
          <p:cNvPr id="10" name="Rounded Rectangular Callout 9"/>
          <p:cNvSpPr/>
          <p:nvPr/>
        </p:nvSpPr>
        <p:spPr>
          <a:xfrm>
            <a:off x="5487577" y="3601907"/>
            <a:ext cx="1514475" cy="2333625"/>
          </a:xfrm>
          <a:prstGeom prst="wedgeRoundRectCallout">
            <a:avLst>
              <a:gd name="adj1" fmla="val -60902"/>
              <a:gd name="adj2" fmla="val -33227"/>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indent="0" algn="ctr">
              <a:buNone/>
            </a:pPr>
            <a:r>
              <a:rPr lang="en-US" sz="1400" dirty="0" smtClean="0">
                <a:solidFill>
                  <a:schemeClr val="tx2"/>
                </a:solidFill>
                <a:cs typeface="Arial" pitchFamily="34" charset="0"/>
              </a:rPr>
              <a:t>Think of </a:t>
            </a:r>
            <a:r>
              <a:rPr lang="en-US" sz="1400" b="1" dirty="0" smtClean="0">
                <a:solidFill>
                  <a:schemeClr val="tx2"/>
                </a:solidFill>
                <a:cs typeface="Arial" pitchFamily="34" charset="0"/>
              </a:rPr>
              <a:t>2 </a:t>
            </a:r>
            <a:r>
              <a:rPr lang="en-US" sz="1400" b="1" dirty="0">
                <a:solidFill>
                  <a:schemeClr val="tx2"/>
                </a:solidFill>
                <a:cs typeface="Arial" pitchFamily="34" charset="0"/>
              </a:rPr>
              <a:t>ways </a:t>
            </a:r>
            <a:r>
              <a:rPr lang="en-US" sz="1400" dirty="0" smtClean="0">
                <a:solidFill>
                  <a:schemeClr val="tx2"/>
                </a:solidFill>
                <a:cs typeface="Arial" pitchFamily="34" charset="0"/>
              </a:rPr>
              <a:t>to leverage </a:t>
            </a:r>
            <a:r>
              <a:rPr lang="en-US" sz="1400" b="1" dirty="0">
                <a:solidFill>
                  <a:schemeClr val="tx2"/>
                </a:solidFill>
                <a:cs typeface="Arial" pitchFamily="34" charset="0"/>
              </a:rPr>
              <a:t>mentors and managers </a:t>
            </a:r>
            <a:r>
              <a:rPr lang="en-US" sz="1400" dirty="0">
                <a:solidFill>
                  <a:schemeClr val="tx2"/>
                </a:solidFill>
                <a:cs typeface="Arial" pitchFamily="34" charset="0"/>
              </a:rPr>
              <a:t>to better develop this </a:t>
            </a:r>
            <a:r>
              <a:rPr lang="en-US" sz="1400" dirty="0" smtClean="0">
                <a:solidFill>
                  <a:schemeClr val="tx2"/>
                </a:solidFill>
                <a:cs typeface="Arial" pitchFamily="34" charset="0"/>
              </a:rPr>
              <a:t>skill</a:t>
            </a:r>
            <a:endParaRPr lang="en-US" sz="1400" dirty="0">
              <a:solidFill>
                <a:schemeClr val="tx2"/>
              </a:solidFill>
              <a:cs typeface="Arial" pitchFamily="34" charset="0"/>
            </a:endParaRPr>
          </a:p>
        </p:txBody>
      </p:sp>
      <p:sp>
        <p:nvSpPr>
          <p:cNvPr id="11" name="Rounded Rectangular Callout 10"/>
          <p:cNvSpPr/>
          <p:nvPr/>
        </p:nvSpPr>
        <p:spPr>
          <a:xfrm>
            <a:off x="7729921" y="3601907"/>
            <a:ext cx="1514475" cy="2333625"/>
          </a:xfrm>
          <a:prstGeom prst="wedgeRoundRectCallout">
            <a:avLst>
              <a:gd name="adj1" fmla="val 29300"/>
              <a:gd name="adj2" fmla="val -55688"/>
              <a:gd name="adj3" fmla="val 16667"/>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indent="0" algn="ctr">
              <a:buNone/>
            </a:pPr>
            <a:r>
              <a:rPr lang="en-US" sz="1400" dirty="0" smtClean="0">
                <a:solidFill>
                  <a:schemeClr val="tx2"/>
                </a:solidFill>
                <a:cs typeface="Arial" pitchFamily="34" charset="0"/>
              </a:rPr>
              <a:t>Find </a:t>
            </a:r>
            <a:r>
              <a:rPr lang="en-US" sz="1400" b="1" dirty="0">
                <a:solidFill>
                  <a:schemeClr val="tx2"/>
                </a:solidFill>
                <a:cs typeface="Arial" pitchFamily="34" charset="0"/>
              </a:rPr>
              <a:t>1 formal training </a:t>
            </a:r>
            <a:r>
              <a:rPr lang="en-US" sz="1400" b="1" dirty="0" smtClean="0">
                <a:solidFill>
                  <a:schemeClr val="tx2"/>
                </a:solidFill>
                <a:cs typeface="Arial" pitchFamily="34" charset="0"/>
              </a:rPr>
              <a:t>experience </a:t>
            </a:r>
            <a:r>
              <a:rPr lang="en-US" sz="1400" dirty="0" smtClean="0">
                <a:solidFill>
                  <a:schemeClr val="tx2"/>
                </a:solidFill>
                <a:cs typeface="Arial" pitchFamily="34" charset="0"/>
              </a:rPr>
              <a:t>such as a</a:t>
            </a:r>
            <a:r>
              <a:rPr lang="en-US" sz="1400" b="1" dirty="0" smtClean="0">
                <a:solidFill>
                  <a:schemeClr val="tx2"/>
                </a:solidFill>
                <a:cs typeface="Arial" pitchFamily="34" charset="0"/>
              </a:rPr>
              <a:t> </a:t>
            </a:r>
            <a:r>
              <a:rPr lang="en-US" sz="1400" dirty="0" smtClean="0">
                <a:solidFill>
                  <a:schemeClr val="tx2"/>
                </a:solidFill>
                <a:cs typeface="Arial" pitchFamily="34" charset="0"/>
              </a:rPr>
              <a:t>book</a:t>
            </a:r>
            <a:r>
              <a:rPr lang="en-US" sz="1400" dirty="0">
                <a:solidFill>
                  <a:schemeClr val="tx2"/>
                </a:solidFill>
                <a:cs typeface="Arial" pitchFamily="34" charset="0"/>
              </a:rPr>
              <a:t>, conference, </a:t>
            </a:r>
            <a:r>
              <a:rPr lang="en-US" sz="1400" dirty="0" smtClean="0">
                <a:solidFill>
                  <a:schemeClr val="tx2"/>
                </a:solidFill>
                <a:cs typeface="Arial" pitchFamily="34" charset="0"/>
              </a:rPr>
              <a:t/>
            </a:r>
            <a:br>
              <a:rPr lang="en-US" sz="1400" dirty="0" smtClean="0">
                <a:solidFill>
                  <a:schemeClr val="tx2"/>
                </a:solidFill>
                <a:cs typeface="Arial" pitchFamily="34" charset="0"/>
              </a:rPr>
            </a:br>
            <a:r>
              <a:rPr lang="en-US" sz="1400" dirty="0" smtClean="0">
                <a:solidFill>
                  <a:schemeClr val="tx2"/>
                </a:solidFill>
                <a:cs typeface="Arial" pitchFamily="34" charset="0"/>
              </a:rPr>
              <a:t>or </a:t>
            </a:r>
            <a:r>
              <a:rPr lang="en-US" sz="1400" dirty="0">
                <a:solidFill>
                  <a:schemeClr val="tx2"/>
                </a:solidFill>
                <a:cs typeface="Arial" pitchFamily="34" charset="0"/>
              </a:rPr>
              <a:t>other </a:t>
            </a:r>
            <a:r>
              <a:rPr lang="en-US" sz="1400" dirty="0" smtClean="0">
                <a:solidFill>
                  <a:schemeClr val="tx2"/>
                </a:solidFill>
                <a:cs typeface="Arial" pitchFamily="34" charset="0"/>
              </a:rPr>
              <a:t>opportunity to build this skill</a:t>
            </a:r>
            <a:endParaRPr lang="en-US" sz="1400" dirty="0">
              <a:solidFill>
                <a:schemeClr val="tx2"/>
              </a:solidFill>
              <a:cs typeface="Arial" pitchFamily="34" charset="0"/>
            </a:endParaRPr>
          </a:p>
        </p:txBody>
      </p:sp>
      <p:sp>
        <p:nvSpPr>
          <p:cNvPr id="12" name="Rounded Rectangular Callout 11"/>
          <p:cNvSpPr/>
          <p:nvPr/>
        </p:nvSpPr>
        <p:spPr>
          <a:xfrm>
            <a:off x="3245233" y="3601907"/>
            <a:ext cx="1514475" cy="2333625"/>
          </a:xfrm>
          <a:prstGeom prst="wedgeRoundRectCallout">
            <a:avLst>
              <a:gd name="adj1" fmla="val -17688"/>
              <a:gd name="adj2" fmla="val -59132"/>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marL="0" indent="0" algn="ctr">
              <a:buNone/>
            </a:pPr>
            <a:r>
              <a:rPr lang="en-US" sz="1400" dirty="0">
                <a:solidFill>
                  <a:schemeClr val="tx2"/>
                </a:solidFill>
              </a:rPr>
              <a:t>Identify </a:t>
            </a:r>
            <a:r>
              <a:rPr lang="en-US" sz="1400" dirty="0" smtClean="0">
                <a:solidFill>
                  <a:schemeClr val="tx2"/>
                </a:solidFill>
              </a:rPr>
              <a:t/>
            </a:r>
            <a:br>
              <a:rPr lang="en-US" sz="1400" dirty="0" smtClean="0">
                <a:solidFill>
                  <a:schemeClr val="tx2"/>
                </a:solidFill>
              </a:rPr>
            </a:br>
            <a:r>
              <a:rPr lang="en-US" sz="1400" b="1" dirty="0" smtClean="0">
                <a:solidFill>
                  <a:schemeClr val="tx2"/>
                </a:solidFill>
              </a:rPr>
              <a:t>1 critical skill/competency </a:t>
            </a:r>
            <a:r>
              <a:rPr lang="en-US" sz="1400" dirty="0">
                <a:solidFill>
                  <a:schemeClr val="tx2"/>
                </a:solidFill>
              </a:rPr>
              <a:t>you or a direct report needs to develop, e.g. public speaking</a:t>
            </a:r>
          </a:p>
        </p:txBody>
      </p:sp>
      <p:sp>
        <p:nvSpPr>
          <p:cNvPr id="3" name="Right Arrow 2"/>
          <p:cNvSpPr/>
          <p:nvPr/>
        </p:nvSpPr>
        <p:spPr>
          <a:xfrm>
            <a:off x="6109495" y="6101074"/>
            <a:ext cx="3134901" cy="961816"/>
          </a:xfrm>
          <a:prstGeom prst="rightArrow">
            <a:avLst/>
          </a:prstGeom>
          <a:solidFill>
            <a:schemeClr val="accent1">
              <a:alpha val="7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indent="0" algn="ctr">
              <a:buNone/>
            </a:pPr>
            <a:r>
              <a:rPr lang="en-US" sz="1400" dirty="0" smtClean="0">
                <a:solidFill>
                  <a:schemeClr val="tx2"/>
                </a:solidFill>
              </a:rPr>
              <a:t>See a completed example on </a:t>
            </a:r>
            <a:br>
              <a:rPr lang="en-US" sz="1400" dirty="0" smtClean="0">
                <a:solidFill>
                  <a:schemeClr val="tx2"/>
                </a:solidFill>
              </a:rPr>
            </a:br>
            <a:r>
              <a:rPr lang="en-US" sz="1400" dirty="0" smtClean="0">
                <a:solidFill>
                  <a:schemeClr val="tx2"/>
                </a:solidFill>
              </a:rPr>
              <a:t>the next slide</a:t>
            </a:r>
          </a:p>
        </p:txBody>
      </p:sp>
      <p:sp>
        <p:nvSpPr>
          <p:cNvPr id="13" name="TextBox 12"/>
          <p:cNvSpPr txBox="1"/>
          <p:nvPr/>
        </p:nvSpPr>
        <p:spPr>
          <a:xfrm>
            <a:off x="561973" y="7210593"/>
            <a:ext cx="6579686" cy="246221"/>
          </a:xfrm>
          <a:prstGeom prst="rect">
            <a:avLst/>
          </a:prstGeom>
          <a:noFill/>
        </p:spPr>
        <p:txBody>
          <a:bodyPr wrap="none" lIns="0" rIns="45720" rtlCol="0">
            <a:spAutoFit/>
          </a:bodyPr>
          <a:lstStyle/>
          <a:p>
            <a:pPr marL="0" indent="0">
              <a:buNone/>
            </a:pPr>
            <a:r>
              <a:rPr lang="en-US" sz="1000" dirty="0" smtClean="0"/>
              <a:t>Source: Adapted from Developing Cause-Driven Leadership®, Leadership Competency Development Guide, YMCA of the USA</a:t>
            </a:r>
          </a:p>
        </p:txBody>
      </p:sp>
    </p:spTree>
    <p:extLst>
      <p:ext uri="{BB962C8B-B14F-4D97-AF65-F5344CB8AC3E}">
        <p14:creationId xmlns:p14="http://schemas.microsoft.com/office/powerpoint/2010/main" val="3840975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smtClean="0">
              <a:solidFill>
                <a:srgbClr val="FFFFFF"/>
              </a:solidFill>
            </a:endParaRPr>
          </a:p>
        </p:txBody>
      </p:sp>
      <p:sp>
        <p:nvSpPr>
          <p:cNvPr id="3" name="Title 2"/>
          <p:cNvSpPr>
            <a:spLocks noGrp="1"/>
          </p:cNvSpPr>
          <p:nvPr>
            <p:ph type="title"/>
          </p:nvPr>
        </p:nvSpPr>
        <p:spPr/>
        <p:txBody>
          <a:bodyPr/>
          <a:lstStyle/>
          <a:p>
            <a:r>
              <a:rPr lang="en-US" dirty="0"/>
              <a:t>Example of a completed 70/20/10 development plan</a:t>
            </a:r>
          </a:p>
        </p:txBody>
      </p:sp>
      <p:sp>
        <p:nvSpPr>
          <p:cNvPr id="10" name="TextBox 9"/>
          <p:cNvSpPr txBox="1"/>
          <p:nvPr/>
        </p:nvSpPr>
        <p:spPr>
          <a:xfrm>
            <a:off x="384048" y="7119273"/>
            <a:ext cx="6579686" cy="246221"/>
          </a:xfrm>
          <a:prstGeom prst="rect">
            <a:avLst/>
          </a:prstGeom>
          <a:noFill/>
        </p:spPr>
        <p:txBody>
          <a:bodyPr wrap="none" lIns="0" rIns="45720" rtlCol="0">
            <a:spAutoFit/>
          </a:bodyPr>
          <a:lstStyle/>
          <a:p>
            <a:pPr marL="0" indent="0">
              <a:buNone/>
            </a:pPr>
            <a:r>
              <a:rPr lang="en-US" sz="1000" dirty="0" smtClean="0"/>
              <a:t>Source: Adapted from Developing Cause-Driven Leadership®, Leadership Competency Development Guide, YMCA of the USA</a:t>
            </a:r>
          </a:p>
        </p:txBody>
      </p:sp>
      <p:graphicFrame>
        <p:nvGraphicFramePr>
          <p:cNvPr id="11" name="Table 10"/>
          <p:cNvGraphicFramePr>
            <a:graphicFrameLocks noGrp="1"/>
          </p:cNvGraphicFramePr>
          <p:nvPr>
            <p:extLst>
              <p:ext uri="{D42A27DB-BD31-4B8C-83A1-F6EECF244321}">
                <p14:modId xmlns:p14="http://schemas.microsoft.com/office/powerpoint/2010/main" val="2075420381"/>
              </p:ext>
            </p:extLst>
          </p:nvPr>
        </p:nvGraphicFramePr>
        <p:xfrm>
          <a:off x="360156" y="1309688"/>
          <a:ext cx="9220200" cy="5695091"/>
        </p:xfrm>
        <a:graphic>
          <a:graphicData uri="http://schemas.openxmlformats.org/drawingml/2006/table">
            <a:tbl>
              <a:tblPr firstRow="1" bandRow="1">
                <a:tableStyleId>{0660B408-B3CF-4A94-85FC-2B1E0A45F4A2}</a:tableStyleId>
              </a:tblPr>
              <a:tblGrid>
                <a:gridCol w="2305050">
                  <a:extLst>
                    <a:ext uri="{9D8B030D-6E8A-4147-A177-3AD203B41FA5}">
                      <a16:colId xmlns:a16="http://schemas.microsoft.com/office/drawing/2014/main" val="20000"/>
                    </a:ext>
                  </a:extLst>
                </a:gridCol>
                <a:gridCol w="2305050">
                  <a:extLst>
                    <a:ext uri="{9D8B030D-6E8A-4147-A177-3AD203B41FA5}">
                      <a16:colId xmlns:a16="http://schemas.microsoft.com/office/drawing/2014/main" val="20001"/>
                    </a:ext>
                  </a:extLst>
                </a:gridCol>
                <a:gridCol w="2305050">
                  <a:extLst>
                    <a:ext uri="{9D8B030D-6E8A-4147-A177-3AD203B41FA5}">
                      <a16:colId xmlns:a16="http://schemas.microsoft.com/office/drawing/2014/main" val="20002"/>
                    </a:ext>
                  </a:extLst>
                </a:gridCol>
                <a:gridCol w="2305050">
                  <a:extLst>
                    <a:ext uri="{9D8B030D-6E8A-4147-A177-3AD203B41FA5}">
                      <a16:colId xmlns:a16="http://schemas.microsoft.com/office/drawing/2014/main" val="20003"/>
                    </a:ext>
                  </a:extLst>
                </a:gridCol>
              </a:tblGrid>
              <a:tr h="609168">
                <a:tc gridSpan="4">
                  <a:txBody>
                    <a:bodyPr/>
                    <a:lstStyle/>
                    <a:p>
                      <a:pPr marL="0" indent="0" algn="ctr" defTabSz="756769" rtl="0" eaLnBrk="1" latinLnBrk="0" hangingPunct="1">
                        <a:spcBef>
                          <a:spcPts val="1200"/>
                        </a:spcBef>
                        <a:buNone/>
                      </a:pPr>
                      <a:r>
                        <a:rPr lang="en-US" sz="2800" dirty="0" smtClean="0">
                          <a:solidFill>
                            <a:schemeClr val="tx2"/>
                          </a:solidFill>
                        </a:rPr>
                        <a:t>Development</a:t>
                      </a:r>
                      <a:r>
                        <a:rPr lang="en-US" sz="2800" baseline="0" dirty="0" smtClean="0">
                          <a:solidFill>
                            <a:schemeClr val="tx2"/>
                          </a:solidFill>
                        </a:rPr>
                        <a:t> plan</a:t>
                      </a:r>
                      <a:endParaRPr lang="en-US" sz="28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9007">
                <a:tc>
                  <a:txBody>
                    <a:bodyPr/>
                    <a:lstStyle/>
                    <a:p>
                      <a:pPr marL="0" indent="0" algn="ctr" defTabSz="756769" rtl="0" eaLnBrk="1" latinLnBrk="0" hangingPunct="1">
                        <a:lnSpc>
                          <a:spcPts val="1900"/>
                        </a:lnSpc>
                        <a:spcBef>
                          <a:spcPts val="1200"/>
                        </a:spcBef>
                        <a:buNone/>
                      </a:pPr>
                      <a:r>
                        <a:rPr lang="en-US" sz="2000" b="1" i="0" dirty="0" smtClean="0">
                          <a:solidFill>
                            <a:schemeClr val="tx2"/>
                          </a:solidFill>
                          <a:latin typeface="+mn-lt"/>
                        </a:rPr>
                        <a:t>Competency</a:t>
                      </a:r>
                      <a:br>
                        <a:rPr lang="en-US" sz="2000" b="1" i="0" dirty="0" smtClean="0">
                          <a:solidFill>
                            <a:schemeClr val="tx2"/>
                          </a:solidFill>
                          <a:latin typeface="+mn-lt"/>
                        </a:rPr>
                      </a:br>
                      <a:r>
                        <a:rPr lang="en-US" sz="2000" b="1" i="0" dirty="0" smtClean="0">
                          <a:solidFill>
                            <a:schemeClr val="tx2"/>
                          </a:solidFill>
                          <a:latin typeface="+mn-lt"/>
                        </a:rPr>
                        <a:t>and development goals</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ctr" defTabSz="981334" rtl="0" eaLnBrk="1" latinLnBrk="0" hangingPunct="1">
                        <a:lnSpc>
                          <a:spcPts val="1900"/>
                        </a:lnSpc>
                        <a:spcBef>
                          <a:spcPts val="1200"/>
                        </a:spcBef>
                        <a:buNone/>
                      </a:pPr>
                      <a:r>
                        <a:rPr lang="en-US" sz="2000" b="1" i="0" kern="1200" dirty="0" smtClean="0">
                          <a:solidFill>
                            <a:schemeClr val="tx2"/>
                          </a:solidFill>
                          <a:latin typeface="+mn-lt"/>
                          <a:ea typeface="+mn-ea"/>
                          <a:cs typeface="+mn-cs"/>
                        </a:rPr>
                        <a:t>70%</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On-the-job</a:t>
                      </a:r>
                      <a:r>
                        <a:rPr lang="en-US" sz="2000" b="1" i="0" kern="1200" baseline="0" dirty="0" smtClean="0">
                          <a:solidFill>
                            <a:schemeClr val="tx2"/>
                          </a:solidFill>
                          <a:latin typeface="+mn-lt"/>
                          <a:ea typeface="+mn-ea"/>
                          <a:cs typeface="+mn-cs"/>
                        </a:rPr>
                        <a:t> assignment</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indent="0" algn="ctr" defTabSz="981334" rtl="0" eaLnBrk="1" latinLnBrk="0" hangingPunct="1">
                        <a:lnSpc>
                          <a:spcPts val="1900"/>
                        </a:lnSpc>
                        <a:spcBef>
                          <a:spcPts val="1200"/>
                        </a:spcBef>
                        <a:buNone/>
                      </a:pPr>
                      <a:r>
                        <a:rPr lang="en-US" sz="2000" b="1" i="0" kern="1200" dirty="0" smtClean="0">
                          <a:solidFill>
                            <a:schemeClr val="tx2"/>
                          </a:solidFill>
                          <a:latin typeface="+mn-lt"/>
                          <a:ea typeface="+mn-ea"/>
                          <a:cs typeface="+mn-cs"/>
                        </a:rPr>
                        <a:t>20%</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Coaching/</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mentoring</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gn="ctr" defTabSz="981334" rtl="0" eaLnBrk="1" latinLnBrk="0" hangingPunct="1">
                        <a:lnSpc>
                          <a:spcPts val="1900"/>
                        </a:lnSpc>
                        <a:spcBef>
                          <a:spcPts val="1200"/>
                        </a:spcBef>
                        <a:buNone/>
                      </a:pPr>
                      <a:r>
                        <a:rPr lang="en-US" sz="2000" b="1" i="0" kern="1200" dirty="0" smtClean="0">
                          <a:solidFill>
                            <a:schemeClr val="tx2"/>
                          </a:solidFill>
                          <a:latin typeface="+mn-lt"/>
                          <a:ea typeface="+mn-ea"/>
                          <a:cs typeface="+mn-cs"/>
                        </a:rPr>
                        <a:t>10%</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Formal</a:t>
                      </a:r>
                      <a:r>
                        <a:rPr lang="en-US" sz="2000" b="1" i="0" kern="1200" baseline="0" dirty="0" smtClean="0">
                          <a:solidFill>
                            <a:schemeClr val="tx2"/>
                          </a:solidFill>
                          <a:latin typeface="+mn-lt"/>
                          <a:ea typeface="+mn-ea"/>
                          <a:cs typeface="+mn-cs"/>
                        </a:rPr>
                        <a:t> learning</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1"/>
                  </a:ext>
                </a:extLst>
              </a:tr>
              <a:tr h="1126396">
                <a:tc>
                  <a:txBody>
                    <a:bodyPr/>
                    <a:lstStyle/>
                    <a:p>
                      <a:pPr marL="342900" indent="-342900">
                        <a:buFont typeface="+mj-lt"/>
                        <a:buAutoNum type="arabicPeriod"/>
                      </a:pPr>
                      <a:r>
                        <a:rPr lang="en-US" sz="1600" dirty="0" smtClean="0">
                          <a:solidFill>
                            <a:schemeClr val="tx1"/>
                          </a:solidFill>
                        </a:rPr>
                        <a:t> Public speaking</a:t>
                      </a:r>
                      <a:endParaRPr lang="en-US" sz="1600" dirty="0">
                        <a:solidFill>
                          <a:schemeClr val="tx1"/>
                        </a:solidFill>
                      </a:endParaRPr>
                    </a:p>
                  </a:txBody>
                  <a:tcPr marL="182880" marR="0" marT="9144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marR="0" lvl="0" indent="-342900" algn="l" defTabSz="981334" rtl="0" eaLnBrk="1" fontAlgn="base" latinLnBrk="0" hangingPunct="1">
                        <a:lnSpc>
                          <a:spcPct val="100000"/>
                        </a:lnSpc>
                        <a:spcBef>
                          <a:spcPct val="40000"/>
                        </a:spcBef>
                        <a:spcAft>
                          <a:spcPct val="0"/>
                        </a:spcAft>
                        <a:buClr>
                          <a:schemeClr val="tx1"/>
                        </a:buClr>
                        <a:buSzTx/>
                        <a:buFont typeface="+mj-lt"/>
                        <a:buAutoNum type="arabicPeriod"/>
                        <a:tabLst/>
                        <a:defRPr/>
                      </a:pPr>
                      <a:r>
                        <a:rPr lang="en-US" sz="1600" kern="1200" noProof="0" dirty="0" smtClean="0">
                          <a:solidFill>
                            <a:schemeClr val="tx1"/>
                          </a:solidFill>
                          <a:latin typeface="+mn-lt"/>
                          <a:ea typeface="+mn-ea"/>
                          <a:cs typeface="+mn-cs"/>
                        </a:rPr>
                        <a:t>Tape self giving presentation, watch tape, make notes, </a:t>
                      </a:r>
                      <a:br>
                        <a:rPr lang="en-US" sz="1600" kern="1200" noProof="0" dirty="0" smtClean="0">
                          <a:solidFill>
                            <a:schemeClr val="tx1"/>
                          </a:solidFill>
                          <a:latin typeface="+mn-lt"/>
                          <a:ea typeface="+mn-ea"/>
                          <a:cs typeface="+mn-cs"/>
                        </a:rPr>
                      </a:br>
                      <a:r>
                        <a:rPr lang="en-US" sz="1600" kern="1200" noProof="0" dirty="0" smtClean="0">
                          <a:solidFill>
                            <a:schemeClr val="tx1"/>
                          </a:solidFill>
                          <a:latin typeface="+mn-lt"/>
                          <a:ea typeface="+mn-ea"/>
                          <a:cs typeface="+mn-cs"/>
                        </a:rPr>
                        <a:t>re-tape presentation</a:t>
                      </a:r>
                    </a:p>
                  </a:txBody>
                  <a:tcPr marL="182880" marR="0" marT="91440" marB="0">
                    <a:lnL w="190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81334" rtl="0" eaLnBrk="1" fontAlgn="base" latinLnBrk="0" hangingPunct="1">
                        <a:lnSpc>
                          <a:spcPct val="100000"/>
                        </a:lnSpc>
                        <a:spcBef>
                          <a:spcPct val="40000"/>
                        </a:spcBef>
                        <a:spcAft>
                          <a:spcPct val="0"/>
                        </a:spcAft>
                        <a:buClr>
                          <a:schemeClr val="tx1"/>
                        </a:buClr>
                        <a:buSzTx/>
                        <a:buFont typeface="+mj-lt"/>
                        <a:buAutoNum type="arabicPeriod"/>
                        <a:tabLst/>
                        <a:defRPr/>
                      </a:pPr>
                      <a:r>
                        <a:rPr lang="en-US" sz="1600" kern="1200" noProof="0" dirty="0" smtClean="0">
                          <a:ln>
                            <a:noFill/>
                          </a:ln>
                          <a:solidFill>
                            <a:schemeClr val="tx1"/>
                          </a:solidFill>
                          <a:latin typeface="+mn-lt"/>
                          <a:ea typeface="+mn-ea"/>
                          <a:cs typeface="+mn-cs"/>
                        </a:rPr>
                        <a:t>Ask manager to tell me when I am not speaking up enough in meetings</a:t>
                      </a:r>
                    </a:p>
                  </a:txBody>
                  <a:tcPr marL="182880" marR="0" marT="9144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indent="-342900" algn="l" defTabSz="981334" rtl="0" eaLnBrk="1" latinLnBrk="0" hangingPunct="1">
                        <a:buClr>
                          <a:schemeClr val="tx1"/>
                        </a:buClr>
                        <a:buFont typeface="+mj-lt"/>
                        <a:buAutoNum type="arabicPeriod"/>
                      </a:pPr>
                      <a:r>
                        <a:rPr lang="en-US" sz="1600" kern="1200" dirty="0" smtClean="0">
                          <a:solidFill>
                            <a:schemeClr val="tx1"/>
                          </a:solidFill>
                          <a:latin typeface="+mn-lt"/>
                          <a:ea typeface="+mn-ea"/>
                          <a:cs typeface="+mn-cs"/>
                        </a:rPr>
                        <a:t>Podcast series colleague recommended</a:t>
                      </a:r>
                    </a:p>
                    <a:p>
                      <a:pPr marL="0" indent="0" algn="l" defTabSz="981334" rtl="0" eaLnBrk="1" latinLnBrk="0" hangingPunct="1">
                        <a:buFont typeface="+mj-lt"/>
                        <a:buNone/>
                      </a:pPr>
                      <a:endParaRPr lang="en-US" sz="1600" kern="1200" dirty="0">
                        <a:solidFill>
                          <a:schemeClr val="tx1"/>
                        </a:solidFill>
                        <a:latin typeface="+mn-lt"/>
                        <a:ea typeface="+mn-ea"/>
                        <a:cs typeface="+mn-cs"/>
                      </a:endParaRPr>
                    </a:p>
                  </a:txBody>
                  <a:tcPr marL="182880" marR="0" marT="91440" marB="0">
                    <a:lnL w="28575"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83858">
                <a:tc>
                  <a:txBody>
                    <a:bodyPr/>
                    <a:lstStyle/>
                    <a:p>
                      <a:pPr marL="0" indent="0">
                        <a:buFont typeface="+mj-lt"/>
                        <a:buNone/>
                      </a:pPr>
                      <a:r>
                        <a:rPr lang="en-US" sz="1600" dirty="0" smtClean="0">
                          <a:solidFill>
                            <a:schemeClr val="tx1"/>
                          </a:solidFill>
                        </a:rPr>
                        <a:t> </a:t>
                      </a:r>
                      <a:endParaRPr lang="en-US" sz="1600" dirty="0">
                        <a:solidFill>
                          <a:schemeClr val="tx1"/>
                        </a:solidFill>
                      </a:endParaRPr>
                    </a:p>
                  </a:txBody>
                  <a:tcPr marL="182880" marR="0" marT="9144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marR="0" lvl="0" indent="-342900" algn="l" defTabSz="981334" rtl="0" eaLnBrk="1" fontAlgn="base" latinLnBrk="0" hangingPunct="1">
                        <a:lnSpc>
                          <a:spcPct val="100000"/>
                        </a:lnSpc>
                        <a:spcBef>
                          <a:spcPct val="40000"/>
                        </a:spcBef>
                        <a:spcAft>
                          <a:spcPct val="0"/>
                        </a:spcAft>
                        <a:buClr>
                          <a:schemeClr val="tx1"/>
                        </a:buClr>
                        <a:buSzTx/>
                        <a:buFont typeface="+mj-lt"/>
                        <a:buAutoNum type="arabicPeriod" startAt="2"/>
                        <a:tabLst/>
                        <a:defRPr/>
                      </a:pPr>
                      <a:r>
                        <a:rPr lang="en-US" sz="1600" kern="1200" noProof="0" dirty="0" smtClean="0">
                          <a:solidFill>
                            <a:schemeClr val="tx1"/>
                          </a:solidFill>
                          <a:latin typeface="+mn-lt"/>
                          <a:ea typeface="+mn-ea"/>
                          <a:cs typeface="+mn-cs"/>
                        </a:rPr>
                        <a:t>Ask manager if I can present a program update at the next board meeting</a:t>
                      </a:r>
                    </a:p>
                  </a:txBody>
                  <a:tcPr marL="182880" marR="0" marT="91440" marB="0">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81334" rtl="0" eaLnBrk="1" fontAlgn="base" latinLnBrk="0" hangingPunct="1">
                        <a:lnSpc>
                          <a:spcPct val="100000"/>
                        </a:lnSpc>
                        <a:spcBef>
                          <a:spcPct val="40000"/>
                        </a:spcBef>
                        <a:spcAft>
                          <a:spcPct val="0"/>
                        </a:spcAft>
                        <a:buClr>
                          <a:schemeClr val="tx1"/>
                        </a:buClr>
                        <a:buSzTx/>
                        <a:buFont typeface="+mj-lt"/>
                        <a:buAutoNum type="arabicPeriod" startAt="2"/>
                        <a:tabLst/>
                        <a:defRPr/>
                      </a:pPr>
                      <a:r>
                        <a:rPr lang="en-US" sz="1600" kern="1200" noProof="0" dirty="0" smtClean="0">
                          <a:ln>
                            <a:noFill/>
                          </a:ln>
                          <a:solidFill>
                            <a:schemeClr val="tx1"/>
                          </a:solidFill>
                          <a:latin typeface="+mn-lt"/>
                          <a:ea typeface="+mn-ea"/>
                          <a:cs typeface="+mn-cs"/>
                        </a:rPr>
                        <a:t>Explicitly ask for feedback from participants after every presentation I give</a:t>
                      </a:r>
                    </a:p>
                  </a:txBody>
                  <a:tcPr marL="182880" marR="0" marT="9144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indent="0" algn="l" defTabSz="981334" rtl="0" eaLnBrk="1" latinLnBrk="0" hangingPunct="1">
                        <a:buFont typeface="+mj-lt"/>
                        <a:buNone/>
                      </a:pPr>
                      <a:endParaRPr lang="en-US" sz="1600" kern="1200" dirty="0">
                        <a:solidFill>
                          <a:schemeClr val="tx1"/>
                        </a:solidFill>
                        <a:latin typeface="+mn-lt"/>
                        <a:ea typeface="+mn-ea"/>
                        <a:cs typeface="+mn-cs"/>
                      </a:endParaRPr>
                    </a:p>
                  </a:txBody>
                  <a:tcPr marL="182880" marR="0" marT="91440" marB="0">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83858">
                <a:tc>
                  <a:txBody>
                    <a:bodyPr/>
                    <a:lstStyle/>
                    <a:p>
                      <a:pPr marL="0" indent="0">
                        <a:buFont typeface="+mj-lt"/>
                        <a:buNone/>
                      </a:pPr>
                      <a:r>
                        <a:rPr lang="en-US" sz="1600" dirty="0" smtClean="0">
                          <a:solidFill>
                            <a:schemeClr val="tx1"/>
                          </a:solidFill>
                        </a:rPr>
                        <a:t> </a:t>
                      </a:r>
                      <a:endParaRPr lang="en-US" sz="1600" dirty="0">
                        <a:solidFill>
                          <a:schemeClr val="tx1"/>
                        </a:solidFill>
                      </a:endParaRPr>
                    </a:p>
                  </a:txBody>
                  <a:tcPr marL="182880" marR="0" marT="9144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marR="0" lvl="0" indent="-342900" algn="l" defTabSz="981334" rtl="0" eaLnBrk="1" fontAlgn="base" latinLnBrk="0" hangingPunct="1">
                        <a:lnSpc>
                          <a:spcPct val="100000"/>
                        </a:lnSpc>
                        <a:spcBef>
                          <a:spcPct val="40000"/>
                        </a:spcBef>
                        <a:spcAft>
                          <a:spcPct val="0"/>
                        </a:spcAft>
                        <a:buClr>
                          <a:schemeClr val="tx1"/>
                        </a:buClr>
                        <a:buSzTx/>
                        <a:buFont typeface="+mj-lt"/>
                        <a:buAutoNum type="arabicPeriod" startAt="3"/>
                        <a:tabLst/>
                        <a:defRPr/>
                      </a:pPr>
                      <a:r>
                        <a:rPr lang="en-US" sz="1600" kern="1200" noProof="0" dirty="0" smtClean="0">
                          <a:solidFill>
                            <a:schemeClr val="tx1"/>
                          </a:solidFill>
                          <a:latin typeface="+mn-lt"/>
                          <a:ea typeface="+mn-ea"/>
                          <a:cs typeface="+mn-cs"/>
                        </a:rPr>
                        <a:t>Ask HR if I can lead a new hire training session this September</a:t>
                      </a:r>
                      <a:br>
                        <a:rPr lang="en-US" sz="1600" kern="1200" noProof="0" dirty="0" smtClean="0">
                          <a:solidFill>
                            <a:schemeClr val="tx1"/>
                          </a:solidFill>
                          <a:latin typeface="+mn-lt"/>
                          <a:ea typeface="+mn-ea"/>
                          <a:cs typeface="+mn-cs"/>
                        </a:rPr>
                      </a:br>
                      <a:endParaRPr lang="en-US" sz="1600" kern="1200" noProof="0" dirty="0">
                        <a:solidFill>
                          <a:schemeClr val="tx1"/>
                        </a:solidFill>
                        <a:latin typeface="+mn-lt"/>
                        <a:ea typeface="+mn-ea"/>
                        <a:cs typeface="+mn-cs"/>
                      </a:endParaRPr>
                    </a:p>
                  </a:txBody>
                  <a:tcPr marL="182880" marR="0" marT="91440" marB="0">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81334" rtl="0" eaLnBrk="1" fontAlgn="base" latinLnBrk="0" hangingPunct="1">
                        <a:lnSpc>
                          <a:spcPct val="100000"/>
                        </a:lnSpc>
                        <a:spcBef>
                          <a:spcPct val="40000"/>
                        </a:spcBef>
                        <a:spcAft>
                          <a:spcPct val="0"/>
                        </a:spcAft>
                        <a:buClr>
                          <a:srgbClr val="000000"/>
                        </a:buClr>
                        <a:buSzTx/>
                        <a:buFont typeface="+mj-lt"/>
                        <a:buNone/>
                        <a:tabLst/>
                        <a:defRPr/>
                      </a:pPr>
                      <a:r>
                        <a:rPr lang="en-US" sz="1600" kern="1200" noProof="0" dirty="0" smtClean="0">
                          <a:ln>
                            <a:noFill/>
                          </a:ln>
                          <a:solidFill>
                            <a:schemeClr val="tx1"/>
                          </a:solidFill>
                          <a:latin typeface="+mn-lt"/>
                          <a:ea typeface="+mn-ea"/>
                          <a:cs typeface="+mn-cs"/>
                        </a:rPr>
                        <a:t> </a:t>
                      </a:r>
                      <a:endParaRPr lang="en-US" sz="1600" kern="1200" noProof="0" dirty="0">
                        <a:ln>
                          <a:noFill/>
                        </a:ln>
                        <a:solidFill>
                          <a:schemeClr val="tx1"/>
                        </a:solidFill>
                        <a:latin typeface="+mn-lt"/>
                        <a:ea typeface="+mn-ea"/>
                        <a:cs typeface="+mn-cs"/>
                      </a:endParaRPr>
                    </a:p>
                  </a:txBody>
                  <a:tcPr marL="182880" marR="0" marT="9144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0" indent="0" algn="l" defTabSz="981334" rtl="0" eaLnBrk="1" latinLnBrk="0" hangingPunct="1">
                        <a:buFont typeface="+mj-lt"/>
                        <a:buNone/>
                      </a:pPr>
                      <a:endParaRPr lang="en-US" sz="1600" kern="1200" dirty="0">
                        <a:solidFill>
                          <a:schemeClr val="tx1"/>
                        </a:solidFill>
                        <a:latin typeface="+mn-lt"/>
                        <a:ea typeface="+mn-ea"/>
                        <a:cs typeface="+mn-cs"/>
                      </a:endParaRPr>
                    </a:p>
                  </a:txBody>
                  <a:tcPr marL="182880" marR="0" marT="91440" marB="0">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overall_0_131878956049491931 columns_1_131878956049491931</a:t>
            </a:r>
            <a:endParaRPr lang="en-US" sz="100" dirty="0" smtClean="0">
              <a:solidFill>
                <a:srgbClr val="FFFFFF">
                  <a:alpha val="0"/>
                </a:srgbClr>
              </a:solidFill>
            </a:endParaRPr>
          </a:p>
        </p:txBody>
      </p:sp>
      <p:sp>
        <p:nvSpPr>
          <p:cNvPr id="9" name="Right Arrow 8"/>
          <p:cNvSpPr/>
          <p:nvPr/>
        </p:nvSpPr>
        <p:spPr>
          <a:xfrm>
            <a:off x="6109495" y="6101074"/>
            <a:ext cx="3134901" cy="961816"/>
          </a:xfrm>
          <a:prstGeom prst="rightArrow">
            <a:avLst/>
          </a:prstGeom>
          <a:solidFill>
            <a:schemeClr val="accent1">
              <a:alpha val="7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indent="0" algn="ctr">
              <a:buNone/>
            </a:pPr>
            <a:r>
              <a:rPr lang="en-US" sz="1400" dirty="0" smtClean="0">
                <a:solidFill>
                  <a:schemeClr val="tx2"/>
                </a:solidFill>
              </a:rPr>
              <a:t>Fill out your own on the next slide</a:t>
            </a:r>
          </a:p>
        </p:txBody>
      </p:sp>
    </p:spTree>
    <p:extLst>
      <p:ext uri="{BB962C8B-B14F-4D97-AF65-F5344CB8AC3E}">
        <p14:creationId xmlns:p14="http://schemas.microsoft.com/office/powerpoint/2010/main" val="37022377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smtClean="0">
              <a:solidFill>
                <a:srgbClr val="FFFFFF"/>
              </a:solidFill>
            </a:endParaRPr>
          </a:p>
        </p:txBody>
      </p:sp>
      <p:sp>
        <p:nvSpPr>
          <p:cNvPr id="3" name="Title 2"/>
          <p:cNvSpPr>
            <a:spLocks noGrp="1"/>
          </p:cNvSpPr>
          <p:nvPr>
            <p:ph type="title"/>
          </p:nvPr>
        </p:nvSpPr>
        <p:spPr/>
        <p:txBody>
          <a:bodyPr/>
          <a:lstStyle/>
          <a:p>
            <a:r>
              <a:rPr lang="en-US" dirty="0" smtClean="0"/>
              <a:t>Development plan:</a:t>
            </a:r>
            <a:endParaRPr lang="en-US" dirty="0"/>
          </a:p>
        </p:txBody>
      </p:sp>
      <p:sp>
        <p:nvSpPr>
          <p:cNvPr id="10" name="TextBox 9"/>
          <p:cNvSpPr txBox="1"/>
          <p:nvPr/>
        </p:nvSpPr>
        <p:spPr>
          <a:xfrm>
            <a:off x="384048" y="7119273"/>
            <a:ext cx="6579686" cy="246221"/>
          </a:xfrm>
          <a:prstGeom prst="rect">
            <a:avLst/>
          </a:prstGeom>
          <a:noFill/>
        </p:spPr>
        <p:txBody>
          <a:bodyPr wrap="none" lIns="0" rIns="45720" rtlCol="0">
            <a:spAutoFit/>
          </a:bodyPr>
          <a:lstStyle/>
          <a:p>
            <a:pPr marL="0" indent="0">
              <a:buNone/>
            </a:pPr>
            <a:r>
              <a:rPr lang="en-US" sz="1000" dirty="0" smtClean="0"/>
              <a:t>Source: Adapted from Developing Cause-Driven Leadership®, Leadership Competency Development Guide, YMCA of the USA</a:t>
            </a:r>
          </a:p>
        </p:txBody>
      </p:sp>
      <p:graphicFrame>
        <p:nvGraphicFramePr>
          <p:cNvPr id="11" name="Table 10"/>
          <p:cNvGraphicFramePr>
            <a:graphicFrameLocks noGrp="1"/>
          </p:cNvGraphicFramePr>
          <p:nvPr>
            <p:extLst>
              <p:ext uri="{D42A27DB-BD31-4B8C-83A1-F6EECF244321}">
                <p14:modId xmlns:p14="http://schemas.microsoft.com/office/powerpoint/2010/main" val="330618333"/>
              </p:ext>
            </p:extLst>
          </p:nvPr>
        </p:nvGraphicFramePr>
        <p:xfrm>
          <a:off x="369887" y="1579563"/>
          <a:ext cx="9220200" cy="5335588"/>
        </p:xfrm>
        <a:graphic>
          <a:graphicData uri="http://schemas.openxmlformats.org/drawingml/2006/table">
            <a:tbl>
              <a:tblPr firstRow="1" bandRow="1">
                <a:tableStyleId>{0660B408-B3CF-4A94-85FC-2B1E0A45F4A2}</a:tableStyleId>
              </a:tblPr>
              <a:tblGrid>
                <a:gridCol w="2305050">
                  <a:extLst>
                    <a:ext uri="{9D8B030D-6E8A-4147-A177-3AD203B41FA5}">
                      <a16:colId xmlns:a16="http://schemas.microsoft.com/office/drawing/2014/main" val="20000"/>
                    </a:ext>
                  </a:extLst>
                </a:gridCol>
                <a:gridCol w="2305050">
                  <a:extLst>
                    <a:ext uri="{9D8B030D-6E8A-4147-A177-3AD203B41FA5}">
                      <a16:colId xmlns:a16="http://schemas.microsoft.com/office/drawing/2014/main" val="20001"/>
                    </a:ext>
                  </a:extLst>
                </a:gridCol>
                <a:gridCol w="2305050">
                  <a:extLst>
                    <a:ext uri="{9D8B030D-6E8A-4147-A177-3AD203B41FA5}">
                      <a16:colId xmlns:a16="http://schemas.microsoft.com/office/drawing/2014/main" val="20002"/>
                    </a:ext>
                  </a:extLst>
                </a:gridCol>
                <a:gridCol w="2305050">
                  <a:extLst>
                    <a:ext uri="{9D8B030D-6E8A-4147-A177-3AD203B41FA5}">
                      <a16:colId xmlns:a16="http://schemas.microsoft.com/office/drawing/2014/main" val="20003"/>
                    </a:ext>
                  </a:extLst>
                </a:gridCol>
              </a:tblGrid>
              <a:tr h="652546">
                <a:tc gridSpan="4">
                  <a:txBody>
                    <a:bodyPr/>
                    <a:lstStyle/>
                    <a:p>
                      <a:pPr marL="0" indent="0" algn="ctr" defTabSz="756769" rtl="0" eaLnBrk="1" latinLnBrk="0" hangingPunct="1">
                        <a:spcBef>
                          <a:spcPts val="1200"/>
                        </a:spcBef>
                        <a:buNone/>
                      </a:pPr>
                      <a:r>
                        <a:rPr lang="en-US" sz="2800" dirty="0" smtClean="0">
                          <a:solidFill>
                            <a:schemeClr val="tx2"/>
                          </a:solidFill>
                        </a:rPr>
                        <a:t>Development</a:t>
                      </a:r>
                      <a:r>
                        <a:rPr lang="en-US" sz="2800" baseline="0" dirty="0" smtClean="0">
                          <a:solidFill>
                            <a:schemeClr val="tx2"/>
                          </a:solidFill>
                        </a:rPr>
                        <a:t> plan</a:t>
                      </a:r>
                      <a:endParaRPr lang="en-US" sz="28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77266">
                <a:tc>
                  <a:txBody>
                    <a:bodyPr/>
                    <a:lstStyle/>
                    <a:p>
                      <a:pPr marL="0" indent="0" algn="ctr" defTabSz="756769" rtl="0" eaLnBrk="1" latinLnBrk="0" hangingPunct="1">
                        <a:lnSpc>
                          <a:spcPts val="1900"/>
                        </a:lnSpc>
                        <a:spcBef>
                          <a:spcPts val="1200"/>
                        </a:spcBef>
                        <a:buNone/>
                      </a:pPr>
                      <a:r>
                        <a:rPr lang="en-US" sz="2000" b="1" i="0" dirty="0" smtClean="0">
                          <a:solidFill>
                            <a:schemeClr val="tx2"/>
                          </a:solidFill>
                          <a:latin typeface="+mn-lt"/>
                        </a:rPr>
                        <a:t>Competency</a:t>
                      </a:r>
                      <a:br>
                        <a:rPr lang="en-US" sz="2000" b="1" i="0" dirty="0" smtClean="0">
                          <a:solidFill>
                            <a:schemeClr val="tx2"/>
                          </a:solidFill>
                          <a:latin typeface="+mn-lt"/>
                        </a:rPr>
                      </a:br>
                      <a:r>
                        <a:rPr lang="en-US" sz="2000" b="1" i="0" dirty="0" smtClean="0">
                          <a:solidFill>
                            <a:schemeClr val="tx2"/>
                          </a:solidFill>
                          <a:latin typeface="+mn-lt"/>
                        </a:rPr>
                        <a:t>and development goals</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ctr" defTabSz="981334" rtl="0" eaLnBrk="1" latinLnBrk="0" hangingPunct="1">
                        <a:lnSpc>
                          <a:spcPts val="1900"/>
                        </a:lnSpc>
                        <a:spcBef>
                          <a:spcPts val="1200"/>
                        </a:spcBef>
                        <a:buNone/>
                      </a:pPr>
                      <a:r>
                        <a:rPr lang="en-US" sz="2000" b="1" i="0" kern="1200" dirty="0" smtClean="0">
                          <a:solidFill>
                            <a:schemeClr val="tx2"/>
                          </a:solidFill>
                          <a:latin typeface="+mn-lt"/>
                          <a:ea typeface="+mn-ea"/>
                          <a:cs typeface="+mn-cs"/>
                        </a:rPr>
                        <a:t>70%</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On-the-job</a:t>
                      </a:r>
                      <a:r>
                        <a:rPr lang="en-US" sz="2000" b="1" i="0" kern="1200" baseline="0" dirty="0" smtClean="0">
                          <a:solidFill>
                            <a:schemeClr val="tx2"/>
                          </a:solidFill>
                          <a:latin typeface="+mn-lt"/>
                          <a:ea typeface="+mn-ea"/>
                          <a:cs typeface="+mn-cs"/>
                        </a:rPr>
                        <a:t> assignment</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indent="0" algn="ctr" defTabSz="981334" rtl="0" eaLnBrk="1" latinLnBrk="0" hangingPunct="1">
                        <a:lnSpc>
                          <a:spcPts val="1900"/>
                        </a:lnSpc>
                        <a:spcBef>
                          <a:spcPts val="1200"/>
                        </a:spcBef>
                        <a:buNone/>
                      </a:pPr>
                      <a:r>
                        <a:rPr lang="en-US" sz="2000" b="1" i="0" kern="1200" dirty="0" smtClean="0">
                          <a:solidFill>
                            <a:schemeClr val="tx2"/>
                          </a:solidFill>
                          <a:latin typeface="+mn-lt"/>
                          <a:ea typeface="+mn-ea"/>
                          <a:cs typeface="+mn-cs"/>
                        </a:rPr>
                        <a:t>20%</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Coaching/</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mentoring</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gn="ctr" defTabSz="981334" rtl="0" eaLnBrk="1" latinLnBrk="0" hangingPunct="1">
                        <a:lnSpc>
                          <a:spcPts val="1900"/>
                        </a:lnSpc>
                        <a:spcBef>
                          <a:spcPts val="1200"/>
                        </a:spcBef>
                        <a:buNone/>
                      </a:pPr>
                      <a:r>
                        <a:rPr lang="en-US" sz="2000" b="1" i="0" kern="1200" dirty="0" smtClean="0">
                          <a:solidFill>
                            <a:schemeClr val="tx2"/>
                          </a:solidFill>
                          <a:latin typeface="+mn-lt"/>
                          <a:ea typeface="+mn-ea"/>
                          <a:cs typeface="+mn-cs"/>
                        </a:rPr>
                        <a:t>10%</a:t>
                      </a:r>
                      <a:br>
                        <a:rPr lang="en-US" sz="2000" b="1" i="0" kern="1200" dirty="0" smtClean="0">
                          <a:solidFill>
                            <a:schemeClr val="tx2"/>
                          </a:solidFill>
                          <a:latin typeface="+mn-lt"/>
                          <a:ea typeface="+mn-ea"/>
                          <a:cs typeface="+mn-cs"/>
                        </a:rPr>
                      </a:br>
                      <a:r>
                        <a:rPr lang="en-US" sz="2000" b="1" i="0" kern="1200" dirty="0" smtClean="0">
                          <a:solidFill>
                            <a:schemeClr val="tx2"/>
                          </a:solidFill>
                          <a:latin typeface="+mn-lt"/>
                          <a:ea typeface="+mn-ea"/>
                          <a:cs typeface="+mn-cs"/>
                        </a:rPr>
                        <a:t>Formal</a:t>
                      </a:r>
                      <a:r>
                        <a:rPr lang="en-US" sz="2000" b="1" i="0" kern="1200" baseline="0" dirty="0" smtClean="0">
                          <a:solidFill>
                            <a:schemeClr val="tx2"/>
                          </a:solidFill>
                          <a:latin typeface="+mn-lt"/>
                          <a:ea typeface="+mn-ea"/>
                          <a:cs typeface="+mn-cs"/>
                        </a:rPr>
                        <a:t> learning</a:t>
                      </a:r>
                      <a:endParaRPr lang="en-US" sz="2000" b="1" i="0" dirty="0">
                        <a:solidFill>
                          <a:schemeClr val="tx2"/>
                        </a:solidFill>
                        <a:latin typeface="+mn-lt"/>
                      </a:endParaRPr>
                    </a:p>
                  </a:txBody>
                  <a:tcPr marL="80253" marR="80253"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1"/>
                  </a:ext>
                </a:extLst>
              </a:tr>
              <a:tr h="1168592">
                <a:tc>
                  <a:txBody>
                    <a:bodyPr/>
                    <a:lstStyle/>
                    <a:p>
                      <a:pPr marL="342900" indent="-342900">
                        <a:buClr>
                          <a:schemeClr val="tx1"/>
                        </a:buClr>
                        <a:buFont typeface="+mj-lt"/>
                        <a:buAutoNum type="arabicPeriod"/>
                      </a:pPr>
                      <a:r>
                        <a:rPr lang="en-US" sz="1600" dirty="0" smtClean="0">
                          <a:solidFill>
                            <a:schemeClr val="tx1"/>
                          </a:solidFill>
                        </a:rPr>
                        <a:t> </a:t>
                      </a:r>
                      <a:endParaRPr lang="en-US" sz="1600" dirty="0">
                        <a:solidFill>
                          <a:schemeClr val="tx1"/>
                        </a:solidFill>
                      </a:endParaRPr>
                    </a:p>
                  </a:txBody>
                  <a:tcPr marL="182880" marR="0" marT="9144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marR="0" lvl="0" indent="-342900" algn="l" defTabSz="981334" rtl="0" eaLnBrk="1" fontAlgn="base" latinLnBrk="0" hangingPunct="1">
                        <a:lnSpc>
                          <a:spcPct val="100000"/>
                        </a:lnSpc>
                        <a:spcBef>
                          <a:spcPct val="40000"/>
                        </a:spcBef>
                        <a:spcAft>
                          <a:spcPct val="0"/>
                        </a:spcAft>
                        <a:buClr>
                          <a:schemeClr val="tx1"/>
                        </a:buClr>
                        <a:buSzTx/>
                        <a:buFont typeface="+mj-lt"/>
                        <a:buAutoNum type="arabicPeriod"/>
                        <a:tabLst/>
                        <a:defRPr/>
                      </a:pPr>
                      <a:r>
                        <a:rPr lang="en-US" sz="1600" kern="1200" noProof="0" dirty="0" smtClean="0">
                          <a:solidFill>
                            <a:schemeClr val="tx1"/>
                          </a:solidFill>
                          <a:latin typeface="+mn-lt"/>
                          <a:ea typeface="+mn-ea"/>
                          <a:cs typeface="+mn-cs"/>
                        </a:rPr>
                        <a:t> </a:t>
                      </a:r>
                      <a:endParaRPr lang="en-US" sz="1600" kern="1200" noProof="0" dirty="0">
                        <a:solidFill>
                          <a:schemeClr val="tx1"/>
                        </a:solidFill>
                        <a:latin typeface="+mn-lt"/>
                        <a:ea typeface="+mn-ea"/>
                        <a:cs typeface="+mn-cs"/>
                      </a:endParaRPr>
                    </a:p>
                  </a:txBody>
                  <a:tcPr marL="182880" marR="0" marT="91440" marB="0">
                    <a:lnL w="1905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81334" rtl="0" eaLnBrk="1" fontAlgn="base" latinLnBrk="0" hangingPunct="1">
                        <a:lnSpc>
                          <a:spcPct val="100000"/>
                        </a:lnSpc>
                        <a:spcBef>
                          <a:spcPct val="40000"/>
                        </a:spcBef>
                        <a:spcAft>
                          <a:spcPct val="0"/>
                        </a:spcAft>
                        <a:buClr>
                          <a:schemeClr val="tx1"/>
                        </a:buClr>
                        <a:buSzTx/>
                        <a:buFont typeface="+mj-lt"/>
                        <a:buAutoNum type="arabicPeriod"/>
                        <a:tabLst/>
                        <a:defRPr/>
                      </a:pPr>
                      <a:r>
                        <a:rPr lang="en-US" sz="1600" kern="1200" noProof="0" dirty="0" smtClean="0">
                          <a:ln>
                            <a:noFill/>
                          </a:ln>
                          <a:solidFill>
                            <a:schemeClr val="tx1"/>
                          </a:solidFill>
                          <a:latin typeface="+mn-lt"/>
                          <a:ea typeface="+mn-ea"/>
                          <a:cs typeface="+mn-cs"/>
                        </a:rPr>
                        <a:t> </a:t>
                      </a:r>
                      <a:endParaRPr lang="en-US" sz="1600" kern="1200" noProof="0" dirty="0">
                        <a:ln>
                          <a:noFill/>
                        </a:ln>
                        <a:solidFill>
                          <a:schemeClr val="tx1"/>
                        </a:solidFill>
                        <a:latin typeface="+mn-lt"/>
                        <a:ea typeface="+mn-ea"/>
                        <a:cs typeface="+mn-cs"/>
                      </a:endParaRPr>
                    </a:p>
                  </a:txBody>
                  <a:tcPr marL="182880" marR="0" marT="9144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indent="-342900" algn="l" defTabSz="981334" rtl="0" eaLnBrk="1" latinLnBrk="0" hangingPunct="1">
                        <a:buClr>
                          <a:schemeClr val="tx1"/>
                        </a:buClr>
                        <a:buFont typeface="+mj-lt"/>
                        <a:buAutoNum type="arabicPeriod"/>
                      </a:pPr>
                      <a:r>
                        <a:rPr lang="en-US" sz="1600" kern="1200" dirty="0" smtClean="0">
                          <a:solidFill>
                            <a:schemeClr val="tx1"/>
                          </a:solidFill>
                          <a:latin typeface="+mn-lt"/>
                          <a:ea typeface="+mn-ea"/>
                          <a:cs typeface="+mn-cs"/>
                        </a:rPr>
                        <a:t> </a:t>
                      </a:r>
                      <a:endParaRPr lang="en-US" sz="1600" kern="1200" dirty="0">
                        <a:solidFill>
                          <a:schemeClr val="tx1"/>
                        </a:solidFill>
                        <a:latin typeface="+mn-lt"/>
                        <a:ea typeface="+mn-ea"/>
                        <a:cs typeface="+mn-cs"/>
                      </a:endParaRPr>
                    </a:p>
                  </a:txBody>
                  <a:tcPr marL="182880" marR="0" marT="91440" marB="0">
                    <a:lnL w="28575"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68592">
                <a:tc>
                  <a:txBody>
                    <a:bodyPr/>
                    <a:lstStyle/>
                    <a:p>
                      <a:pPr marL="0" indent="0">
                        <a:buFont typeface="+mj-lt"/>
                        <a:buNone/>
                      </a:pPr>
                      <a:r>
                        <a:rPr lang="en-US" sz="1600" dirty="0" smtClean="0">
                          <a:solidFill>
                            <a:schemeClr val="tx1"/>
                          </a:solidFill>
                        </a:rPr>
                        <a:t> </a:t>
                      </a:r>
                      <a:endParaRPr lang="en-US" sz="1600" dirty="0">
                        <a:solidFill>
                          <a:schemeClr val="tx1"/>
                        </a:solidFill>
                      </a:endParaRPr>
                    </a:p>
                  </a:txBody>
                  <a:tcPr marL="182880" marR="0" marT="9144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marR="0" lvl="0" indent="-342900" algn="l" defTabSz="981334" rtl="0" eaLnBrk="1" fontAlgn="base" latinLnBrk="0" hangingPunct="1">
                        <a:lnSpc>
                          <a:spcPct val="100000"/>
                        </a:lnSpc>
                        <a:spcBef>
                          <a:spcPct val="40000"/>
                        </a:spcBef>
                        <a:spcAft>
                          <a:spcPct val="0"/>
                        </a:spcAft>
                        <a:buClr>
                          <a:schemeClr val="tx1"/>
                        </a:buClr>
                        <a:buSzTx/>
                        <a:buFont typeface="+mj-lt"/>
                        <a:buAutoNum type="arabicPeriod" startAt="2"/>
                        <a:tabLst/>
                        <a:defRPr/>
                      </a:pPr>
                      <a:r>
                        <a:rPr lang="en-US" sz="1600" kern="1200" noProof="0" dirty="0" smtClean="0">
                          <a:solidFill>
                            <a:schemeClr val="tx1"/>
                          </a:solidFill>
                          <a:latin typeface="+mn-lt"/>
                          <a:ea typeface="+mn-ea"/>
                          <a:cs typeface="+mn-cs"/>
                        </a:rPr>
                        <a:t> </a:t>
                      </a:r>
                      <a:endParaRPr lang="en-US" sz="1600" kern="1200" noProof="0" dirty="0">
                        <a:solidFill>
                          <a:schemeClr val="tx1"/>
                        </a:solidFill>
                        <a:latin typeface="+mn-lt"/>
                        <a:ea typeface="+mn-ea"/>
                        <a:cs typeface="+mn-cs"/>
                      </a:endParaRPr>
                    </a:p>
                  </a:txBody>
                  <a:tcPr marL="182880" marR="0" marT="91440" marB="0">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81334" rtl="0" eaLnBrk="1" fontAlgn="base" latinLnBrk="0" hangingPunct="1">
                        <a:lnSpc>
                          <a:spcPct val="100000"/>
                        </a:lnSpc>
                        <a:spcBef>
                          <a:spcPct val="40000"/>
                        </a:spcBef>
                        <a:spcAft>
                          <a:spcPct val="0"/>
                        </a:spcAft>
                        <a:buClr>
                          <a:schemeClr val="tx1"/>
                        </a:buClr>
                        <a:buSzTx/>
                        <a:buFont typeface="+mj-lt"/>
                        <a:buAutoNum type="arabicPeriod" startAt="2"/>
                        <a:tabLst/>
                        <a:defRPr/>
                      </a:pPr>
                      <a:r>
                        <a:rPr lang="en-US" sz="1600" kern="1200" noProof="0" dirty="0" smtClean="0">
                          <a:ln>
                            <a:noFill/>
                          </a:ln>
                          <a:solidFill>
                            <a:schemeClr val="tx1"/>
                          </a:solidFill>
                          <a:latin typeface="+mn-lt"/>
                          <a:ea typeface="+mn-ea"/>
                          <a:cs typeface="+mn-cs"/>
                        </a:rPr>
                        <a:t> </a:t>
                      </a:r>
                      <a:endParaRPr lang="en-US" sz="1600" kern="1200" noProof="0" dirty="0">
                        <a:ln>
                          <a:noFill/>
                        </a:ln>
                        <a:solidFill>
                          <a:schemeClr val="tx1"/>
                        </a:solidFill>
                        <a:latin typeface="+mn-lt"/>
                        <a:ea typeface="+mn-ea"/>
                        <a:cs typeface="+mn-cs"/>
                      </a:endParaRPr>
                    </a:p>
                  </a:txBody>
                  <a:tcPr marL="182880" marR="0" marT="9144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indent="-342900" algn="l" defTabSz="981334" rtl="0" eaLnBrk="1" latinLnBrk="0" hangingPunct="1">
                        <a:buFont typeface="+mj-lt"/>
                        <a:buAutoNum type="arabicPeriod" startAt="2"/>
                      </a:pPr>
                      <a:endParaRPr lang="en-US" sz="1600" kern="1200" dirty="0">
                        <a:solidFill>
                          <a:schemeClr val="tx1"/>
                        </a:solidFill>
                        <a:latin typeface="+mn-lt"/>
                        <a:ea typeface="+mn-ea"/>
                        <a:cs typeface="+mn-cs"/>
                      </a:endParaRPr>
                    </a:p>
                  </a:txBody>
                  <a:tcPr marL="182880" marR="0" marT="91440" marB="0">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68592">
                <a:tc>
                  <a:txBody>
                    <a:bodyPr/>
                    <a:lstStyle/>
                    <a:p>
                      <a:pPr marL="0" indent="0">
                        <a:buFont typeface="+mj-lt"/>
                        <a:buNone/>
                      </a:pPr>
                      <a:r>
                        <a:rPr lang="en-US" sz="1600" dirty="0" smtClean="0">
                          <a:solidFill>
                            <a:schemeClr val="tx1"/>
                          </a:solidFill>
                        </a:rPr>
                        <a:t> </a:t>
                      </a:r>
                      <a:endParaRPr lang="en-US" sz="1600" dirty="0">
                        <a:solidFill>
                          <a:schemeClr val="tx1"/>
                        </a:solidFill>
                      </a:endParaRPr>
                    </a:p>
                  </a:txBody>
                  <a:tcPr marL="182880" marR="0" marT="9144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marR="0" lvl="0" indent="-342900" algn="l" defTabSz="981334" rtl="0" eaLnBrk="1" fontAlgn="base" latinLnBrk="0" hangingPunct="1">
                        <a:lnSpc>
                          <a:spcPct val="100000"/>
                        </a:lnSpc>
                        <a:spcBef>
                          <a:spcPct val="40000"/>
                        </a:spcBef>
                        <a:spcAft>
                          <a:spcPct val="0"/>
                        </a:spcAft>
                        <a:buClr>
                          <a:schemeClr val="tx1"/>
                        </a:buClr>
                        <a:buSzTx/>
                        <a:buFont typeface="+mj-lt"/>
                        <a:buAutoNum type="arabicPeriod" startAt="3"/>
                        <a:tabLst/>
                        <a:defRPr/>
                      </a:pPr>
                      <a:r>
                        <a:rPr lang="en-US" sz="1600" kern="1200" noProof="0" dirty="0" smtClean="0">
                          <a:solidFill>
                            <a:schemeClr val="tx1"/>
                          </a:solidFill>
                          <a:latin typeface="+mn-lt"/>
                          <a:ea typeface="+mn-ea"/>
                          <a:cs typeface="+mn-cs"/>
                        </a:rPr>
                        <a:t> </a:t>
                      </a:r>
                      <a:endParaRPr lang="en-US" sz="1600" kern="1200" noProof="0" dirty="0">
                        <a:solidFill>
                          <a:schemeClr val="tx1"/>
                        </a:solidFill>
                        <a:latin typeface="+mn-lt"/>
                        <a:ea typeface="+mn-ea"/>
                        <a:cs typeface="+mn-cs"/>
                      </a:endParaRPr>
                    </a:p>
                  </a:txBody>
                  <a:tcPr marL="182880" marR="0" marT="91440" marB="0">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81334" rtl="0" eaLnBrk="1" fontAlgn="base" latinLnBrk="0" hangingPunct="1">
                        <a:lnSpc>
                          <a:spcPct val="100000"/>
                        </a:lnSpc>
                        <a:spcBef>
                          <a:spcPct val="40000"/>
                        </a:spcBef>
                        <a:spcAft>
                          <a:spcPct val="0"/>
                        </a:spcAft>
                        <a:buClr>
                          <a:srgbClr val="000000"/>
                        </a:buClr>
                        <a:buSzTx/>
                        <a:buFont typeface="+mj-lt"/>
                        <a:buNone/>
                        <a:tabLst/>
                        <a:defRPr/>
                      </a:pPr>
                      <a:endParaRPr lang="en-US" sz="1600" kern="1200" noProof="0" dirty="0">
                        <a:ln>
                          <a:noFill/>
                        </a:ln>
                        <a:solidFill>
                          <a:schemeClr val="tx1"/>
                        </a:solidFill>
                        <a:latin typeface="+mn-lt"/>
                        <a:ea typeface="+mn-ea"/>
                        <a:cs typeface="+mn-cs"/>
                      </a:endParaRPr>
                    </a:p>
                  </a:txBody>
                  <a:tcPr marL="182880" marR="0" marT="9144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tc>
                  <a:txBody>
                    <a:bodyPr/>
                    <a:lstStyle/>
                    <a:p>
                      <a:pPr marL="342900" indent="-342900" algn="l" defTabSz="981334" rtl="0" eaLnBrk="1" latinLnBrk="0" hangingPunct="1">
                        <a:buFont typeface="+mj-lt"/>
                        <a:buAutoNum type="arabicPeriod" startAt="3"/>
                      </a:pPr>
                      <a:endParaRPr lang="en-US" sz="1600" kern="1200" dirty="0">
                        <a:solidFill>
                          <a:schemeClr val="tx1"/>
                        </a:solidFill>
                        <a:latin typeface="+mn-lt"/>
                        <a:ea typeface="+mn-ea"/>
                        <a:cs typeface="+mn-cs"/>
                      </a:endParaRPr>
                    </a:p>
                  </a:txBody>
                  <a:tcPr marL="182880" marR="0" marT="91440" marB="0">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overall_0_131878956396644613 columns_1_131878956396644613</a:t>
            </a:r>
            <a:endParaRPr lang="en-US" sz="100" dirty="0" smtClean="0">
              <a:solidFill>
                <a:srgbClr val="FFFFFF">
                  <a:alpha val="0"/>
                </a:srgbClr>
              </a:solidFill>
            </a:endParaRPr>
          </a:p>
        </p:txBody>
      </p:sp>
      <p:sp>
        <p:nvSpPr>
          <p:cNvPr id="8" name="TextBox 7"/>
          <p:cNvSpPr txBox="1"/>
          <p:nvPr/>
        </p:nvSpPr>
        <p:spPr>
          <a:xfrm>
            <a:off x="384048" y="1121166"/>
            <a:ext cx="8727182" cy="276940"/>
          </a:xfrm>
          <a:prstGeom prst="rect">
            <a:avLst/>
          </a:prstGeom>
          <a:noFill/>
        </p:spPr>
        <p:txBody>
          <a:bodyPr wrap="square" lIns="45710" rIns="45710" rtlCol="0">
            <a:spAutoFit/>
          </a:bodyPr>
          <a:lstStyle/>
          <a:p>
            <a:pPr marL="0" indent="0">
              <a:buNone/>
            </a:pPr>
            <a:r>
              <a:rPr lang="en-US" sz="1200" dirty="0">
                <a:latin typeface="+mj-lt"/>
                <a:cs typeface="Arial" pitchFamily="34" charset="0"/>
              </a:rPr>
              <a:t>This page leaves room for 1 skill—print out 2-3 to cover all of the skills you will prioritize developing over the next 6-12 months</a:t>
            </a:r>
          </a:p>
        </p:txBody>
      </p:sp>
    </p:spTree>
    <p:extLst>
      <p:ext uri="{BB962C8B-B14F-4D97-AF65-F5344CB8AC3E}">
        <p14:creationId xmlns:p14="http://schemas.microsoft.com/office/powerpoint/2010/main" val="5534103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0"/>
            <a:ext cx="9198864" cy="950976"/>
          </a:xfrm>
        </p:spPr>
        <p:txBody>
          <a:bodyPr/>
          <a:lstStyle/>
          <a:p>
            <a:r>
              <a:rPr lang="en-US" dirty="0"/>
              <a:t>Development planning is most powerful when </a:t>
            </a:r>
            <a:r>
              <a:rPr lang="en-US" b="1" dirty="0"/>
              <a:t>collectively owned </a:t>
            </a:r>
            <a:r>
              <a:rPr lang="en-US" dirty="0"/>
              <a:t>by the organization’s executive team</a:t>
            </a:r>
          </a:p>
        </p:txBody>
      </p:sp>
      <p:sp>
        <p:nvSpPr>
          <p:cNvPr id="3"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a:solidFill>
                <a:srgbClr val="FFFFFF"/>
              </a:solidFill>
            </a:endParaRPr>
          </a:p>
        </p:txBody>
      </p:sp>
      <p:sp>
        <p:nvSpPr>
          <p:cNvPr id="4"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overall_0_131884214390726575 columns_1_131884214390726575</a:t>
            </a:r>
            <a:endParaRPr lang="en-US" sz="100" dirty="0" smtClean="0">
              <a:solidFill>
                <a:srgbClr val="FFFFFF">
                  <a:alpha val="0"/>
                </a:srgbClr>
              </a:solidFill>
            </a:endParaRPr>
          </a:p>
        </p:txBody>
      </p:sp>
      <p:sp>
        <p:nvSpPr>
          <p:cNvPr id="13" name="TextBox 12"/>
          <p:cNvSpPr txBox="1"/>
          <p:nvPr/>
        </p:nvSpPr>
        <p:spPr>
          <a:xfrm>
            <a:off x="3908912" y="3916824"/>
            <a:ext cx="2149136" cy="892552"/>
          </a:xfrm>
          <a:prstGeom prst="rect">
            <a:avLst/>
          </a:prstGeom>
          <a:noFill/>
          <a:effectLst/>
        </p:spPr>
        <p:txBody>
          <a:bodyPr wrap="square" lIns="42122" rIns="42122" rtlCol="0">
            <a:spAutoFit/>
          </a:bodyPr>
          <a:lstStyle/>
          <a:p>
            <a:pPr marL="0" indent="0" algn="ctr">
              <a:buNone/>
            </a:pPr>
            <a:r>
              <a:rPr lang="en-US" sz="2400" b="1" dirty="0" smtClean="0"/>
              <a:t>PRIORITIZE</a:t>
            </a:r>
            <a:endParaRPr lang="en-US" sz="2400" b="1" dirty="0"/>
          </a:p>
          <a:p>
            <a:pPr marL="0" indent="0" algn="ctr">
              <a:buNone/>
            </a:pPr>
            <a:r>
              <a:rPr lang="en-US" sz="1800" dirty="0" smtClean="0"/>
              <a:t>1-2 areas for focus</a:t>
            </a:r>
            <a:endParaRPr lang="en-US" sz="1800" dirty="0"/>
          </a:p>
        </p:txBody>
      </p:sp>
      <p:grpSp>
        <p:nvGrpSpPr>
          <p:cNvPr id="14" name="Group 13"/>
          <p:cNvGrpSpPr/>
          <p:nvPr/>
        </p:nvGrpSpPr>
        <p:grpSpPr>
          <a:xfrm>
            <a:off x="3941668" y="1577265"/>
            <a:ext cx="2083625" cy="2083625"/>
            <a:chOff x="1209549" y="2870649"/>
            <a:chExt cx="1089152" cy="1089152"/>
          </a:xfrm>
          <a:solidFill>
            <a:schemeClr val="accent1"/>
          </a:solidFill>
        </p:grpSpPr>
        <p:sp>
          <p:nvSpPr>
            <p:cNvPr id="15" name="Freeform 5"/>
            <p:cNvSpPr>
              <a:spLocks noEditPoints="1"/>
            </p:cNvSpPr>
            <p:nvPr/>
          </p:nvSpPr>
          <p:spPr bwMode="auto">
            <a:xfrm>
              <a:off x="1209549" y="2870649"/>
              <a:ext cx="1089152" cy="1089152"/>
            </a:xfrm>
            <a:custGeom>
              <a:avLst/>
              <a:gdLst>
                <a:gd name="T0" fmla="*/ 280 w 560"/>
                <a:gd name="T1" fmla="*/ 560 h 560"/>
                <a:gd name="T2" fmla="*/ 0 w 560"/>
                <a:gd name="T3" fmla="*/ 280 h 560"/>
                <a:gd name="T4" fmla="*/ 280 w 560"/>
                <a:gd name="T5" fmla="*/ 0 h 560"/>
                <a:gd name="T6" fmla="*/ 560 w 560"/>
                <a:gd name="T7" fmla="*/ 280 h 560"/>
                <a:gd name="T8" fmla="*/ 280 w 560"/>
                <a:gd name="T9" fmla="*/ 560 h 560"/>
                <a:gd name="T10" fmla="*/ 280 w 560"/>
                <a:gd name="T11" fmla="*/ 8 h 560"/>
                <a:gd name="T12" fmla="*/ 8 w 560"/>
                <a:gd name="T13" fmla="*/ 280 h 560"/>
                <a:gd name="T14" fmla="*/ 280 w 560"/>
                <a:gd name="T15" fmla="*/ 552 h 560"/>
                <a:gd name="T16" fmla="*/ 552 w 560"/>
                <a:gd name="T17" fmla="*/ 280 h 560"/>
                <a:gd name="T18" fmla="*/ 280 w 560"/>
                <a:gd name="T19" fmla="*/ 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560">
                  <a:moveTo>
                    <a:pt x="280" y="560"/>
                  </a:moveTo>
                  <a:cubicBezTo>
                    <a:pt x="125" y="560"/>
                    <a:pt x="0" y="434"/>
                    <a:pt x="0" y="280"/>
                  </a:cubicBezTo>
                  <a:cubicBezTo>
                    <a:pt x="0" y="126"/>
                    <a:pt x="125" y="0"/>
                    <a:pt x="280" y="0"/>
                  </a:cubicBezTo>
                  <a:cubicBezTo>
                    <a:pt x="434" y="0"/>
                    <a:pt x="560" y="126"/>
                    <a:pt x="560" y="280"/>
                  </a:cubicBezTo>
                  <a:cubicBezTo>
                    <a:pt x="560" y="434"/>
                    <a:pt x="434" y="560"/>
                    <a:pt x="280" y="560"/>
                  </a:cubicBezTo>
                  <a:close/>
                  <a:moveTo>
                    <a:pt x="280" y="8"/>
                  </a:moveTo>
                  <a:cubicBezTo>
                    <a:pt x="130" y="8"/>
                    <a:pt x="8" y="130"/>
                    <a:pt x="8" y="280"/>
                  </a:cubicBezTo>
                  <a:cubicBezTo>
                    <a:pt x="8" y="430"/>
                    <a:pt x="130" y="552"/>
                    <a:pt x="280" y="552"/>
                  </a:cubicBezTo>
                  <a:cubicBezTo>
                    <a:pt x="430" y="552"/>
                    <a:pt x="552" y="430"/>
                    <a:pt x="552" y="280"/>
                  </a:cubicBezTo>
                  <a:cubicBezTo>
                    <a:pt x="552" y="130"/>
                    <a:pt x="430" y="8"/>
                    <a:pt x="2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6"/>
            <p:cNvSpPr>
              <a:spLocks/>
            </p:cNvSpPr>
            <p:nvPr/>
          </p:nvSpPr>
          <p:spPr bwMode="auto">
            <a:xfrm>
              <a:off x="1774000" y="3618449"/>
              <a:ext cx="4770" cy="3175"/>
            </a:xfrm>
            <a:custGeom>
              <a:avLst/>
              <a:gdLst>
                <a:gd name="T0" fmla="*/ 1 w 3"/>
                <a:gd name="T1" fmla="*/ 2 h 2"/>
                <a:gd name="T2" fmla="*/ 3 w 3"/>
                <a:gd name="T3" fmla="*/ 0 h 2"/>
                <a:gd name="T4" fmla="*/ 0 w 3"/>
                <a:gd name="T5" fmla="*/ 0 h 2"/>
                <a:gd name="T6" fmla="*/ 1 w 3"/>
                <a:gd name="T7" fmla="*/ 2 h 2"/>
              </a:gdLst>
              <a:ahLst/>
              <a:cxnLst>
                <a:cxn ang="0">
                  <a:pos x="T0" y="T1"/>
                </a:cxn>
                <a:cxn ang="0">
                  <a:pos x="T2" y="T3"/>
                </a:cxn>
                <a:cxn ang="0">
                  <a:pos x="T4" y="T5"/>
                </a:cxn>
                <a:cxn ang="0">
                  <a:pos x="T6" y="T7"/>
                </a:cxn>
              </a:cxnLst>
              <a:rect l="0" t="0" r="r" b="b"/>
              <a:pathLst>
                <a:path w="3" h="2">
                  <a:moveTo>
                    <a:pt x="1" y="2"/>
                  </a:moveTo>
                  <a:cubicBezTo>
                    <a:pt x="3" y="0"/>
                    <a:pt x="3" y="0"/>
                    <a:pt x="3" y="0"/>
                  </a:cubicBezTo>
                  <a:cubicBezTo>
                    <a:pt x="2" y="0"/>
                    <a:pt x="1" y="0"/>
                    <a:pt x="0" y="0"/>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7"/>
            <p:cNvSpPr>
              <a:spLocks/>
            </p:cNvSpPr>
            <p:nvPr/>
          </p:nvSpPr>
          <p:spPr bwMode="auto">
            <a:xfrm>
              <a:off x="1298588" y="3229466"/>
              <a:ext cx="378421" cy="328650"/>
            </a:xfrm>
            <a:custGeom>
              <a:avLst/>
              <a:gdLst>
                <a:gd name="T0" fmla="*/ 187 w 194"/>
                <a:gd name="T1" fmla="*/ 4 h 169"/>
                <a:gd name="T2" fmla="*/ 176 w 194"/>
                <a:gd name="T3" fmla="*/ 0 h 169"/>
                <a:gd name="T4" fmla="*/ 165 w 194"/>
                <a:gd name="T5" fmla="*/ 5 h 169"/>
                <a:gd name="T6" fmla="*/ 107 w 194"/>
                <a:gd name="T7" fmla="*/ 68 h 169"/>
                <a:gd name="T8" fmla="*/ 100 w 194"/>
                <a:gd name="T9" fmla="*/ 77 h 169"/>
                <a:gd name="T10" fmla="*/ 61 w 194"/>
                <a:gd name="T11" fmla="*/ 122 h 169"/>
                <a:gd name="T12" fmla="*/ 29 w 194"/>
                <a:gd name="T13" fmla="*/ 88 h 169"/>
                <a:gd name="T14" fmla="*/ 17 w 194"/>
                <a:gd name="T15" fmla="*/ 83 h 169"/>
                <a:gd name="T16" fmla="*/ 6 w 194"/>
                <a:gd name="T17" fmla="*/ 88 h 169"/>
                <a:gd name="T18" fmla="*/ 6 w 194"/>
                <a:gd name="T19" fmla="*/ 110 h 169"/>
                <a:gd name="T20" fmla="*/ 63 w 194"/>
                <a:gd name="T21" fmla="*/ 169 h 169"/>
                <a:gd name="T22" fmla="*/ 74 w 194"/>
                <a:gd name="T23" fmla="*/ 156 h 169"/>
                <a:gd name="T24" fmla="*/ 114 w 194"/>
                <a:gd name="T25" fmla="*/ 109 h 169"/>
                <a:gd name="T26" fmla="*/ 124 w 194"/>
                <a:gd name="T27" fmla="*/ 98 h 169"/>
                <a:gd name="T28" fmla="*/ 188 w 194"/>
                <a:gd name="T29" fmla="*/ 27 h 169"/>
                <a:gd name="T30" fmla="*/ 187 w 194"/>
                <a:gd name="T31" fmla="*/ 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169">
                  <a:moveTo>
                    <a:pt x="187" y="4"/>
                  </a:moveTo>
                  <a:cubicBezTo>
                    <a:pt x="184" y="1"/>
                    <a:pt x="180" y="0"/>
                    <a:pt x="176" y="0"/>
                  </a:cubicBezTo>
                  <a:cubicBezTo>
                    <a:pt x="172" y="0"/>
                    <a:pt x="168" y="1"/>
                    <a:pt x="165" y="5"/>
                  </a:cubicBezTo>
                  <a:cubicBezTo>
                    <a:pt x="147" y="24"/>
                    <a:pt x="126" y="47"/>
                    <a:pt x="107" y="68"/>
                  </a:cubicBezTo>
                  <a:cubicBezTo>
                    <a:pt x="105" y="71"/>
                    <a:pt x="102" y="74"/>
                    <a:pt x="100" y="77"/>
                  </a:cubicBezTo>
                  <a:cubicBezTo>
                    <a:pt x="84" y="95"/>
                    <a:pt x="70" y="111"/>
                    <a:pt x="61" y="122"/>
                  </a:cubicBezTo>
                  <a:cubicBezTo>
                    <a:pt x="29" y="88"/>
                    <a:pt x="29" y="88"/>
                    <a:pt x="29" y="88"/>
                  </a:cubicBezTo>
                  <a:cubicBezTo>
                    <a:pt x="26" y="85"/>
                    <a:pt x="21" y="83"/>
                    <a:pt x="17" y="83"/>
                  </a:cubicBezTo>
                  <a:cubicBezTo>
                    <a:pt x="13" y="83"/>
                    <a:pt x="9" y="85"/>
                    <a:pt x="6" y="88"/>
                  </a:cubicBezTo>
                  <a:cubicBezTo>
                    <a:pt x="0" y="94"/>
                    <a:pt x="0" y="104"/>
                    <a:pt x="6" y="110"/>
                  </a:cubicBezTo>
                  <a:cubicBezTo>
                    <a:pt x="63" y="169"/>
                    <a:pt x="63" y="169"/>
                    <a:pt x="63" y="169"/>
                  </a:cubicBezTo>
                  <a:cubicBezTo>
                    <a:pt x="74" y="156"/>
                    <a:pt x="74" y="156"/>
                    <a:pt x="74" y="156"/>
                  </a:cubicBezTo>
                  <a:cubicBezTo>
                    <a:pt x="75" y="155"/>
                    <a:pt x="92" y="135"/>
                    <a:pt x="114" y="109"/>
                  </a:cubicBezTo>
                  <a:cubicBezTo>
                    <a:pt x="117" y="106"/>
                    <a:pt x="121" y="102"/>
                    <a:pt x="124" y="98"/>
                  </a:cubicBezTo>
                  <a:cubicBezTo>
                    <a:pt x="144" y="74"/>
                    <a:pt x="168" y="48"/>
                    <a:pt x="188" y="27"/>
                  </a:cubicBezTo>
                  <a:cubicBezTo>
                    <a:pt x="194" y="20"/>
                    <a:pt x="194" y="10"/>
                    <a:pt x="18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8"/>
            <p:cNvSpPr>
              <a:spLocks/>
            </p:cNvSpPr>
            <p:nvPr/>
          </p:nvSpPr>
          <p:spPr bwMode="auto">
            <a:xfrm>
              <a:off x="1255659" y="3313614"/>
              <a:ext cx="290970" cy="288959"/>
            </a:xfrm>
            <a:custGeom>
              <a:avLst/>
              <a:gdLst>
                <a:gd name="T0" fmla="*/ 134 w 149"/>
                <a:gd name="T1" fmla="*/ 92 h 148"/>
                <a:gd name="T2" fmla="*/ 102 w 149"/>
                <a:gd name="T3" fmla="*/ 130 h 148"/>
                <a:gd name="T4" fmla="*/ 87 w 149"/>
                <a:gd name="T5" fmla="*/ 135 h 148"/>
                <a:gd name="T6" fmla="*/ 84 w 149"/>
                <a:gd name="T7" fmla="*/ 136 h 148"/>
                <a:gd name="T8" fmla="*/ 75 w 149"/>
                <a:gd name="T9" fmla="*/ 136 h 148"/>
                <a:gd name="T10" fmla="*/ 73 w 149"/>
                <a:gd name="T11" fmla="*/ 136 h 148"/>
                <a:gd name="T12" fmla="*/ 12 w 149"/>
                <a:gd name="T13" fmla="*/ 74 h 148"/>
                <a:gd name="T14" fmla="*/ 12 w 149"/>
                <a:gd name="T15" fmla="*/ 73 h 148"/>
                <a:gd name="T16" fmla="*/ 15 w 149"/>
                <a:gd name="T17" fmla="*/ 55 h 148"/>
                <a:gd name="T18" fmla="*/ 26 w 149"/>
                <a:gd name="T19" fmla="*/ 35 h 148"/>
                <a:gd name="T20" fmla="*/ 39 w 149"/>
                <a:gd name="T21" fmla="*/ 23 h 148"/>
                <a:gd name="T22" fmla="*/ 75 w 149"/>
                <a:gd name="T23" fmla="*/ 12 h 148"/>
                <a:gd name="T24" fmla="*/ 110 w 149"/>
                <a:gd name="T25" fmla="*/ 23 h 148"/>
                <a:gd name="T26" fmla="*/ 117 w 149"/>
                <a:gd name="T27" fmla="*/ 14 h 148"/>
                <a:gd name="T28" fmla="*/ 75 w 149"/>
                <a:gd name="T29" fmla="*/ 0 h 148"/>
                <a:gd name="T30" fmla="*/ 0 w 149"/>
                <a:gd name="T31" fmla="*/ 74 h 148"/>
                <a:gd name="T32" fmla="*/ 75 w 149"/>
                <a:gd name="T33" fmla="*/ 148 h 148"/>
                <a:gd name="T34" fmla="*/ 84 w 149"/>
                <a:gd name="T35" fmla="*/ 148 h 148"/>
                <a:gd name="T36" fmla="*/ 88 w 149"/>
                <a:gd name="T37" fmla="*/ 147 h 148"/>
                <a:gd name="T38" fmla="*/ 149 w 149"/>
                <a:gd name="T39" fmla="*/ 75 h 148"/>
                <a:gd name="T40" fmla="*/ 134 w 149"/>
                <a:gd name="T41"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48">
                  <a:moveTo>
                    <a:pt x="134" y="92"/>
                  </a:moveTo>
                  <a:cubicBezTo>
                    <a:pt x="129" y="109"/>
                    <a:pt x="117" y="122"/>
                    <a:pt x="102" y="130"/>
                  </a:cubicBezTo>
                  <a:cubicBezTo>
                    <a:pt x="97" y="132"/>
                    <a:pt x="92" y="134"/>
                    <a:pt x="87" y="135"/>
                  </a:cubicBezTo>
                  <a:cubicBezTo>
                    <a:pt x="86" y="135"/>
                    <a:pt x="85" y="135"/>
                    <a:pt x="84" y="136"/>
                  </a:cubicBezTo>
                  <a:cubicBezTo>
                    <a:pt x="81" y="136"/>
                    <a:pt x="78" y="136"/>
                    <a:pt x="75" y="136"/>
                  </a:cubicBezTo>
                  <a:cubicBezTo>
                    <a:pt x="74" y="136"/>
                    <a:pt x="74" y="136"/>
                    <a:pt x="73" y="136"/>
                  </a:cubicBezTo>
                  <a:cubicBezTo>
                    <a:pt x="40" y="136"/>
                    <a:pt x="12" y="108"/>
                    <a:pt x="12" y="74"/>
                  </a:cubicBezTo>
                  <a:cubicBezTo>
                    <a:pt x="12" y="74"/>
                    <a:pt x="12" y="73"/>
                    <a:pt x="12" y="73"/>
                  </a:cubicBezTo>
                  <a:cubicBezTo>
                    <a:pt x="13" y="66"/>
                    <a:pt x="13" y="61"/>
                    <a:pt x="15" y="55"/>
                  </a:cubicBezTo>
                  <a:cubicBezTo>
                    <a:pt x="18" y="48"/>
                    <a:pt x="21" y="41"/>
                    <a:pt x="26" y="35"/>
                  </a:cubicBezTo>
                  <a:cubicBezTo>
                    <a:pt x="30" y="30"/>
                    <a:pt x="34" y="26"/>
                    <a:pt x="39" y="23"/>
                  </a:cubicBezTo>
                  <a:cubicBezTo>
                    <a:pt x="49" y="16"/>
                    <a:pt x="61" y="12"/>
                    <a:pt x="75" y="12"/>
                  </a:cubicBezTo>
                  <a:cubicBezTo>
                    <a:pt x="88" y="12"/>
                    <a:pt x="100" y="16"/>
                    <a:pt x="110" y="23"/>
                  </a:cubicBezTo>
                  <a:cubicBezTo>
                    <a:pt x="112" y="20"/>
                    <a:pt x="115" y="17"/>
                    <a:pt x="117" y="14"/>
                  </a:cubicBezTo>
                  <a:cubicBezTo>
                    <a:pt x="105" y="5"/>
                    <a:pt x="91" y="0"/>
                    <a:pt x="75" y="0"/>
                  </a:cubicBezTo>
                  <a:cubicBezTo>
                    <a:pt x="34" y="0"/>
                    <a:pt x="0" y="33"/>
                    <a:pt x="0" y="74"/>
                  </a:cubicBezTo>
                  <a:cubicBezTo>
                    <a:pt x="0" y="115"/>
                    <a:pt x="34" y="148"/>
                    <a:pt x="75" y="148"/>
                  </a:cubicBezTo>
                  <a:cubicBezTo>
                    <a:pt x="78" y="148"/>
                    <a:pt x="81" y="148"/>
                    <a:pt x="84" y="148"/>
                  </a:cubicBezTo>
                  <a:cubicBezTo>
                    <a:pt x="85" y="148"/>
                    <a:pt x="87" y="147"/>
                    <a:pt x="88" y="147"/>
                  </a:cubicBezTo>
                  <a:cubicBezTo>
                    <a:pt x="122" y="141"/>
                    <a:pt x="148" y="111"/>
                    <a:pt x="149" y="75"/>
                  </a:cubicBezTo>
                  <a:cubicBezTo>
                    <a:pt x="144" y="81"/>
                    <a:pt x="139" y="87"/>
                    <a:pt x="134"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9"/>
            <p:cNvSpPr>
              <a:spLocks noEditPoints="1"/>
            </p:cNvSpPr>
            <p:nvPr/>
          </p:nvSpPr>
          <p:spPr bwMode="auto">
            <a:xfrm>
              <a:off x="1960030" y="3313614"/>
              <a:ext cx="290970" cy="288959"/>
            </a:xfrm>
            <a:custGeom>
              <a:avLst/>
              <a:gdLst>
                <a:gd name="T0" fmla="*/ 75 w 149"/>
                <a:gd name="T1" fmla="*/ 148 h 148"/>
                <a:gd name="T2" fmla="*/ 0 w 149"/>
                <a:gd name="T3" fmla="*/ 74 h 148"/>
                <a:gd name="T4" fmla="*/ 75 w 149"/>
                <a:gd name="T5" fmla="*/ 0 h 148"/>
                <a:gd name="T6" fmla="*/ 149 w 149"/>
                <a:gd name="T7" fmla="*/ 74 h 148"/>
                <a:gd name="T8" fmla="*/ 75 w 149"/>
                <a:gd name="T9" fmla="*/ 148 h 148"/>
                <a:gd name="T10" fmla="*/ 75 w 149"/>
                <a:gd name="T11" fmla="*/ 12 h 148"/>
                <a:gd name="T12" fmla="*/ 12 w 149"/>
                <a:gd name="T13" fmla="*/ 74 h 148"/>
                <a:gd name="T14" fmla="*/ 75 w 149"/>
                <a:gd name="T15" fmla="*/ 136 h 148"/>
                <a:gd name="T16" fmla="*/ 137 w 149"/>
                <a:gd name="T17" fmla="*/ 74 h 148"/>
                <a:gd name="T18" fmla="*/ 75 w 149"/>
                <a:gd name="T19"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48">
                  <a:moveTo>
                    <a:pt x="75" y="148"/>
                  </a:moveTo>
                  <a:cubicBezTo>
                    <a:pt x="34" y="148"/>
                    <a:pt x="0" y="115"/>
                    <a:pt x="0" y="74"/>
                  </a:cubicBezTo>
                  <a:cubicBezTo>
                    <a:pt x="0" y="33"/>
                    <a:pt x="34" y="0"/>
                    <a:pt x="75" y="0"/>
                  </a:cubicBezTo>
                  <a:cubicBezTo>
                    <a:pt x="116" y="0"/>
                    <a:pt x="149" y="33"/>
                    <a:pt x="149" y="74"/>
                  </a:cubicBezTo>
                  <a:cubicBezTo>
                    <a:pt x="149" y="115"/>
                    <a:pt x="116" y="148"/>
                    <a:pt x="75" y="148"/>
                  </a:cubicBezTo>
                  <a:close/>
                  <a:moveTo>
                    <a:pt x="75" y="12"/>
                  </a:moveTo>
                  <a:cubicBezTo>
                    <a:pt x="40" y="12"/>
                    <a:pt x="12" y="40"/>
                    <a:pt x="12" y="74"/>
                  </a:cubicBezTo>
                  <a:cubicBezTo>
                    <a:pt x="12" y="108"/>
                    <a:pt x="40" y="136"/>
                    <a:pt x="75" y="136"/>
                  </a:cubicBezTo>
                  <a:cubicBezTo>
                    <a:pt x="109" y="136"/>
                    <a:pt x="137" y="108"/>
                    <a:pt x="137" y="74"/>
                  </a:cubicBezTo>
                  <a:cubicBezTo>
                    <a:pt x="137" y="40"/>
                    <a:pt x="109" y="12"/>
                    <a:pt x="7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0"/>
            <p:cNvSpPr>
              <a:spLocks/>
            </p:cNvSpPr>
            <p:nvPr/>
          </p:nvSpPr>
          <p:spPr bwMode="auto">
            <a:xfrm>
              <a:off x="1298588" y="3229466"/>
              <a:ext cx="378421" cy="328650"/>
            </a:xfrm>
            <a:custGeom>
              <a:avLst/>
              <a:gdLst>
                <a:gd name="T0" fmla="*/ 176 w 194"/>
                <a:gd name="T1" fmla="*/ 0 h 169"/>
                <a:gd name="T2" fmla="*/ 165 w 194"/>
                <a:gd name="T3" fmla="*/ 5 h 169"/>
                <a:gd name="T4" fmla="*/ 61 w 194"/>
                <a:gd name="T5" fmla="*/ 122 h 169"/>
                <a:gd name="T6" fmla="*/ 29 w 194"/>
                <a:gd name="T7" fmla="*/ 88 h 169"/>
                <a:gd name="T8" fmla="*/ 17 w 194"/>
                <a:gd name="T9" fmla="*/ 83 h 169"/>
                <a:gd name="T10" fmla="*/ 6 w 194"/>
                <a:gd name="T11" fmla="*/ 88 h 169"/>
                <a:gd name="T12" fmla="*/ 6 w 194"/>
                <a:gd name="T13" fmla="*/ 110 h 169"/>
                <a:gd name="T14" fmla="*/ 63 w 194"/>
                <a:gd name="T15" fmla="*/ 169 h 169"/>
                <a:gd name="T16" fmla="*/ 75 w 194"/>
                <a:gd name="T17" fmla="*/ 156 h 169"/>
                <a:gd name="T18" fmla="*/ 188 w 194"/>
                <a:gd name="T19" fmla="*/ 27 h 169"/>
                <a:gd name="T20" fmla="*/ 187 w 194"/>
                <a:gd name="T21" fmla="*/ 4 h 169"/>
                <a:gd name="T22" fmla="*/ 176 w 194"/>
                <a:gd name="T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69">
                  <a:moveTo>
                    <a:pt x="176" y="0"/>
                  </a:moveTo>
                  <a:cubicBezTo>
                    <a:pt x="172" y="0"/>
                    <a:pt x="168" y="1"/>
                    <a:pt x="165" y="5"/>
                  </a:cubicBezTo>
                  <a:cubicBezTo>
                    <a:pt x="129" y="42"/>
                    <a:pt x="83" y="97"/>
                    <a:pt x="61" y="122"/>
                  </a:cubicBezTo>
                  <a:cubicBezTo>
                    <a:pt x="29" y="88"/>
                    <a:pt x="29" y="88"/>
                    <a:pt x="29" y="88"/>
                  </a:cubicBezTo>
                  <a:cubicBezTo>
                    <a:pt x="26" y="85"/>
                    <a:pt x="21" y="83"/>
                    <a:pt x="17" y="83"/>
                  </a:cubicBezTo>
                  <a:cubicBezTo>
                    <a:pt x="13" y="83"/>
                    <a:pt x="9" y="85"/>
                    <a:pt x="6" y="88"/>
                  </a:cubicBezTo>
                  <a:cubicBezTo>
                    <a:pt x="0" y="94"/>
                    <a:pt x="0" y="104"/>
                    <a:pt x="6" y="110"/>
                  </a:cubicBezTo>
                  <a:cubicBezTo>
                    <a:pt x="63" y="169"/>
                    <a:pt x="63" y="169"/>
                    <a:pt x="63" y="169"/>
                  </a:cubicBezTo>
                  <a:cubicBezTo>
                    <a:pt x="75" y="156"/>
                    <a:pt x="75" y="156"/>
                    <a:pt x="75" y="156"/>
                  </a:cubicBezTo>
                  <a:cubicBezTo>
                    <a:pt x="75" y="155"/>
                    <a:pt x="142" y="76"/>
                    <a:pt x="188" y="27"/>
                  </a:cubicBezTo>
                  <a:cubicBezTo>
                    <a:pt x="194" y="20"/>
                    <a:pt x="194" y="10"/>
                    <a:pt x="187" y="4"/>
                  </a:cubicBezTo>
                  <a:cubicBezTo>
                    <a:pt x="184" y="1"/>
                    <a:pt x="180" y="0"/>
                    <a:pt x="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1"/>
            <p:cNvSpPr>
              <a:spLocks/>
            </p:cNvSpPr>
            <p:nvPr/>
          </p:nvSpPr>
          <p:spPr bwMode="auto">
            <a:xfrm>
              <a:off x="1651569" y="3229466"/>
              <a:ext cx="376830" cy="328650"/>
            </a:xfrm>
            <a:custGeom>
              <a:avLst/>
              <a:gdLst>
                <a:gd name="T0" fmla="*/ 187 w 194"/>
                <a:gd name="T1" fmla="*/ 4 h 169"/>
                <a:gd name="T2" fmla="*/ 176 w 194"/>
                <a:gd name="T3" fmla="*/ 0 h 169"/>
                <a:gd name="T4" fmla="*/ 165 w 194"/>
                <a:gd name="T5" fmla="*/ 5 h 169"/>
                <a:gd name="T6" fmla="*/ 108 w 194"/>
                <a:gd name="T7" fmla="*/ 68 h 169"/>
                <a:gd name="T8" fmla="*/ 100 w 194"/>
                <a:gd name="T9" fmla="*/ 77 h 169"/>
                <a:gd name="T10" fmla="*/ 61 w 194"/>
                <a:gd name="T11" fmla="*/ 122 h 169"/>
                <a:gd name="T12" fmla="*/ 29 w 194"/>
                <a:gd name="T13" fmla="*/ 88 h 169"/>
                <a:gd name="T14" fmla="*/ 17 w 194"/>
                <a:gd name="T15" fmla="*/ 83 h 169"/>
                <a:gd name="T16" fmla="*/ 6 w 194"/>
                <a:gd name="T17" fmla="*/ 88 h 169"/>
                <a:gd name="T18" fmla="*/ 6 w 194"/>
                <a:gd name="T19" fmla="*/ 110 h 169"/>
                <a:gd name="T20" fmla="*/ 63 w 194"/>
                <a:gd name="T21" fmla="*/ 169 h 169"/>
                <a:gd name="T22" fmla="*/ 75 w 194"/>
                <a:gd name="T23" fmla="*/ 156 h 169"/>
                <a:gd name="T24" fmla="*/ 114 w 194"/>
                <a:gd name="T25" fmla="*/ 109 h 169"/>
                <a:gd name="T26" fmla="*/ 124 w 194"/>
                <a:gd name="T27" fmla="*/ 98 h 169"/>
                <a:gd name="T28" fmla="*/ 188 w 194"/>
                <a:gd name="T29" fmla="*/ 27 h 169"/>
                <a:gd name="T30" fmla="*/ 187 w 194"/>
                <a:gd name="T31" fmla="*/ 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169">
                  <a:moveTo>
                    <a:pt x="187" y="4"/>
                  </a:moveTo>
                  <a:cubicBezTo>
                    <a:pt x="184" y="1"/>
                    <a:pt x="180" y="0"/>
                    <a:pt x="176" y="0"/>
                  </a:cubicBezTo>
                  <a:cubicBezTo>
                    <a:pt x="172" y="0"/>
                    <a:pt x="168" y="1"/>
                    <a:pt x="165" y="5"/>
                  </a:cubicBezTo>
                  <a:cubicBezTo>
                    <a:pt x="147" y="24"/>
                    <a:pt x="126" y="47"/>
                    <a:pt x="108" y="68"/>
                  </a:cubicBezTo>
                  <a:cubicBezTo>
                    <a:pt x="105" y="71"/>
                    <a:pt x="102" y="74"/>
                    <a:pt x="100" y="77"/>
                  </a:cubicBezTo>
                  <a:cubicBezTo>
                    <a:pt x="84" y="95"/>
                    <a:pt x="71" y="111"/>
                    <a:pt x="61" y="122"/>
                  </a:cubicBezTo>
                  <a:cubicBezTo>
                    <a:pt x="29" y="88"/>
                    <a:pt x="29" y="88"/>
                    <a:pt x="29" y="88"/>
                  </a:cubicBezTo>
                  <a:cubicBezTo>
                    <a:pt x="26" y="85"/>
                    <a:pt x="21" y="83"/>
                    <a:pt x="17" y="83"/>
                  </a:cubicBezTo>
                  <a:cubicBezTo>
                    <a:pt x="13" y="83"/>
                    <a:pt x="9" y="85"/>
                    <a:pt x="6" y="88"/>
                  </a:cubicBezTo>
                  <a:cubicBezTo>
                    <a:pt x="0" y="94"/>
                    <a:pt x="0" y="104"/>
                    <a:pt x="6" y="110"/>
                  </a:cubicBezTo>
                  <a:cubicBezTo>
                    <a:pt x="63" y="169"/>
                    <a:pt x="63" y="169"/>
                    <a:pt x="63" y="169"/>
                  </a:cubicBezTo>
                  <a:cubicBezTo>
                    <a:pt x="75" y="156"/>
                    <a:pt x="75" y="156"/>
                    <a:pt x="75" y="156"/>
                  </a:cubicBezTo>
                  <a:cubicBezTo>
                    <a:pt x="75" y="155"/>
                    <a:pt x="92" y="135"/>
                    <a:pt x="114" y="109"/>
                  </a:cubicBezTo>
                  <a:cubicBezTo>
                    <a:pt x="117" y="106"/>
                    <a:pt x="121" y="102"/>
                    <a:pt x="124" y="98"/>
                  </a:cubicBezTo>
                  <a:cubicBezTo>
                    <a:pt x="145" y="74"/>
                    <a:pt x="168" y="48"/>
                    <a:pt x="188" y="27"/>
                  </a:cubicBezTo>
                  <a:cubicBezTo>
                    <a:pt x="194" y="20"/>
                    <a:pt x="194" y="10"/>
                    <a:pt x="18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2"/>
            <p:cNvSpPr>
              <a:spLocks/>
            </p:cNvSpPr>
            <p:nvPr/>
          </p:nvSpPr>
          <p:spPr bwMode="auto">
            <a:xfrm>
              <a:off x="1608639" y="3313614"/>
              <a:ext cx="289381" cy="288959"/>
            </a:xfrm>
            <a:custGeom>
              <a:avLst/>
              <a:gdLst>
                <a:gd name="T0" fmla="*/ 134 w 149"/>
                <a:gd name="T1" fmla="*/ 92 h 148"/>
                <a:gd name="T2" fmla="*/ 102 w 149"/>
                <a:gd name="T3" fmla="*/ 130 h 148"/>
                <a:gd name="T4" fmla="*/ 87 w 149"/>
                <a:gd name="T5" fmla="*/ 135 h 148"/>
                <a:gd name="T6" fmla="*/ 84 w 149"/>
                <a:gd name="T7" fmla="*/ 136 h 148"/>
                <a:gd name="T8" fmla="*/ 75 w 149"/>
                <a:gd name="T9" fmla="*/ 136 h 148"/>
                <a:gd name="T10" fmla="*/ 74 w 149"/>
                <a:gd name="T11" fmla="*/ 136 h 148"/>
                <a:gd name="T12" fmla="*/ 12 w 149"/>
                <a:gd name="T13" fmla="*/ 74 h 148"/>
                <a:gd name="T14" fmla="*/ 12 w 149"/>
                <a:gd name="T15" fmla="*/ 73 h 148"/>
                <a:gd name="T16" fmla="*/ 15 w 149"/>
                <a:gd name="T17" fmla="*/ 55 h 148"/>
                <a:gd name="T18" fmla="*/ 26 w 149"/>
                <a:gd name="T19" fmla="*/ 35 h 148"/>
                <a:gd name="T20" fmla="*/ 39 w 149"/>
                <a:gd name="T21" fmla="*/ 23 h 148"/>
                <a:gd name="T22" fmla="*/ 75 w 149"/>
                <a:gd name="T23" fmla="*/ 12 h 148"/>
                <a:gd name="T24" fmla="*/ 110 w 149"/>
                <a:gd name="T25" fmla="*/ 23 h 148"/>
                <a:gd name="T26" fmla="*/ 118 w 149"/>
                <a:gd name="T27" fmla="*/ 14 h 148"/>
                <a:gd name="T28" fmla="*/ 75 w 149"/>
                <a:gd name="T29" fmla="*/ 0 h 148"/>
                <a:gd name="T30" fmla="*/ 0 w 149"/>
                <a:gd name="T31" fmla="*/ 74 h 148"/>
                <a:gd name="T32" fmla="*/ 75 w 149"/>
                <a:gd name="T33" fmla="*/ 148 h 148"/>
                <a:gd name="T34" fmla="*/ 85 w 149"/>
                <a:gd name="T35" fmla="*/ 148 h 148"/>
                <a:gd name="T36" fmla="*/ 88 w 149"/>
                <a:gd name="T37" fmla="*/ 147 h 148"/>
                <a:gd name="T38" fmla="*/ 149 w 149"/>
                <a:gd name="T39" fmla="*/ 75 h 148"/>
                <a:gd name="T40" fmla="*/ 134 w 149"/>
                <a:gd name="T41"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48">
                  <a:moveTo>
                    <a:pt x="134" y="92"/>
                  </a:moveTo>
                  <a:cubicBezTo>
                    <a:pt x="129" y="109"/>
                    <a:pt x="117" y="122"/>
                    <a:pt x="102" y="130"/>
                  </a:cubicBezTo>
                  <a:cubicBezTo>
                    <a:pt x="98" y="132"/>
                    <a:pt x="93" y="134"/>
                    <a:pt x="87" y="135"/>
                  </a:cubicBezTo>
                  <a:cubicBezTo>
                    <a:pt x="86" y="135"/>
                    <a:pt x="85" y="135"/>
                    <a:pt x="84" y="136"/>
                  </a:cubicBezTo>
                  <a:cubicBezTo>
                    <a:pt x="81" y="136"/>
                    <a:pt x="78" y="136"/>
                    <a:pt x="75" y="136"/>
                  </a:cubicBezTo>
                  <a:cubicBezTo>
                    <a:pt x="74" y="136"/>
                    <a:pt x="74" y="136"/>
                    <a:pt x="74" y="136"/>
                  </a:cubicBezTo>
                  <a:cubicBezTo>
                    <a:pt x="40" y="136"/>
                    <a:pt x="12" y="108"/>
                    <a:pt x="12" y="74"/>
                  </a:cubicBezTo>
                  <a:cubicBezTo>
                    <a:pt x="12" y="74"/>
                    <a:pt x="12" y="73"/>
                    <a:pt x="12" y="73"/>
                  </a:cubicBezTo>
                  <a:cubicBezTo>
                    <a:pt x="13" y="66"/>
                    <a:pt x="14" y="61"/>
                    <a:pt x="15" y="55"/>
                  </a:cubicBezTo>
                  <a:cubicBezTo>
                    <a:pt x="18" y="48"/>
                    <a:pt x="22" y="41"/>
                    <a:pt x="26" y="35"/>
                  </a:cubicBezTo>
                  <a:cubicBezTo>
                    <a:pt x="30" y="30"/>
                    <a:pt x="34" y="26"/>
                    <a:pt x="39" y="23"/>
                  </a:cubicBezTo>
                  <a:cubicBezTo>
                    <a:pt x="49" y="16"/>
                    <a:pt x="61" y="12"/>
                    <a:pt x="75" y="12"/>
                  </a:cubicBezTo>
                  <a:cubicBezTo>
                    <a:pt x="88" y="12"/>
                    <a:pt x="100" y="16"/>
                    <a:pt x="110" y="23"/>
                  </a:cubicBezTo>
                  <a:cubicBezTo>
                    <a:pt x="112" y="20"/>
                    <a:pt x="115" y="17"/>
                    <a:pt x="118" y="14"/>
                  </a:cubicBezTo>
                  <a:cubicBezTo>
                    <a:pt x="105" y="5"/>
                    <a:pt x="91" y="0"/>
                    <a:pt x="75" y="0"/>
                  </a:cubicBezTo>
                  <a:cubicBezTo>
                    <a:pt x="34" y="0"/>
                    <a:pt x="0" y="33"/>
                    <a:pt x="0" y="74"/>
                  </a:cubicBezTo>
                  <a:cubicBezTo>
                    <a:pt x="0" y="115"/>
                    <a:pt x="34" y="148"/>
                    <a:pt x="75" y="148"/>
                  </a:cubicBezTo>
                  <a:cubicBezTo>
                    <a:pt x="78" y="148"/>
                    <a:pt x="81" y="148"/>
                    <a:pt x="85" y="148"/>
                  </a:cubicBezTo>
                  <a:cubicBezTo>
                    <a:pt x="86" y="148"/>
                    <a:pt x="87" y="147"/>
                    <a:pt x="88" y="147"/>
                  </a:cubicBezTo>
                  <a:cubicBezTo>
                    <a:pt x="122" y="141"/>
                    <a:pt x="148" y="111"/>
                    <a:pt x="149" y="75"/>
                  </a:cubicBezTo>
                  <a:cubicBezTo>
                    <a:pt x="144" y="81"/>
                    <a:pt x="139" y="87"/>
                    <a:pt x="134"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p:cNvSpPr txBox="1"/>
          <p:nvPr/>
        </p:nvSpPr>
        <p:spPr>
          <a:xfrm>
            <a:off x="6933742" y="3916825"/>
            <a:ext cx="2149136" cy="1723549"/>
          </a:xfrm>
          <a:prstGeom prst="rect">
            <a:avLst/>
          </a:prstGeom>
        </p:spPr>
        <p:txBody>
          <a:bodyPr wrap="square" lIns="42122" rIns="42122" rtlCol="0">
            <a:spAutoFit/>
          </a:bodyPr>
          <a:lstStyle/>
          <a:p>
            <a:pPr marL="0" indent="0" algn="ctr">
              <a:buNone/>
            </a:pPr>
            <a:r>
              <a:rPr lang="en-US" sz="2400" b="1" dirty="0" smtClean="0"/>
              <a:t>CRAFT</a:t>
            </a:r>
            <a:endParaRPr lang="en-US" sz="2400" b="1" dirty="0"/>
          </a:p>
          <a:p>
            <a:pPr marL="0" indent="0" algn="ctr">
              <a:buNone/>
            </a:pPr>
            <a:r>
              <a:rPr lang="en-US" sz="1800" dirty="0" smtClean="0"/>
              <a:t>development opportunities </a:t>
            </a:r>
            <a:r>
              <a:rPr lang="en-US" dirty="0" smtClean="0"/>
              <a:t>in partnership with direct reports</a:t>
            </a:r>
            <a:endParaRPr lang="en-US" sz="1800" dirty="0"/>
          </a:p>
        </p:txBody>
      </p:sp>
      <p:grpSp>
        <p:nvGrpSpPr>
          <p:cNvPr id="29" name="Group 4"/>
          <p:cNvGrpSpPr>
            <a:grpSpLocks noChangeAspect="1"/>
          </p:cNvGrpSpPr>
          <p:nvPr/>
        </p:nvGrpSpPr>
        <p:grpSpPr bwMode="auto">
          <a:xfrm>
            <a:off x="6967853" y="1577265"/>
            <a:ext cx="2080916" cy="2083625"/>
            <a:chOff x="3984" y="-380"/>
            <a:chExt cx="1536" cy="1538"/>
          </a:xfrm>
          <a:solidFill>
            <a:schemeClr val="accent1"/>
          </a:solidFill>
        </p:grpSpPr>
        <p:sp>
          <p:nvSpPr>
            <p:cNvPr id="30" name="Freeform 5"/>
            <p:cNvSpPr>
              <a:spLocks noEditPoints="1"/>
            </p:cNvSpPr>
            <p:nvPr/>
          </p:nvSpPr>
          <p:spPr bwMode="auto">
            <a:xfrm>
              <a:off x="3984" y="-380"/>
              <a:ext cx="1536" cy="1538"/>
            </a:xfrm>
            <a:custGeom>
              <a:avLst/>
              <a:gdLst>
                <a:gd name="T0" fmla="*/ 280 w 560"/>
                <a:gd name="T1" fmla="*/ 560 h 560"/>
                <a:gd name="T2" fmla="*/ 0 w 560"/>
                <a:gd name="T3" fmla="*/ 280 h 560"/>
                <a:gd name="T4" fmla="*/ 280 w 560"/>
                <a:gd name="T5" fmla="*/ 0 h 560"/>
                <a:gd name="T6" fmla="*/ 560 w 560"/>
                <a:gd name="T7" fmla="*/ 280 h 560"/>
                <a:gd name="T8" fmla="*/ 280 w 560"/>
                <a:gd name="T9" fmla="*/ 560 h 560"/>
                <a:gd name="T10" fmla="*/ 280 w 560"/>
                <a:gd name="T11" fmla="*/ 8 h 560"/>
                <a:gd name="T12" fmla="*/ 8 w 560"/>
                <a:gd name="T13" fmla="*/ 280 h 560"/>
                <a:gd name="T14" fmla="*/ 280 w 560"/>
                <a:gd name="T15" fmla="*/ 552 h 560"/>
                <a:gd name="T16" fmla="*/ 552 w 560"/>
                <a:gd name="T17" fmla="*/ 280 h 560"/>
                <a:gd name="T18" fmla="*/ 280 w 560"/>
                <a:gd name="T19" fmla="*/ 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560">
                  <a:moveTo>
                    <a:pt x="280" y="560"/>
                  </a:moveTo>
                  <a:cubicBezTo>
                    <a:pt x="126" y="560"/>
                    <a:pt x="0" y="434"/>
                    <a:pt x="0" y="280"/>
                  </a:cubicBezTo>
                  <a:cubicBezTo>
                    <a:pt x="0" y="126"/>
                    <a:pt x="126" y="0"/>
                    <a:pt x="280" y="0"/>
                  </a:cubicBezTo>
                  <a:cubicBezTo>
                    <a:pt x="434" y="0"/>
                    <a:pt x="560" y="126"/>
                    <a:pt x="560" y="280"/>
                  </a:cubicBezTo>
                  <a:cubicBezTo>
                    <a:pt x="560" y="434"/>
                    <a:pt x="434" y="560"/>
                    <a:pt x="280" y="560"/>
                  </a:cubicBezTo>
                  <a:close/>
                  <a:moveTo>
                    <a:pt x="280" y="8"/>
                  </a:moveTo>
                  <a:cubicBezTo>
                    <a:pt x="130" y="8"/>
                    <a:pt x="8" y="130"/>
                    <a:pt x="8" y="280"/>
                  </a:cubicBezTo>
                  <a:cubicBezTo>
                    <a:pt x="8" y="430"/>
                    <a:pt x="130" y="552"/>
                    <a:pt x="280" y="552"/>
                  </a:cubicBezTo>
                  <a:cubicBezTo>
                    <a:pt x="430" y="552"/>
                    <a:pt x="552" y="430"/>
                    <a:pt x="552" y="280"/>
                  </a:cubicBezTo>
                  <a:cubicBezTo>
                    <a:pt x="552" y="130"/>
                    <a:pt x="430" y="8"/>
                    <a:pt x="2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6"/>
            <p:cNvSpPr>
              <a:spLocks noEditPoints="1"/>
            </p:cNvSpPr>
            <p:nvPr/>
          </p:nvSpPr>
          <p:spPr bwMode="auto">
            <a:xfrm>
              <a:off x="4324" y="-122"/>
              <a:ext cx="787" cy="1055"/>
            </a:xfrm>
            <a:custGeom>
              <a:avLst/>
              <a:gdLst>
                <a:gd name="T0" fmla="*/ 270 w 287"/>
                <a:gd name="T1" fmla="*/ 295 h 384"/>
                <a:gd name="T2" fmla="*/ 263 w 287"/>
                <a:gd name="T3" fmla="*/ 294 h 384"/>
                <a:gd name="T4" fmla="*/ 233 w 287"/>
                <a:gd name="T5" fmla="*/ 294 h 384"/>
                <a:gd name="T6" fmla="*/ 210 w 287"/>
                <a:gd name="T7" fmla="*/ 317 h 384"/>
                <a:gd name="T8" fmla="*/ 210 w 287"/>
                <a:gd name="T9" fmla="*/ 360 h 384"/>
                <a:gd name="T10" fmla="*/ 211 w 287"/>
                <a:gd name="T11" fmla="*/ 367 h 384"/>
                <a:gd name="T12" fmla="*/ 31 w 287"/>
                <a:gd name="T13" fmla="*/ 367 h 384"/>
                <a:gd name="T14" fmla="*/ 18 w 287"/>
                <a:gd name="T15" fmla="*/ 353 h 384"/>
                <a:gd name="T16" fmla="*/ 18 w 287"/>
                <a:gd name="T17" fmla="*/ 31 h 384"/>
                <a:gd name="T18" fmla="*/ 31 w 287"/>
                <a:gd name="T19" fmla="*/ 17 h 384"/>
                <a:gd name="T20" fmla="*/ 256 w 287"/>
                <a:gd name="T21" fmla="*/ 17 h 384"/>
                <a:gd name="T22" fmla="*/ 269 w 287"/>
                <a:gd name="T23" fmla="*/ 27 h 384"/>
                <a:gd name="T24" fmla="*/ 271 w 287"/>
                <a:gd name="T25" fmla="*/ 23 h 384"/>
                <a:gd name="T26" fmla="*/ 273 w 287"/>
                <a:gd name="T27" fmla="*/ 21 h 384"/>
                <a:gd name="T28" fmla="*/ 281 w 287"/>
                <a:gd name="T29" fmla="*/ 12 h 384"/>
                <a:gd name="T30" fmla="*/ 256 w 287"/>
                <a:gd name="T31" fmla="*/ 0 h 384"/>
                <a:gd name="T32" fmla="*/ 31 w 287"/>
                <a:gd name="T33" fmla="*/ 0 h 384"/>
                <a:gd name="T34" fmla="*/ 0 w 287"/>
                <a:gd name="T35" fmla="*/ 31 h 384"/>
                <a:gd name="T36" fmla="*/ 0 w 287"/>
                <a:gd name="T37" fmla="*/ 353 h 384"/>
                <a:gd name="T38" fmla="*/ 31 w 287"/>
                <a:gd name="T39" fmla="*/ 384 h 384"/>
                <a:gd name="T40" fmla="*/ 221 w 287"/>
                <a:gd name="T41" fmla="*/ 384 h 384"/>
                <a:gd name="T42" fmla="*/ 287 w 287"/>
                <a:gd name="T43" fmla="*/ 303 h 384"/>
                <a:gd name="T44" fmla="*/ 287 w 287"/>
                <a:gd name="T45" fmla="*/ 195 h 384"/>
                <a:gd name="T46" fmla="*/ 270 w 287"/>
                <a:gd name="T47" fmla="*/ 220 h 384"/>
                <a:gd name="T48" fmla="*/ 270 w 287"/>
                <a:gd name="T49" fmla="*/ 295 h 384"/>
                <a:gd name="T50" fmla="*/ 228 w 287"/>
                <a:gd name="T51" fmla="*/ 364 h 384"/>
                <a:gd name="T52" fmla="*/ 227 w 287"/>
                <a:gd name="T53" fmla="*/ 360 h 384"/>
                <a:gd name="T54" fmla="*/ 227 w 287"/>
                <a:gd name="T55" fmla="*/ 317 h 384"/>
                <a:gd name="T56" fmla="*/ 233 w 287"/>
                <a:gd name="T57" fmla="*/ 311 h 384"/>
                <a:gd name="T58" fmla="*/ 263 w 287"/>
                <a:gd name="T59" fmla="*/ 311 h 384"/>
                <a:gd name="T60" fmla="*/ 268 w 287"/>
                <a:gd name="T61" fmla="*/ 313 h 384"/>
                <a:gd name="T62" fmla="*/ 228 w 287"/>
                <a:gd name="T63" fmla="*/ 36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384">
                  <a:moveTo>
                    <a:pt x="270" y="295"/>
                  </a:moveTo>
                  <a:cubicBezTo>
                    <a:pt x="268" y="294"/>
                    <a:pt x="266" y="294"/>
                    <a:pt x="263" y="294"/>
                  </a:cubicBezTo>
                  <a:cubicBezTo>
                    <a:pt x="233" y="294"/>
                    <a:pt x="233" y="294"/>
                    <a:pt x="233" y="294"/>
                  </a:cubicBezTo>
                  <a:cubicBezTo>
                    <a:pt x="220" y="294"/>
                    <a:pt x="210" y="304"/>
                    <a:pt x="210" y="317"/>
                  </a:cubicBezTo>
                  <a:cubicBezTo>
                    <a:pt x="210" y="360"/>
                    <a:pt x="210" y="360"/>
                    <a:pt x="210" y="360"/>
                  </a:cubicBezTo>
                  <a:cubicBezTo>
                    <a:pt x="210" y="362"/>
                    <a:pt x="210" y="365"/>
                    <a:pt x="211" y="367"/>
                  </a:cubicBezTo>
                  <a:cubicBezTo>
                    <a:pt x="31" y="367"/>
                    <a:pt x="31" y="367"/>
                    <a:pt x="31" y="367"/>
                  </a:cubicBezTo>
                  <a:cubicBezTo>
                    <a:pt x="24" y="367"/>
                    <a:pt x="18" y="360"/>
                    <a:pt x="18" y="353"/>
                  </a:cubicBezTo>
                  <a:cubicBezTo>
                    <a:pt x="18" y="31"/>
                    <a:pt x="18" y="31"/>
                    <a:pt x="18" y="31"/>
                  </a:cubicBezTo>
                  <a:cubicBezTo>
                    <a:pt x="18" y="23"/>
                    <a:pt x="24" y="17"/>
                    <a:pt x="31" y="17"/>
                  </a:cubicBezTo>
                  <a:cubicBezTo>
                    <a:pt x="256" y="17"/>
                    <a:pt x="256" y="17"/>
                    <a:pt x="256" y="17"/>
                  </a:cubicBezTo>
                  <a:cubicBezTo>
                    <a:pt x="262" y="17"/>
                    <a:pt x="267" y="21"/>
                    <a:pt x="269" y="27"/>
                  </a:cubicBezTo>
                  <a:cubicBezTo>
                    <a:pt x="271" y="23"/>
                    <a:pt x="271" y="23"/>
                    <a:pt x="271" y="23"/>
                  </a:cubicBezTo>
                  <a:cubicBezTo>
                    <a:pt x="273" y="21"/>
                    <a:pt x="273" y="21"/>
                    <a:pt x="273" y="21"/>
                  </a:cubicBezTo>
                  <a:cubicBezTo>
                    <a:pt x="275" y="18"/>
                    <a:pt x="278" y="15"/>
                    <a:pt x="281" y="12"/>
                  </a:cubicBezTo>
                  <a:cubicBezTo>
                    <a:pt x="275" y="5"/>
                    <a:pt x="266" y="0"/>
                    <a:pt x="256" y="0"/>
                  </a:cubicBezTo>
                  <a:cubicBezTo>
                    <a:pt x="31" y="0"/>
                    <a:pt x="31" y="0"/>
                    <a:pt x="31" y="0"/>
                  </a:cubicBezTo>
                  <a:cubicBezTo>
                    <a:pt x="14" y="0"/>
                    <a:pt x="0" y="14"/>
                    <a:pt x="0" y="31"/>
                  </a:cubicBezTo>
                  <a:cubicBezTo>
                    <a:pt x="0" y="353"/>
                    <a:pt x="0" y="353"/>
                    <a:pt x="0" y="353"/>
                  </a:cubicBezTo>
                  <a:cubicBezTo>
                    <a:pt x="0" y="370"/>
                    <a:pt x="14" y="384"/>
                    <a:pt x="31" y="384"/>
                  </a:cubicBezTo>
                  <a:cubicBezTo>
                    <a:pt x="221" y="384"/>
                    <a:pt x="221" y="384"/>
                    <a:pt x="221" y="384"/>
                  </a:cubicBezTo>
                  <a:cubicBezTo>
                    <a:pt x="239" y="384"/>
                    <a:pt x="285" y="348"/>
                    <a:pt x="287" y="303"/>
                  </a:cubicBezTo>
                  <a:cubicBezTo>
                    <a:pt x="287" y="195"/>
                    <a:pt x="287" y="195"/>
                    <a:pt x="287" y="195"/>
                  </a:cubicBezTo>
                  <a:cubicBezTo>
                    <a:pt x="270" y="220"/>
                    <a:pt x="270" y="220"/>
                    <a:pt x="270" y="220"/>
                  </a:cubicBezTo>
                  <a:lnTo>
                    <a:pt x="270" y="295"/>
                  </a:lnTo>
                  <a:close/>
                  <a:moveTo>
                    <a:pt x="228" y="364"/>
                  </a:moveTo>
                  <a:cubicBezTo>
                    <a:pt x="228" y="363"/>
                    <a:pt x="227" y="362"/>
                    <a:pt x="227" y="360"/>
                  </a:cubicBezTo>
                  <a:cubicBezTo>
                    <a:pt x="227" y="317"/>
                    <a:pt x="227" y="317"/>
                    <a:pt x="227" y="317"/>
                  </a:cubicBezTo>
                  <a:cubicBezTo>
                    <a:pt x="227" y="314"/>
                    <a:pt x="230" y="311"/>
                    <a:pt x="233" y="311"/>
                  </a:cubicBezTo>
                  <a:cubicBezTo>
                    <a:pt x="263" y="311"/>
                    <a:pt x="263" y="311"/>
                    <a:pt x="263" y="311"/>
                  </a:cubicBezTo>
                  <a:cubicBezTo>
                    <a:pt x="265" y="311"/>
                    <a:pt x="267" y="312"/>
                    <a:pt x="268" y="313"/>
                  </a:cubicBezTo>
                  <a:cubicBezTo>
                    <a:pt x="262" y="338"/>
                    <a:pt x="240" y="357"/>
                    <a:pt x="228"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7"/>
            <p:cNvSpPr>
              <a:spLocks/>
            </p:cNvSpPr>
            <p:nvPr/>
          </p:nvSpPr>
          <p:spPr bwMode="auto">
            <a:xfrm>
              <a:off x="4456" y="46"/>
              <a:ext cx="507" cy="46"/>
            </a:xfrm>
            <a:custGeom>
              <a:avLst/>
              <a:gdLst>
                <a:gd name="T0" fmla="*/ 9 w 185"/>
                <a:gd name="T1" fmla="*/ 17 h 17"/>
                <a:gd name="T2" fmla="*/ 176 w 185"/>
                <a:gd name="T3" fmla="*/ 17 h 17"/>
                <a:gd name="T4" fmla="*/ 185 w 185"/>
                <a:gd name="T5" fmla="*/ 9 h 17"/>
                <a:gd name="T6" fmla="*/ 176 w 185"/>
                <a:gd name="T7" fmla="*/ 0 h 17"/>
                <a:gd name="T8" fmla="*/ 9 w 185"/>
                <a:gd name="T9" fmla="*/ 0 h 17"/>
                <a:gd name="T10" fmla="*/ 0 w 185"/>
                <a:gd name="T11" fmla="*/ 9 h 17"/>
                <a:gd name="T12" fmla="*/ 9 w 185"/>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85" h="17">
                  <a:moveTo>
                    <a:pt x="9" y="17"/>
                  </a:moveTo>
                  <a:cubicBezTo>
                    <a:pt x="176" y="17"/>
                    <a:pt x="176" y="17"/>
                    <a:pt x="176" y="17"/>
                  </a:cubicBezTo>
                  <a:cubicBezTo>
                    <a:pt x="181" y="17"/>
                    <a:pt x="185" y="13"/>
                    <a:pt x="185" y="9"/>
                  </a:cubicBezTo>
                  <a:cubicBezTo>
                    <a:pt x="185" y="4"/>
                    <a:pt x="181" y="0"/>
                    <a:pt x="176" y="0"/>
                  </a:cubicBezTo>
                  <a:cubicBezTo>
                    <a:pt x="9" y="0"/>
                    <a:pt x="9" y="0"/>
                    <a:pt x="9" y="0"/>
                  </a:cubicBezTo>
                  <a:cubicBezTo>
                    <a:pt x="4" y="0"/>
                    <a:pt x="0" y="4"/>
                    <a:pt x="0" y="9"/>
                  </a:cubicBezTo>
                  <a:cubicBezTo>
                    <a:pt x="0" y="13"/>
                    <a:pt x="4"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8"/>
            <p:cNvSpPr>
              <a:spLocks/>
            </p:cNvSpPr>
            <p:nvPr/>
          </p:nvSpPr>
          <p:spPr bwMode="auto">
            <a:xfrm>
              <a:off x="4456" y="219"/>
              <a:ext cx="417" cy="46"/>
            </a:xfrm>
            <a:custGeom>
              <a:avLst/>
              <a:gdLst>
                <a:gd name="T0" fmla="*/ 9 w 152"/>
                <a:gd name="T1" fmla="*/ 0 h 17"/>
                <a:gd name="T2" fmla="*/ 0 w 152"/>
                <a:gd name="T3" fmla="*/ 8 h 17"/>
                <a:gd name="T4" fmla="*/ 9 w 152"/>
                <a:gd name="T5" fmla="*/ 17 h 17"/>
                <a:gd name="T6" fmla="*/ 140 w 152"/>
                <a:gd name="T7" fmla="*/ 17 h 17"/>
                <a:gd name="T8" fmla="*/ 152 w 152"/>
                <a:gd name="T9" fmla="*/ 0 h 17"/>
                <a:gd name="T10" fmla="*/ 9 w 152"/>
                <a:gd name="T11" fmla="*/ 0 h 17"/>
              </a:gdLst>
              <a:ahLst/>
              <a:cxnLst>
                <a:cxn ang="0">
                  <a:pos x="T0" y="T1"/>
                </a:cxn>
                <a:cxn ang="0">
                  <a:pos x="T2" y="T3"/>
                </a:cxn>
                <a:cxn ang="0">
                  <a:pos x="T4" y="T5"/>
                </a:cxn>
                <a:cxn ang="0">
                  <a:pos x="T6" y="T7"/>
                </a:cxn>
                <a:cxn ang="0">
                  <a:pos x="T8" y="T9"/>
                </a:cxn>
                <a:cxn ang="0">
                  <a:pos x="T10" y="T11"/>
                </a:cxn>
              </a:cxnLst>
              <a:rect l="0" t="0" r="r" b="b"/>
              <a:pathLst>
                <a:path w="152" h="17">
                  <a:moveTo>
                    <a:pt x="9" y="0"/>
                  </a:moveTo>
                  <a:cubicBezTo>
                    <a:pt x="4" y="0"/>
                    <a:pt x="0" y="3"/>
                    <a:pt x="0" y="8"/>
                  </a:cubicBezTo>
                  <a:cubicBezTo>
                    <a:pt x="0" y="13"/>
                    <a:pt x="4" y="17"/>
                    <a:pt x="9" y="17"/>
                  </a:cubicBezTo>
                  <a:cubicBezTo>
                    <a:pt x="140" y="17"/>
                    <a:pt x="140" y="17"/>
                    <a:pt x="140" y="17"/>
                  </a:cubicBezTo>
                  <a:cubicBezTo>
                    <a:pt x="152" y="0"/>
                    <a:pt x="152" y="0"/>
                    <a:pt x="152"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9"/>
            <p:cNvSpPr>
              <a:spLocks/>
            </p:cNvSpPr>
            <p:nvPr/>
          </p:nvSpPr>
          <p:spPr bwMode="auto">
            <a:xfrm>
              <a:off x="4456" y="389"/>
              <a:ext cx="296" cy="49"/>
            </a:xfrm>
            <a:custGeom>
              <a:avLst/>
              <a:gdLst>
                <a:gd name="T0" fmla="*/ 9 w 108"/>
                <a:gd name="T1" fmla="*/ 0 h 18"/>
                <a:gd name="T2" fmla="*/ 0 w 108"/>
                <a:gd name="T3" fmla="*/ 9 h 18"/>
                <a:gd name="T4" fmla="*/ 9 w 108"/>
                <a:gd name="T5" fmla="*/ 18 h 18"/>
                <a:gd name="T6" fmla="*/ 96 w 108"/>
                <a:gd name="T7" fmla="*/ 18 h 18"/>
                <a:gd name="T8" fmla="*/ 108 w 108"/>
                <a:gd name="T9" fmla="*/ 0 h 18"/>
                <a:gd name="T10" fmla="*/ 9 w 108"/>
                <a:gd name="T11" fmla="*/ 0 h 18"/>
              </a:gdLst>
              <a:ahLst/>
              <a:cxnLst>
                <a:cxn ang="0">
                  <a:pos x="T0" y="T1"/>
                </a:cxn>
                <a:cxn ang="0">
                  <a:pos x="T2" y="T3"/>
                </a:cxn>
                <a:cxn ang="0">
                  <a:pos x="T4" y="T5"/>
                </a:cxn>
                <a:cxn ang="0">
                  <a:pos x="T6" y="T7"/>
                </a:cxn>
                <a:cxn ang="0">
                  <a:pos x="T8" y="T9"/>
                </a:cxn>
                <a:cxn ang="0">
                  <a:pos x="T10" y="T11"/>
                </a:cxn>
              </a:cxnLst>
              <a:rect l="0" t="0" r="r" b="b"/>
              <a:pathLst>
                <a:path w="108" h="18">
                  <a:moveTo>
                    <a:pt x="9" y="0"/>
                  </a:moveTo>
                  <a:cubicBezTo>
                    <a:pt x="4" y="0"/>
                    <a:pt x="0" y="4"/>
                    <a:pt x="0" y="9"/>
                  </a:cubicBezTo>
                  <a:cubicBezTo>
                    <a:pt x="0" y="14"/>
                    <a:pt x="4" y="18"/>
                    <a:pt x="9" y="18"/>
                  </a:cubicBezTo>
                  <a:cubicBezTo>
                    <a:pt x="96" y="18"/>
                    <a:pt x="96" y="18"/>
                    <a:pt x="96" y="18"/>
                  </a:cubicBezTo>
                  <a:cubicBezTo>
                    <a:pt x="108" y="0"/>
                    <a:pt x="108" y="0"/>
                    <a:pt x="108"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10"/>
            <p:cNvSpPr>
              <a:spLocks/>
            </p:cNvSpPr>
            <p:nvPr/>
          </p:nvSpPr>
          <p:spPr bwMode="auto">
            <a:xfrm>
              <a:off x="4456" y="562"/>
              <a:ext cx="192" cy="47"/>
            </a:xfrm>
            <a:custGeom>
              <a:avLst/>
              <a:gdLst>
                <a:gd name="T0" fmla="*/ 9 w 70"/>
                <a:gd name="T1" fmla="*/ 0 h 17"/>
                <a:gd name="T2" fmla="*/ 0 w 70"/>
                <a:gd name="T3" fmla="*/ 8 h 17"/>
                <a:gd name="T4" fmla="*/ 9 w 70"/>
                <a:gd name="T5" fmla="*/ 17 h 17"/>
                <a:gd name="T6" fmla="*/ 67 w 70"/>
                <a:gd name="T7" fmla="*/ 17 h 17"/>
                <a:gd name="T8" fmla="*/ 70 w 70"/>
                <a:gd name="T9" fmla="*/ 0 h 17"/>
                <a:gd name="T10" fmla="*/ 9 w 70"/>
                <a:gd name="T11" fmla="*/ 0 h 17"/>
              </a:gdLst>
              <a:ahLst/>
              <a:cxnLst>
                <a:cxn ang="0">
                  <a:pos x="T0" y="T1"/>
                </a:cxn>
                <a:cxn ang="0">
                  <a:pos x="T2" y="T3"/>
                </a:cxn>
                <a:cxn ang="0">
                  <a:pos x="T4" y="T5"/>
                </a:cxn>
                <a:cxn ang="0">
                  <a:pos x="T6" y="T7"/>
                </a:cxn>
                <a:cxn ang="0">
                  <a:pos x="T8" y="T9"/>
                </a:cxn>
                <a:cxn ang="0">
                  <a:pos x="T10" y="T11"/>
                </a:cxn>
              </a:cxnLst>
              <a:rect l="0" t="0" r="r" b="b"/>
              <a:pathLst>
                <a:path w="70" h="17">
                  <a:moveTo>
                    <a:pt x="9" y="0"/>
                  </a:moveTo>
                  <a:cubicBezTo>
                    <a:pt x="4" y="0"/>
                    <a:pt x="0" y="4"/>
                    <a:pt x="0" y="8"/>
                  </a:cubicBezTo>
                  <a:cubicBezTo>
                    <a:pt x="0" y="13"/>
                    <a:pt x="4" y="17"/>
                    <a:pt x="9" y="17"/>
                  </a:cubicBezTo>
                  <a:cubicBezTo>
                    <a:pt x="67" y="17"/>
                    <a:pt x="67" y="17"/>
                    <a:pt x="67" y="17"/>
                  </a:cubicBezTo>
                  <a:cubicBezTo>
                    <a:pt x="68" y="11"/>
                    <a:pt x="69" y="5"/>
                    <a:pt x="70"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11"/>
            <p:cNvSpPr>
              <a:spLocks/>
            </p:cNvSpPr>
            <p:nvPr/>
          </p:nvSpPr>
          <p:spPr bwMode="auto">
            <a:xfrm>
              <a:off x="4456" y="732"/>
              <a:ext cx="186" cy="50"/>
            </a:xfrm>
            <a:custGeom>
              <a:avLst/>
              <a:gdLst>
                <a:gd name="T0" fmla="*/ 67 w 68"/>
                <a:gd name="T1" fmla="*/ 0 h 18"/>
                <a:gd name="T2" fmla="*/ 9 w 68"/>
                <a:gd name="T3" fmla="*/ 0 h 18"/>
                <a:gd name="T4" fmla="*/ 0 w 68"/>
                <a:gd name="T5" fmla="*/ 9 h 18"/>
                <a:gd name="T6" fmla="*/ 9 w 68"/>
                <a:gd name="T7" fmla="*/ 18 h 18"/>
                <a:gd name="T8" fmla="*/ 68 w 68"/>
                <a:gd name="T9" fmla="*/ 18 h 18"/>
                <a:gd name="T10" fmla="*/ 68 w 68"/>
                <a:gd name="T11" fmla="*/ 13 h 18"/>
                <a:gd name="T12" fmla="*/ 67 w 6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8" h="18">
                  <a:moveTo>
                    <a:pt x="67" y="0"/>
                  </a:moveTo>
                  <a:cubicBezTo>
                    <a:pt x="9" y="0"/>
                    <a:pt x="9" y="0"/>
                    <a:pt x="9" y="0"/>
                  </a:cubicBezTo>
                  <a:cubicBezTo>
                    <a:pt x="4" y="0"/>
                    <a:pt x="0" y="4"/>
                    <a:pt x="0" y="9"/>
                  </a:cubicBezTo>
                  <a:cubicBezTo>
                    <a:pt x="0" y="14"/>
                    <a:pt x="4" y="18"/>
                    <a:pt x="9" y="18"/>
                  </a:cubicBezTo>
                  <a:cubicBezTo>
                    <a:pt x="68" y="18"/>
                    <a:pt x="68" y="18"/>
                    <a:pt x="68" y="18"/>
                  </a:cubicBezTo>
                  <a:cubicBezTo>
                    <a:pt x="68" y="13"/>
                    <a:pt x="68" y="13"/>
                    <a:pt x="68" y="13"/>
                  </a:cubicBezTo>
                  <a:cubicBezTo>
                    <a:pt x="68" y="13"/>
                    <a:pt x="67" y="8"/>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12"/>
            <p:cNvSpPr>
              <a:spLocks/>
            </p:cNvSpPr>
            <p:nvPr/>
          </p:nvSpPr>
          <p:spPr bwMode="auto">
            <a:xfrm>
              <a:off x="4703" y="2"/>
              <a:ext cx="562" cy="651"/>
            </a:xfrm>
            <a:custGeom>
              <a:avLst/>
              <a:gdLst>
                <a:gd name="T0" fmla="*/ 408 w 562"/>
                <a:gd name="T1" fmla="*/ 33 h 651"/>
                <a:gd name="T2" fmla="*/ 364 w 562"/>
                <a:gd name="T3" fmla="*/ 0 h 651"/>
                <a:gd name="T4" fmla="*/ 362 w 562"/>
                <a:gd name="T5" fmla="*/ 2 h 651"/>
                <a:gd name="T6" fmla="*/ 211 w 562"/>
                <a:gd name="T7" fmla="*/ 217 h 651"/>
                <a:gd name="T8" fmla="*/ 178 w 562"/>
                <a:gd name="T9" fmla="*/ 263 h 651"/>
                <a:gd name="T10" fmla="*/ 90 w 562"/>
                <a:gd name="T11" fmla="*/ 387 h 651"/>
                <a:gd name="T12" fmla="*/ 54 w 562"/>
                <a:gd name="T13" fmla="*/ 436 h 651"/>
                <a:gd name="T14" fmla="*/ 0 w 562"/>
                <a:gd name="T15" fmla="*/ 516 h 651"/>
                <a:gd name="T16" fmla="*/ 21 w 562"/>
                <a:gd name="T17" fmla="*/ 516 h 651"/>
                <a:gd name="T18" fmla="*/ 43 w 562"/>
                <a:gd name="T19" fmla="*/ 516 h 651"/>
                <a:gd name="T20" fmla="*/ 52 w 562"/>
                <a:gd name="T21" fmla="*/ 538 h 651"/>
                <a:gd name="T22" fmla="*/ 60 w 562"/>
                <a:gd name="T23" fmla="*/ 560 h 651"/>
                <a:gd name="T24" fmla="*/ 63 w 562"/>
                <a:gd name="T25" fmla="*/ 565 h 651"/>
                <a:gd name="T26" fmla="*/ 93 w 562"/>
                <a:gd name="T27" fmla="*/ 565 h 651"/>
                <a:gd name="T28" fmla="*/ 115 w 562"/>
                <a:gd name="T29" fmla="*/ 568 h 651"/>
                <a:gd name="T30" fmla="*/ 123 w 562"/>
                <a:gd name="T31" fmla="*/ 587 h 651"/>
                <a:gd name="T32" fmla="*/ 131 w 562"/>
                <a:gd name="T33" fmla="*/ 607 h 651"/>
                <a:gd name="T34" fmla="*/ 134 w 562"/>
                <a:gd name="T35" fmla="*/ 615 h 651"/>
                <a:gd name="T36" fmla="*/ 164 w 562"/>
                <a:gd name="T37" fmla="*/ 618 h 651"/>
                <a:gd name="T38" fmla="*/ 186 w 562"/>
                <a:gd name="T39" fmla="*/ 618 h 651"/>
                <a:gd name="T40" fmla="*/ 194 w 562"/>
                <a:gd name="T41" fmla="*/ 637 h 651"/>
                <a:gd name="T42" fmla="*/ 200 w 562"/>
                <a:gd name="T43" fmla="*/ 651 h 651"/>
                <a:gd name="T44" fmla="*/ 230 w 562"/>
                <a:gd name="T45" fmla="*/ 607 h 651"/>
                <a:gd name="T46" fmla="*/ 257 w 562"/>
                <a:gd name="T47" fmla="*/ 571 h 651"/>
                <a:gd name="T48" fmla="*/ 362 w 562"/>
                <a:gd name="T49" fmla="*/ 423 h 651"/>
                <a:gd name="T50" fmla="*/ 408 w 562"/>
                <a:gd name="T51" fmla="*/ 357 h 651"/>
                <a:gd name="T52" fmla="*/ 562 w 562"/>
                <a:gd name="T53" fmla="*/ 140 h 651"/>
                <a:gd name="T54" fmla="*/ 408 w 562"/>
                <a:gd name="T55" fmla="*/ 33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2" h="651">
                  <a:moveTo>
                    <a:pt x="408" y="33"/>
                  </a:moveTo>
                  <a:lnTo>
                    <a:pt x="364" y="0"/>
                  </a:lnTo>
                  <a:lnTo>
                    <a:pt x="362" y="2"/>
                  </a:lnTo>
                  <a:lnTo>
                    <a:pt x="211" y="217"/>
                  </a:lnTo>
                  <a:lnTo>
                    <a:pt x="178" y="263"/>
                  </a:lnTo>
                  <a:lnTo>
                    <a:pt x="90" y="387"/>
                  </a:lnTo>
                  <a:lnTo>
                    <a:pt x="54" y="436"/>
                  </a:lnTo>
                  <a:lnTo>
                    <a:pt x="0" y="516"/>
                  </a:lnTo>
                  <a:lnTo>
                    <a:pt x="21" y="516"/>
                  </a:lnTo>
                  <a:lnTo>
                    <a:pt x="43" y="516"/>
                  </a:lnTo>
                  <a:lnTo>
                    <a:pt x="52" y="538"/>
                  </a:lnTo>
                  <a:lnTo>
                    <a:pt x="60" y="560"/>
                  </a:lnTo>
                  <a:lnTo>
                    <a:pt x="63" y="565"/>
                  </a:lnTo>
                  <a:lnTo>
                    <a:pt x="93" y="565"/>
                  </a:lnTo>
                  <a:lnTo>
                    <a:pt x="115" y="568"/>
                  </a:lnTo>
                  <a:lnTo>
                    <a:pt x="123" y="587"/>
                  </a:lnTo>
                  <a:lnTo>
                    <a:pt x="131" y="607"/>
                  </a:lnTo>
                  <a:lnTo>
                    <a:pt x="134" y="615"/>
                  </a:lnTo>
                  <a:lnTo>
                    <a:pt x="164" y="618"/>
                  </a:lnTo>
                  <a:lnTo>
                    <a:pt x="186" y="618"/>
                  </a:lnTo>
                  <a:lnTo>
                    <a:pt x="194" y="637"/>
                  </a:lnTo>
                  <a:lnTo>
                    <a:pt x="200" y="651"/>
                  </a:lnTo>
                  <a:lnTo>
                    <a:pt x="230" y="607"/>
                  </a:lnTo>
                  <a:lnTo>
                    <a:pt x="257" y="571"/>
                  </a:lnTo>
                  <a:lnTo>
                    <a:pt x="362" y="423"/>
                  </a:lnTo>
                  <a:lnTo>
                    <a:pt x="408" y="357"/>
                  </a:lnTo>
                  <a:lnTo>
                    <a:pt x="562" y="140"/>
                  </a:lnTo>
                  <a:lnTo>
                    <a:pt x="40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13"/>
            <p:cNvSpPr>
              <a:spLocks/>
            </p:cNvSpPr>
            <p:nvPr/>
          </p:nvSpPr>
          <p:spPr bwMode="auto">
            <a:xfrm>
              <a:off x="4670" y="548"/>
              <a:ext cx="208" cy="217"/>
            </a:xfrm>
            <a:custGeom>
              <a:avLst/>
              <a:gdLst>
                <a:gd name="T0" fmla="*/ 72 w 76"/>
                <a:gd name="T1" fmla="*/ 38 h 79"/>
                <a:gd name="T2" fmla="*/ 53 w 76"/>
                <a:gd name="T3" fmla="*/ 37 h 79"/>
                <a:gd name="T4" fmla="*/ 47 w 76"/>
                <a:gd name="T5" fmla="*/ 22 h 79"/>
                <a:gd name="T6" fmla="*/ 46 w 76"/>
                <a:gd name="T7" fmla="*/ 19 h 79"/>
                <a:gd name="T8" fmla="*/ 27 w 76"/>
                <a:gd name="T9" fmla="*/ 19 h 79"/>
                <a:gd name="T10" fmla="*/ 21 w 76"/>
                <a:gd name="T11" fmla="*/ 5 h 79"/>
                <a:gd name="T12" fmla="*/ 20 w 76"/>
                <a:gd name="T13" fmla="*/ 1 h 79"/>
                <a:gd name="T14" fmla="*/ 5 w 76"/>
                <a:gd name="T15" fmla="*/ 0 h 79"/>
                <a:gd name="T16" fmla="*/ 5 w 76"/>
                <a:gd name="T17" fmla="*/ 2 h 79"/>
                <a:gd name="T18" fmla="*/ 4 w 76"/>
                <a:gd name="T19" fmla="*/ 5 h 79"/>
                <a:gd name="T20" fmla="*/ 1 w 76"/>
                <a:gd name="T21" fmla="*/ 22 h 79"/>
                <a:gd name="T22" fmla="*/ 1 w 76"/>
                <a:gd name="T23" fmla="*/ 67 h 79"/>
                <a:gd name="T24" fmla="*/ 2 w 76"/>
                <a:gd name="T25" fmla="*/ 79 h 79"/>
                <a:gd name="T26" fmla="*/ 19 w 76"/>
                <a:gd name="T27" fmla="*/ 74 h 79"/>
                <a:gd name="T28" fmla="*/ 75 w 76"/>
                <a:gd name="T29" fmla="*/ 50 h 79"/>
                <a:gd name="T30" fmla="*/ 76 w 76"/>
                <a:gd name="T31" fmla="*/ 49 h 79"/>
                <a:gd name="T32" fmla="*/ 72 w 76"/>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9">
                  <a:moveTo>
                    <a:pt x="72" y="38"/>
                  </a:moveTo>
                  <a:cubicBezTo>
                    <a:pt x="53" y="37"/>
                    <a:pt x="53" y="37"/>
                    <a:pt x="53" y="37"/>
                  </a:cubicBezTo>
                  <a:cubicBezTo>
                    <a:pt x="47" y="22"/>
                    <a:pt x="47" y="22"/>
                    <a:pt x="47" y="22"/>
                  </a:cubicBezTo>
                  <a:cubicBezTo>
                    <a:pt x="46" y="19"/>
                    <a:pt x="46" y="19"/>
                    <a:pt x="46" y="19"/>
                  </a:cubicBezTo>
                  <a:cubicBezTo>
                    <a:pt x="27" y="19"/>
                    <a:pt x="27" y="19"/>
                    <a:pt x="27" y="19"/>
                  </a:cubicBezTo>
                  <a:cubicBezTo>
                    <a:pt x="21" y="5"/>
                    <a:pt x="21" y="5"/>
                    <a:pt x="21" y="5"/>
                  </a:cubicBezTo>
                  <a:cubicBezTo>
                    <a:pt x="20" y="1"/>
                    <a:pt x="20" y="1"/>
                    <a:pt x="20" y="1"/>
                  </a:cubicBezTo>
                  <a:cubicBezTo>
                    <a:pt x="5" y="0"/>
                    <a:pt x="5" y="0"/>
                    <a:pt x="5" y="0"/>
                  </a:cubicBezTo>
                  <a:cubicBezTo>
                    <a:pt x="5" y="1"/>
                    <a:pt x="5" y="1"/>
                    <a:pt x="5" y="2"/>
                  </a:cubicBezTo>
                  <a:cubicBezTo>
                    <a:pt x="5" y="3"/>
                    <a:pt x="4" y="4"/>
                    <a:pt x="4" y="5"/>
                  </a:cubicBezTo>
                  <a:cubicBezTo>
                    <a:pt x="3" y="10"/>
                    <a:pt x="2" y="16"/>
                    <a:pt x="1" y="22"/>
                  </a:cubicBezTo>
                  <a:cubicBezTo>
                    <a:pt x="0" y="38"/>
                    <a:pt x="0" y="56"/>
                    <a:pt x="1" y="67"/>
                  </a:cubicBezTo>
                  <a:cubicBezTo>
                    <a:pt x="1" y="75"/>
                    <a:pt x="2" y="79"/>
                    <a:pt x="2" y="79"/>
                  </a:cubicBezTo>
                  <a:cubicBezTo>
                    <a:pt x="2" y="79"/>
                    <a:pt x="9" y="78"/>
                    <a:pt x="19" y="74"/>
                  </a:cubicBezTo>
                  <a:cubicBezTo>
                    <a:pt x="36" y="69"/>
                    <a:pt x="61" y="60"/>
                    <a:pt x="75" y="50"/>
                  </a:cubicBezTo>
                  <a:cubicBezTo>
                    <a:pt x="75" y="49"/>
                    <a:pt x="76" y="49"/>
                    <a:pt x="76" y="49"/>
                  </a:cubicBezTo>
                  <a:lnTo>
                    <a:pt x="7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14"/>
            <p:cNvSpPr>
              <a:spLocks/>
            </p:cNvSpPr>
            <p:nvPr/>
          </p:nvSpPr>
          <p:spPr bwMode="auto">
            <a:xfrm>
              <a:off x="5095" y="-97"/>
              <a:ext cx="241" cy="200"/>
            </a:xfrm>
            <a:custGeom>
              <a:avLst/>
              <a:gdLst>
                <a:gd name="T0" fmla="*/ 63 w 88"/>
                <a:gd name="T1" fmla="*/ 9 h 73"/>
                <a:gd name="T2" fmla="*/ 38 w 88"/>
                <a:gd name="T3" fmla="*/ 0 h 73"/>
                <a:gd name="T4" fmla="*/ 5 w 88"/>
                <a:gd name="T5" fmla="*/ 15 h 73"/>
                <a:gd name="T6" fmla="*/ 2 w 88"/>
                <a:gd name="T7" fmla="*/ 19 h 73"/>
                <a:gd name="T8" fmla="*/ 0 w 88"/>
                <a:gd name="T9" fmla="*/ 21 h 73"/>
                <a:gd name="T10" fmla="*/ 6 w 88"/>
                <a:gd name="T11" fmla="*/ 26 h 73"/>
                <a:gd name="T12" fmla="*/ 72 w 88"/>
                <a:gd name="T13" fmla="*/ 73 h 73"/>
                <a:gd name="T14" fmla="*/ 74 w 88"/>
                <a:gd name="T15" fmla="*/ 70 h 73"/>
                <a:gd name="T16" fmla="*/ 63 w 88"/>
                <a:gd name="T17"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3">
                  <a:moveTo>
                    <a:pt x="63" y="9"/>
                  </a:moveTo>
                  <a:cubicBezTo>
                    <a:pt x="56" y="3"/>
                    <a:pt x="47" y="0"/>
                    <a:pt x="38" y="0"/>
                  </a:cubicBezTo>
                  <a:cubicBezTo>
                    <a:pt x="26" y="0"/>
                    <a:pt x="14" y="5"/>
                    <a:pt x="5" y="15"/>
                  </a:cubicBezTo>
                  <a:cubicBezTo>
                    <a:pt x="4" y="16"/>
                    <a:pt x="3" y="18"/>
                    <a:pt x="2" y="19"/>
                  </a:cubicBezTo>
                  <a:cubicBezTo>
                    <a:pt x="0" y="21"/>
                    <a:pt x="0" y="21"/>
                    <a:pt x="0" y="21"/>
                  </a:cubicBezTo>
                  <a:cubicBezTo>
                    <a:pt x="6" y="26"/>
                    <a:pt x="6" y="26"/>
                    <a:pt x="6" y="26"/>
                  </a:cubicBezTo>
                  <a:cubicBezTo>
                    <a:pt x="72" y="73"/>
                    <a:pt x="72" y="73"/>
                    <a:pt x="72" y="73"/>
                  </a:cubicBezTo>
                  <a:cubicBezTo>
                    <a:pt x="74" y="70"/>
                    <a:pt x="74" y="70"/>
                    <a:pt x="74" y="70"/>
                  </a:cubicBezTo>
                  <a:cubicBezTo>
                    <a:pt x="88" y="50"/>
                    <a:pt x="83" y="23"/>
                    <a:pt x="6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40" name="TextBox 39"/>
          <p:cNvSpPr txBox="1"/>
          <p:nvPr/>
        </p:nvSpPr>
        <p:spPr>
          <a:xfrm>
            <a:off x="884082" y="3916824"/>
            <a:ext cx="2149136" cy="1169551"/>
          </a:xfrm>
          <a:prstGeom prst="rect">
            <a:avLst/>
          </a:prstGeom>
          <a:noFill/>
          <a:effectLst/>
        </p:spPr>
        <p:txBody>
          <a:bodyPr wrap="square" lIns="42122" rIns="42122" rtlCol="0">
            <a:spAutoFit/>
          </a:bodyPr>
          <a:lstStyle/>
          <a:p>
            <a:pPr marL="0" indent="0" algn="ctr">
              <a:buNone/>
            </a:pPr>
            <a:r>
              <a:rPr lang="en-US" sz="2400" b="1" dirty="0" smtClean="0"/>
              <a:t>AGREE</a:t>
            </a:r>
            <a:endParaRPr lang="en-US" sz="2400" dirty="0"/>
          </a:p>
          <a:p>
            <a:pPr marL="0" indent="0" algn="ctr">
              <a:buNone/>
            </a:pPr>
            <a:r>
              <a:rPr lang="en-US" sz="1800" dirty="0" smtClean="0"/>
              <a:t>on what “great” </a:t>
            </a:r>
            <a:br>
              <a:rPr lang="en-US" sz="1800" dirty="0" smtClean="0"/>
            </a:br>
            <a:r>
              <a:rPr lang="en-US" sz="1800" dirty="0" smtClean="0"/>
              <a:t>looks like</a:t>
            </a:r>
            <a:endParaRPr lang="en-US" sz="1800" dirty="0"/>
          </a:p>
        </p:txBody>
      </p:sp>
      <p:grpSp>
        <p:nvGrpSpPr>
          <p:cNvPr id="41" name="Group 17"/>
          <p:cNvGrpSpPr>
            <a:grpSpLocks noChangeAspect="1"/>
          </p:cNvGrpSpPr>
          <p:nvPr/>
        </p:nvGrpSpPr>
        <p:grpSpPr bwMode="auto">
          <a:xfrm>
            <a:off x="917816" y="1577265"/>
            <a:ext cx="2081668" cy="2083625"/>
            <a:chOff x="3871" y="398"/>
            <a:chExt cx="1064" cy="1065"/>
          </a:xfrm>
          <a:solidFill>
            <a:schemeClr val="accent1"/>
          </a:solidFill>
        </p:grpSpPr>
        <p:sp>
          <p:nvSpPr>
            <p:cNvPr id="42" name="Freeform 18"/>
            <p:cNvSpPr>
              <a:spLocks noEditPoints="1"/>
            </p:cNvSpPr>
            <p:nvPr/>
          </p:nvSpPr>
          <p:spPr bwMode="auto">
            <a:xfrm>
              <a:off x="3875" y="660"/>
              <a:ext cx="897" cy="655"/>
            </a:xfrm>
            <a:custGeom>
              <a:avLst/>
              <a:gdLst>
                <a:gd name="T0" fmla="*/ 110 w 472"/>
                <a:gd name="T1" fmla="*/ 196 h 344"/>
                <a:gd name="T2" fmla="*/ 145 w 472"/>
                <a:gd name="T3" fmla="*/ 189 h 344"/>
                <a:gd name="T4" fmla="*/ 157 w 472"/>
                <a:gd name="T5" fmla="*/ 210 h 344"/>
                <a:gd name="T6" fmla="*/ 196 w 472"/>
                <a:gd name="T7" fmla="*/ 203 h 344"/>
                <a:gd name="T8" fmla="*/ 221 w 472"/>
                <a:gd name="T9" fmla="*/ 236 h 344"/>
                <a:gd name="T10" fmla="*/ 250 w 472"/>
                <a:gd name="T11" fmla="*/ 274 h 344"/>
                <a:gd name="T12" fmla="*/ 277 w 472"/>
                <a:gd name="T13" fmla="*/ 274 h 344"/>
                <a:gd name="T14" fmla="*/ 285 w 472"/>
                <a:gd name="T15" fmla="*/ 321 h 344"/>
                <a:gd name="T16" fmla="*/ 349 w 472"/>
                <a:gd name="T17" fmla="*/ 336 h 344"/>
                <a:gd name="T18" fmla="*/ 291 w 472"/>
                <a:gd name="T19" fmla="*/ 268 h 344"/>
                <a:gd name="T20" fmla="*/ 297 w 472"/>
                <a:gd name="T21" fmla="*/ 260 h 344"/>
                <a:gd name="T22" fmla="*/ 390 w 472"/>
                <a:gd name="T23" fmla="*/ 304 h 344"/>
                <a:gd name="T24" fmla="*/ 325 w 472"/>
                <a:gd name="T25" fmla="*/ 225 h 344"/>
                <a:gd name="T26" fmla="*/ 331 w 472"/>
                <a:gd name="T27" fmla="*/ 217 h 344"/>
                <a:gd name="T28" fmla="*/ 427 w 472"/>
                <a:gd name="T29" fmla="*/ 264 h 344"/>
                <a:gd name="T30" fmla="*/ 359 w 472"/>
                <a:gd name="T31" fmla="*/ 181 h 344"/>
                <a:gd name="T32" fmla="*/ 365 w 472"/>
                <a:gd name="T33" fmla="*/ 174 h 344"/>
                <a:gd name="T34" fmla="*/ 464 w 472"/>
                <a:gd name="T35" fmla="*/ 223 h 344"/>
                <a:gd name="T36" fmla="*/ 394 w 472"/>
                <a:gd name="T37" fmla="*/ 139 h 344"/>
                <a:gd name="T38" fmla="*/ 304 w 472"/>
                <a:gd name="T39" fmla="*/ 80 h 344"/>
                <a:gd name="T40" fmla="*/ 259 w 472"/>
                <a:gd name="T41" fmla="*/ 82 h 344"/>
                <a:gd name="T42" fmla="*/ 233 w 472"/>
                <a:gd name="T43" fmla="*/ 115 h 344"/>
                <a:gd name="T44" fmla="*/ 183 w 472"/>
                <a:gd name="T45" fmla="*/ 123 h 344"/>
                <a:gd name="T46" fmla="*/ 193 w 472"/>
                <a:gd name="T47" fmla="*/ 70 h 344"/>
                <a:gd name="T48" fmla="*/ 222 w 472"/>
                <a:gd name="T49" fmla="*/ 33 h 344"/>
                <a:gd name="T50" fmla="*/ 107 w 472"/>
                <a:gd name="T51" fmla="*/ 27 h 344"/>
                <a:gd name="T52" fmla="*/ 0 w 472"/>
                <a:gd name="T53" fmla="*/ 141 h 344"/>
                <a:gd name="T54" fmla="*/ 90 w 472"/>
                <a:gd name="T55" fmla="*/ 188 h 344"/>
                <a:gd name="T56" fmla="*/ 313 w 472"/>
                <a:gd name="T57" fmla="*/ 264 h 344"/>
                <a:gd name="T58" fmla="*/ 313 w 472"/>
                <a:gd name="T59" fmla="*/ 264 h 344"/>
                <a:gd name="T60" fmla="*/ 220 w 472"/>
                <a:gd name="T61" fmla="*/ 132 h 344"/>
                <a:gd name="T62" fmla="*/ 220 w 472"/>
                <a:gd name="T63" fmla="*/ 13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2" h="344">
                  <a:moveTo>
                    <a:pt x="107" y="201"/>
                  </a:moveTo>
                  <a:cubicBezTo>
                    <a:pt x="110" y="196"/>
                    <a:pt x="110" y="196"/>
                    <a:pt x="110" y="196"/>
                  </a:cubicBezTo>
                  <a:cubicBezTo>
                    <a:pt x="115" y="189"/>
                    <a:pt x="123" y="185"/>
                    <a:pt x="131" y="185"/>
                  </a:cubicBezTo>
                  <a:cubicBezTo>
                    <a:pt x="136" y="185"/>
                    <a:pt x="141" y="186"/>
                    <a:pt x="145" y="189"/>
                  </a:cubicBezTo>
                  <a:cubicBezTo>
                    <a:pt x="151" y="192"/>
                    <a:pt x="155" y="198"/>
                    <a:pt x="156" y="205"/>
                  </a:cubicBezTo>
                  <a:cubicBezTo>
                    <a:pt x="157" y="206"/>
                    <a:pt x="157" y="208"/>
                    <a:pt x="157" y="210"/>
                  </a:cubicBezTo>
                  <a:cubicBezTo>
                    <a:pt x="162" y="203"/>
                    <a:pt x="171" y="199"/>
                    <a:pt x="180" y="199"/>
                  </a:cubicBezTo>
                  <a:cubicBezTo>
                    <a:pt x="186" y="199"/>
                    <a:pt x="191" y="200"/>
                    <a:pt x="196" y="203"/>
                  </a:cubicBezTo>
                  <a:cubicBezTo>
                    <a:pt x="208" y="211"/>
                    <a:pt x="213" y="226"/>
                    <a:pt x="208" y="239"/>
                  </a:cubicBezTo>
                  <a:cubicBezTo>
                    <a:pt x="212" y="237"/>
                    <a:pt x="216" y="236"/>
                    <a:pt x="221" y="236"/>
                  </a:cubicBezTo>
                  <a:cubicBezTo>
                    <a:pt x="227" y="236"/>
                    <a:pt x="232" y="237"/>
                    <a:pt x="237" y="241"/>
                  </a:cubicBezTo>
                  <a:cubicBezTo>
                    <a:pt x="248" y="248"/>
                    <a:pt x="253" y="261"/>
                    <a:pt x="250" y="274"/>
                  </a:cubicBezTo>
                  <a:cubicBezTo>
                    <a:pt x="254" y="272"/>
                    <a:pt x="258" y="270"/>
                    <a:pt x="263" y="270"/>
                  </a:cubicBezTo>
                  <a:cubicBezTo>
                    <a:pt x="268" y="270"/>
                    <a:pt x="272" y="272"/>
                    <a:pt x="277" y="274"/>
                  </a:cubicBezTo>
                  <a:cubicBezTo>
                    <a:pt x="291" y="282"/>
                    <a:pt x="297" y="300"/>
                    <a:pt x="289" y="314"/>
                  </a:cubicBezTo>
                  <a:cubicBezTo>
                    <a:pt x="285" y="321"/>
                    <a:pt x="285" y="321"/>
                    <a:pt x="285" y="321"/>
                  </a:cubicBezTo>
                  <a:cubicBezTo>
                    <a:pt x="299" y="329"/>
                    <a:pt x="312" y="336"/>
                    <a:pt x="323" y="340"/>
                  </a:cubicBezTo>
                  <a:cubicBezTo>
                    <a:pt x="332" y="343"/>
                    <a:pt x="342" y="344"/>
                    <a:pt x="349" y="336"/>
                  </a:cubicBezTo>
                  <a:cubicBezTo>
                    <a:pt x="355" y="329"/>
                    <a:pt x="354" y="317"/>
                    <a:pt x="346" y="311"/>
                  </a:cubicBezTo>
                  <a:cubicBezTo>
                    <a:pt x="291" y="268"/>
                    <a:pt x="291" y="268"/>
                    <a:pt x="291" y="268"/>
                  </a:cubicBezTo>
                  <a:cubicBezTo>
                    <a:pt x="291" y="268"/>
                    <a:pt x="287" y="264"/>
                    <a:pt x="290" y="261"/>
                  </a:cubicBezTo>
                  <a:cubicBezTo>
                    <a:pt x="293" y="257"/>
                    <a:pt x="297" y="260"/>
                    <a:pt x="297" y="260"/>
                  </a:cubicBezTo>
                  <a:cubicBezTo>
                    <a:pt x="358" y="308"/>
                    <a:pt x="358" y="308"/>
                    <a:pt x="358" y="308"/>
                  </a:cubicBezTo>
                  <a:cubicBezTo>
                    <a:pt x="368" y="316"/>
                    <a:pt x="382" y="314"/>
                    <a:pt x="390" y="304"/>
                  </a:cubicBezTo>
                  <a:cubicBezTo>
                    <a:pt x="397" y="294"/>
                    <a:pt x="396" y="280"/>
                    <a:pt x="386" y="272"/>
                  </a:cubicBezTo>
                  <a:cubicBezTo>
                    <a:pt x="325" y="225"/>
                    <a:pt x="325" y="225"/>
                    <a:pt x="325" y="225"/>
                  </a:cubicBezTo>
                  <a:cubicBezTo>
                    <a:pt x="325" y="225"/>
                    <a:pt x="321" y="221"/>
                    <a:pt x="324" y="217"/>
                  </a:cubicBezTo>
                  <a:cubicBezTo>
                    <a:pt x="326" y="214"/>
                    <a:pt x="331" y="217"/>
                    <a:pt x="331" y="217"/>
                  </a:cubicBezTo>
                  <a:cubicBezTo>
                    <a:pt x="395" y="268"/>
                    <a:pt x="395" y="268"/>
                    <a:pt x="395" y="268"/>
                  </a:cubicBezTo>
                  <a:cubicBezTo>
                    <a:pt x="405" y="275"/>
                    <a:pt x="420" y="274"/>
                    <a:pt x="427" y="264"/>
                  </a:cubicBezTo>
                  <a:cubicBezTo>
                    <a:pt x="435" y="254"/>
                    <a:pt x="433" y="240"/>
                    <a:pt x="423" y="232"/>
                  </a:cubicBezTo>
                  <a:cubicBezTo>
                    <a:pt x="359" y="181"/>
                    <a:pt x="359" y="181"/>
                    <a:pt x="359" y="181"/>
                  </a:cubicBezTo>
                  <a:cubicBezTo>
                    <a:pt x="359" y="181"/>
                    <a:pt x="354" y="178"/>
                    <a:pt x="357" y="174"/>
                  </a:cubicBezTo>
                  <a:cubicBezTo>
                    <a:pt x="360" y="171"/>
                    <a:pt x="365" y="174"/>
                    <a:pt x="365" y="174"/>
                  </a:cubicBezTo>
                  <a:cubicBezTo>
                    <a:pt x="433" y="227"/>
                    <a:pt x="433" y="227"/>
                    <a:pt x="433" y="227"/>
                  </a:cubicBezTo>
                  <a:cubicBezTo>
                    <a:pt x="442" y="235"/>
                    <a:pt x="457" y="233"/>
                    <a:pt x="464" y="223"/>
                  </a:cubicBezTo>
                  <a:cubicBezTo>
                    <a:pt x="472" y="213"/>
                    <a:pt x="470" y="199"/>
                    <a:pt x="460" y="191"/>
                  </a:cubicBezTo>
                  <a:cubicBezTo>
                    <a:pt x="394" y="139"/>
                    <a:pt x="394" y="139"/>
                    <a:pt x="394" y="139"/>
                  </a:cubicBezTo>
                  <a:cubicBezTo>
                    <a:pt x="390" y="137"/>
                    <a:pt x="386" y="134"/>
                    <a:pt x="383" y="132"/>
                  </a:cubicBezTo>
                  <a:cubicBezTo>
                    <a:pt x="333" y="123"/>
                    <a:pt x="314" y="95"/>
                    <a:pt x="304" y="80"/>
                  </a:cubicBezTo>
                  <a:cubicBezTo>
                    <a:pt x="303" y="79"/>
                    <a:pt x="301" y="76"/>
                    <a:pt x="300" y="75"/>
                  </a:cubicBezTo>
                  <a:cubicBezTo>
                    <a:pt x="286" y="80"/>
                    <a:pt x="270" y="82"/>
                    <a:pt x="259" y="82"/>
                  </a:cubicBezTo>
                  <a:cubicBezTo>
                    <a:pt x="255" y="84"/>
                    <a:pt x="245" y="98"/>
                    <a:pt x="241" y="104"/>
                  </a:cubicBezTo>
                  <a:cubicBezTo>
                    <a:pt x="237" y="110"/>
                    <a:pt x="235" y="113"/>
                    <a:pt x="233" y="115"/>
                  </a:cubicBezTo>
                  <a:cubicBezTo>
                    <a:pt x="220" y="128"/>
                    <a:pt x="209" y="131"/>
                    <a:pt x="202" y="131"/>
                  </a:cubicBezTo>
                  <a:cubicBezTo>
                    <a:pt x="195" y="131"/>
                    <a:pt x="188" y="128"/>
                    <a:pt x="183" y="123"/>
                  </a:cubicBezTo>
                  <a:cubicBezTo>
                    <a:pt x="179" y="118"/>
                    <a:pt x="176" y="112"/>
                    <a:pt x="176" y="106"/>
                  </a:cubicBezTo>
                  <a:cubicBezTo>
                    <a:pt x="177" y="93"/>
                    <a:pt x="183" y="84"/>
                    <a:pt x="193" y="70"/>
                  </a:cubicBezTo>
                  <a:cubicBezTo>
                    <a:pt x="197" y="65"/>
                    <a:pt x="201" y="59"/>
                    <a:pt x="206" y="51"/>
                  </a:cubicBezTo>
                  <a:cubicBezTo>
                    <a:pt x="211" y="44"/>
                    <a:pt x="216" y="38"/>
                    <a:pt x="222" y="33"/>
                  </a:cubicBezTo>
                  <a:cubicBezTo>
                    <a:pt x="218" y="34"/>
                    <a:pt x="215" y="35"/>
                    <a:pt x="211" y="36"/>
                  </a:cubicBezTo>
                  <a:cubicBezTo>
                    <a:pt x="172" y="49"/>
                    <a:pt x="132" y="34"/>
                    <a:pt x="107" y="27"/>
                  </a:cubicBezTo>
                  <a:cubicBezTo>
                    <a:pt x="94" y="24"/>
                    <a:pt x="66" y="13"/>
                    <a:pt x="35" y="0"/>
                  </a:cubicBezTo>
                  <a:cubicBezTo>
                    <a:pt x="13" y="40"/>
                    <a:pt x="0" y="88"/>
                    <a:pt x="0" y="141"/>
                  </a:cubicBezTo>
                  <a:cubicBezTo>
                    <a:pt x="0" y="146"/>
                    <a:pt x="1" y="151"/>
                    <a:pt x="1" y="155"/>
                  </a:cubicBezTo>
                  <a:cubicBezTo>
                    <a:pt x="36" y="166"/>
                    <a:pt x="74" y="177"/>
                    <a:pt x="90" y="188"/>
                  </a:cubicBezTo>
                  <a:cubicBezTo>
                    <a:pt x="96" y="192"/>
                    <a:pt x="101" y="196"/>
                    <a:pt x="107" y="201"/>
                  </a:cubicBezTo>
                  <a:close/>
                  <a:moveTo>
                    <a:pt x="313" y="264"/>
                  </a:moveTo>
                  <a:cubicBezTo>
                    <a:pt x="313" y="264"/>
                    <a:pt x="313" y="264"/>
                    <a:pt x="313" y="264"/>
                  </a:cubicBezTo>
                  <a:cubicBezTo>
                    <a:pt x="313" y="264"/>
                    <a:pt x="313" y="264"/>
                    <a:pt x="313" y="264"/>
                  </a:cubicBezTo>
                  <a:cubicBezTo>
                    <a:pt x="313" y="264"/>
                    <a:pt x="313" y="264"/>
                    <a:pt x="313" y="264"/>
                  </a:cubicBezTo>
                  <a:close/>
                  <a:moveTo>
                    <a:pt x="220" y="132"/>
                  </a:moveTo>
                  <a:cubicBezTo>
                    <a:pt x="220" y="132"/>
                    <a:pt x="220" y="132"/>
                    <a:pt x="220" y="132"/>
                  </a:cubicBezTo>
                  <a:cubicBezTo>
                    <a:pt x="220" y="132"/>
                    <a:pt x="220" y="132"/>
                    <a:pt x="220" y="132"/>
                  </a:cubicBezTo>
                  <a:cubicBezTo>
                    <a:pt x="220" y="132"/>
                    <a:pt x="220" y="132"/>
                    <a:pt x="22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9"/>
            <p:cNvSpPr>
              <a:spLocks/>
            </p:cNvSpPr>
            <p:nvPr/>
          </p:nvSpPr>
          <p:spPr bwMode="auto">
            <a:xfrm>
              <a:off x="4223" y="676"/>
              <a:ext cx="705" cy="312"/>
            </a:xfrm>
            <a:custGeom>
              <a:avLst/>
              <a:gdLst>
                <a:gd name="T0" fmla="*/ 337 w 371"/>
                <a:gd name="T1" fmla="*/ 0 h 164"/>
                <a:gd name="T2" fmla="*/ 198 w 371"/>
                <a:gd name="T3" fmla="*/ 25 h 164"/>
                <a:gd name="T4" fmla="*/ 193 w 371"/>
                <a:gd name="T5" fmla="*/ 25 h 164"/>
                <a:gd name="T6" fmla="*/ 132 w 371"/>
                <a:gd name="T7" fmla="*/ 12 h 164"/>
                <a:gd name="T8" fmla="*/ 103 w 371"/>
                <a:gd name="T9" fmla="*/ 7 h 164"/>
                <a:gd name="T10" fmla="*/ 56 w 371"/>
                <a:gd name="T11" fmla="*/ 20 h 164"/>
                <a:gd name="T12" fmla="*/ 29 w 371"/>
                <a:gd name="T13" fmla="*/ 47 h 164"/>
                <a:gd name="T14" fmla="*/ 0 w 371"/>
                <a:gd name="T15" fmla="*/ 98 h 164"/>
                <a:gd name="T16" fmla="*/ 19 w 371"/>
                <a:gd name="T17" fmla="*/ 116 h 164"/>
                <a:gd name="T18" fmla="*/ 45 w 371"/>
                <a:gd name="T19" fmla="*/ 102 h 164"/>
                <a:gd name="T20" fmla="*/ 75 w 371"/>
                <a:gd name="T21" fmla="*/ 67 h 164"/>
                <a:gd name="T22" fmla="*/ 75 w 371"/>
                <a:gd name="T23" fmla="*/ 67 h 164"/>
                <a:gd name="T24" fmla="*/ 76 w 371"/>
                <a:gd name="T25" fmla="*/ 67 h 164"/>
                <a:gd name="T26" fmla="*/ 116 w 371"/>
                <a:gd name="T27" fmla="*/ 60 h 164"/>
                <a:gd name="T28" fmla="*/ 118 w 371"/>
                <a:gd name="T29" fmla="*/ 59 h 164"/>
                <a:gd name="T30" fmla="*/ 118 w 371"/>
                <a:gd name="T31" fmla="*/ 59 h 164"/>
                <a:gd name="T32" fmla="*/ 190 w 371"/>
                <a:gd name="T33" fmla="*/ 115 h 164"/>
                <a:gd name="T34" fmla="*/ 202 w 371"/>
                <a:gd name="T35" fmla="*/ 117 h 164"/>
                <a:gd name="T36" fmla="*/ 267 w 371"/>
                <a:gd name="T37" fmla="*/ 164 h 164"/>
                <a:gd name="T38" fmla="*/ 268 w 371"/>
                <a:gd name="T39" fmla="*/ 164 h 164"/>
                <a:gd name="T40" fmla="*/ 331 w 371"/>
                <a:gd name="T41" fmla="*/ 156 h 164"/>
                <a:gd name="T42" fmla="*/ 370 w 371"/>
                <a:gd name="T43" fmla="*/ 150 h 164"/>
                <a:gd name="T44" fmla="*/ 371 w 371"/>
                <a:gd name="T45" fmla="*/ 133 h 164"/>
                <a:gd name="T46" fmla="*/ 337 w 371"/>
                <a:gd name="T4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1" h="164">
                  <a:moveTo>
                    <a:pt x="337" y="0"/>
                  </a:moveTo>
                  <a:cubicBezTo>
                    <a:pt x="198" y="25"/>
                    <a:pt x="198" y="25"/>
                    <a:pt x="198" y="25"/>
                  </a:cubicBezTo>
                  <a:cubicBezTo>
                    <a:pt x="197" y="25"/>
                    <a:pt x="195" y="25"/>
                    <a:pt x="193" y="25"/>
                  </a:cubicBezTo>
                  <a:cubicBezTo>
                    <a:pt x="173" y="25"/>
                    <a:pt x="141" y="15"/>
                    <a:pt x="132" y="12"/>
                  </a:cubicBezTo>
                  <a:cubicBezTo>
                    <a:pt x="126" y="9"/>
                    <a:pt x="115" y="7"/>
                    <a:pt x="103" y="7"/>
                  </a:cubicBezTo>
                  <a:cubicBezTo>
                    <a:pt x="89" y="7"/>
                    <a:pt x="72" y="10"/>
                    <a:pt x="56" y="20"/>
                  </a:cubicBezTo>
                  <a:cubicBezTo>
                    <a:pt x="46" y="26"/>
                    <a:pt x="37" y="35"/>
                    <a:pt x="29" y="47"/>
                  </a:cubicBezTo>
                  <a:cubicBezTo>
                    <a:pt x="12" y="73"/>
                    <a:pt x="1" y="82"/>
                    <a:pt x="0" y="98"/>
                  </a:cubicBezTo>
                  <a:cubicBezTo>
                    <a:pt x="0" y="106"/>
                    <a:pt x="7" y="116"/>
                    <a:pt x="19" y="116"/>
                  </a:cubicBezTo>
                  <a:cubicBezTo>
                    <a:pt x="26" y="116"/>
                    <a:pt x="35" y="112"/>
                    <a:pt x="45" y="102"/>
                  </a:cubicBezTo>
                  <a:cubicBezTo>
                    <a:pt x="50" y="97"/>
                    <a:pt x="67" y="67"/>
                    <a:pt x="75" y="67"/>
                  </a:cubicBezTo>
                  <a:cubicBezTo>
                    <a:pt x="75" y="67"/>
                    <a:pt x="75" y="67"/>
                    <a:pt x="75" y="67"/>
                  </a:cubicBezTo>
                  <a:cubicBezTo>
                    <a:pt x="75" y="67"/>
                    <a:pt x="76" y="67"/>
                    <a:pt x="76" y="67"/>
                  </a:cubicBezTo>
                  <a:cubicBezTo>
                    <a:pt x="85" y="67"/>
                    <a:pt x="101" y="65"/>
                    <a:pt x="116" y="60"/>
                  </a:cubicBezTo>
                  <a:cubicBezTo>
                    <a:pt x="116" y="60"/>
                    <a:pt x="116" y="59"/>
                    <a:pt x="118" y="59"/>
                  </a:cubicBezTo>
                  <a:cubicBezTo>
                    <a:pt x="118" y="59"/>
                    <a:pt x="118" y="59"/>
                    <a:pt x="118" y="59"/>
                  </a:cubicBezTo>
                  <a:cubicBezTo>
                    <a:pt x="127" y="59"/>
                    <a:pt x="134" y="100"/>
                    <a:pt x="190" y="115"/>
                  </a:cubicBezTo>
                  <a:cubicBezTo>
                    <a:pt x="194" y="116"/>
                    <a:pt x="198" y="117"/>
                    <a:pt x="202" y="117"/>
                  </a:cubicBezTo>
                  <a:cubicBezTo>
                    <a:pt x="225" y="130"/>
                    <a:pt x="263" y="164"/>
                    <a:pt x="267" y="164"/>
                  </a:cubicBezTo>
                  <a:cubicBezTo>
                    <a:pt x="267" y="164"/>
                    <a:pt x="268" y="164"/>
                    <a:pt x="268" y="164"/>
                  </a:cubicBezTo>
                  <a:cubicBezTo>
                    <a:pt x="274" y="164"/>
                    <a:pt x="301" y="161"/>
                    <a:pt x="331" y="156"/>
                  </a:cubicBezTo>
                  <a:cubicBezTo>
                    <a:pt x="370" y="150"/>
                    <a:pt x="370" y="150"/>
                    <a:pt x="370" y="150"/>
                  </a:cubicBezTo>
                  <a:cubicBezTo>
                    <a:pt x="371" y="144"/>
                    <a:pt x="371" y="139"/>
                    <a:pt x="371" y="133"/>
                  </a:cubicBezTo>
                  <a:cubicBezTo>
                    <a:pt x="371" y="85"/>
                    <a:pt x="359" y="40"/>
                    <a:pt x="3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20"/>
            <p:cNvSpPr>
              <a:spLocks/>
            </p:cNvSpPr>
            <p:nvPr/>
          </p:nvSpPr>
          <p:spPr bwMode="auto">
            <a:xfrm>
              <a:off x="4133" y="1052"/>
              <a:ext cx="133" cy="141"/>
            </a:xfrm>
            <a:custGeom>
              <a:avLst/>
              <a:gdLst>
                <a:gd name="T0" fmla="*/ 56 w 70"/>
                <a:gd name="T1" fmla="*/ 3 h 74"/>
                <a:gd name="T2" fmla="*/ 44 w 70"/>
                <a:gd name="T3" fmla="*/ 0 h 74"/>
                <a:gd name="T4" fmla="*/ 25 w 70"/>
                <a:gd name="T5" fmla="*/ 10 h 74"/>
                <a:gd name="T6" fmla="*/ 11 w 70"/>
                <a:gd name="T7" fmla="*/ 32 h 74"/>
                <a:gd name="T8" fmla="*/ 6 w 70"/>
                <a:gd name="T9" fmla="*/ 40 h 74"/>
                <a:gd name="T10" fmla="*/ 13 w 70"/>
                <a:gd name="T11" fmla="*/ 71 h 74"/>
                <a:gd name="T12" fmla="*/ 13 w 70"/>
                <a:gd name="T13" fmla="*/ 71 h 74"/>
                <a:gd name="T14" fmla="*/ 25 w 70"/>
                <a:gd name="T15" fmla="*/ 74 h 74"/>
                <a:gd name="T16" fmla="*/ 44 w 70"/>
                <a:gd name="T17" fmla="*/ 64 h 74"/>
                <a:gd name="T18" fmla="*/ 45 w 70"/>
                <a:gd name="T19" fmla="*/ 63 h 74"/>
                <a:gd name="T20" fmla="*/ 63 w 70"/>
                <a:gd name="T21" fmla="*/ 34 h 74"/>
                <a:gd name="T22" fmla="*/ 56 w 70"/>
                <a:gd name="T2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4">
                  <a:moveTo>
                    <a:pt x="56" y="3"/>
                  </a:moveTo>
                  <a:cubicBezTo>
                    <a:pt x="53" y="1"/>
                    <a:pt x="48" y="0"/>
                    <a:pt x="44" y="0"/>
                  </a:cubicBezTo>
                  <a:cubicBezTo>
                    <a:pt x="37" y="0"/>
                    <a:pt x="29" y="3"/>
                    <a:pt x="25" y="10"/>
                  </a:cubicBezTo>
                  <a:cubicBezTo>
                    <a:pt x="11" y="32"/>
                    <a:pt x="11" y="32"/>
                    <a:pt x="11" y="32"/>
                  </a:cubicBezTo>
                  <a:cubicBezTo>
                    <a:pt x="6" y="40"/>
                    <a:pt x="6" y="40"/>
                    <a:pt x="6" y="40"/>
                  </a:cubicBezTo>
                  <a:cubicBezTo>
                    <a:pt x="0" y="50"/>
                    <a:pt x="3" y="64"/>
                    <a:pt x="13" y="71"/>
                  </a:cubicBezTo>
                  <a:cubicBezTo>
                    <a:pt x="13" y="71"/>
                    <a:pt x="13" y="71"/>
                    <a:pt x="13" y="71"/>
                  </a:cubicBezTo>
                  <a:cubicBezTo>
                    <a:pt x="17" y="73"/>
                    <a:pt x="21" y="74"/>
                    <a:pt x="25" y="74"/>
                  </a:cubicBezTo>
                  <a:cubicBezTo>
                    <a:pt x="33" y="74"/>
                    <a:pt x="40" y="71"/>
                    <a:pt x="44" y="64"/>
                  </a:cubicBezTo>
                  <a:cubicBezTo>
                    <a:pt x="45" y="63"/>
                    <a:pt x="45" y="63"/>
                    <a:pt x="45" y="63"/>
                  </a:cubicBezTo>
                  <a:cubicBezTo>
                    <a:pt x="63" y="34"/>
                    <a:pt x="63" y="34"/>
                    <a:pt x="63" y="34"/>
                  </a:cubicBezTo>
                  <a:cubicBezTo>
                    <a:pt x="70" y="24"/>
                    <a:pt x="67" y="10"/>
                    <a:pt x="5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21"/>
            <p:cNvSpPr>
              <a:spLocks/>
            </p:cNvSpPr>
            <p:nvPr/>
          </p:nvSpPr>
          <p:spPr bwMode="auto">
            <a:xfrm>
              <a:off x="4217" y="1123"/>
              <a:ext cx="127" cy="131"/>
            </a:xfrm>
            <a:custGeom>
              <a:avLst/>
              <a:gdLst>
                <a:gd name="T0" fmla="*/ 53 w 67"/>
                <a:gd name="T1" fmla="*/ 4 h 69"/>
                <a:gd name="T2" fmla="*/ 41 w 67"/>
                <a:gd name="T3" fmla="*/ 0 h 69"/>
                <a:gd name="T4" fmla="*/ 22 w 67"/>
                <a:gd name="T5" fmla="*/ 10 h 69"/>
                <a:gd name="T6" fmla="*/ 8 w 67"/>
                <a:gd name="T7" fmla="*/ 33 h 69"/>
                <a:gd name="T8" fmla="*/ 7 w 67"/>
                <a:gd name="T9" fmla="*/ 34 h 69"/>
                <a:gd name="T10" fmla="*/ 13 w 67"/>
                <a:gd name="T11" fmla="*/ 65 h 69"/>
                <a:gd name="T12" fmla="*/ 26 w 67"/>
                <a:gd name="T13" fmla="*/ 69 h 69"/>
                <a:gd name="T14" fmla="*/ 45 w 67"/>
                <a:gd name="T15" fmla="*/ 59 h 69"/>
                <a:gd name="T16" fmla="*/ 54 w 67"/>
                <a:gd name="T17" fmla="*/ 44 h 69"/>
                <a:gd name="T18" fmla="*/ 60 w 67"/>
                <a:gd name="T19" fmla="*/ 35 h 69"/>
                <a:gd name="T20" fmla="*/ 53 w 67"/>
                <a:gd name="T21"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53" y="4"/>
                  </a:moveTo>
                  <a:cubicBezTo>
                    <a:pt x="49" y="1"/>
                    <a:pt x="45" y="0"/>
                    <a:pt x="41" y="0"/>
                  </a:cubicBezTo>
                  <a:cubicBezTo>
                    <a:pt x="33" y="0"/>
                    <a:pt x="26" y="4"/>
                    <a:pt x="22" y="10"/>
                  </a:cubicBezTo>
                  <a:cubicBezTo>
                    <a:pt x="8" y="33"/>
                    <a:pt x="8" y="33"/>
                    <a:pt x="8" y="33"/>
                  </a:cubicBezTo>
                  <a:cubicBezTo>
                    <a:pt x="7" y="34"/>
                    <a:pt x="7" y="34"/>
                    <a:pt x="7" y="34"/>
                  </a:cubicBezTo>
                  <a:cubicBezTo>
                    <a:pt x="0" y="45"/>
                    <a:pt x="3" y="59"/>
                    <a:pt x="13" y="65"/>
                  </a:cubicBezTo>
                  <a:cubicBezTo>
                    <a:pt x="17" y="68"/>
                    <a:pt x="21" y="69"/>
                    <a:pt x="26" y="69"/>
                  </a:cubicBezTo>
                  <a:cubicBezTo>
                    <a:pt x="33" y="69"/>
                    <a:pt x="40" y="65"/>
                    <a:pt x="45" y="59"/>
                  </a:cubicBezTo>
                  <a:cubicBezTo>
                    <a:pt x="54" y="44"/>
                    <a:pt x="54" y="44"/>
                    <a:pt x="54" y="44"/>
                  </a:cubicBezTo>
                  <a:cubicBezTo>
                    <a:pt x="60" y="35"/>
                    <a:pt x="60" y="35"/>
                    <a:pt x="60" y="35"/>
                  </a:cubicBezTo>
                  <a:cubicBezTo>
                    <a:pt x="67" y="24"/>
                    <a:pt x="64" y="10"/>
                    <a:pt x="5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22"/>
            <p:cNvSpPr>
              <a:spLocks/>
            </p:cNvSpPr>
            <p:nvPr/>
          </p:nvSpPr>
          <p:spPr bwMode="auto">
            <a:xfrm>
              <a:off x="4312" y="1189"/>
              <a:ext cx="110" cy="111"/>
            </a:xfrm>
            <a:custGeom>
              <a:avLst/>
              <a:gdLst>
                <a:gd name="T0" fmla="*/ 43 w 58"/>
                <a:gd name="T1" fmla="*/ 2 h 58"/>
                <a:gd name="T2" fmla="*/ 33 w 58"/>
                <a:gd name="T3" fmla="*/ 0 h 58"/>
                <a:gd name="T4" fmla="*/ 13 w 58"/>
                <a:gd name="T5" fmla="*/ 11 h 58"/>
                <a:gd name="T6" fmla="*/ 11 w 58"/>
                <a:gd name="T7" fmla="*/ 14 h 58"/>
                <a:gd name="T8" fmla="*/ 6 w 58"/>
                <a:gd name="T9" fmla="*/ 25 h 58"/>
                <a:gd name="T10" fmla="*/ 15 w 58"/>
                <a:gd name="T11" fmla="*/ 55 h 58"/>
                <a:gd name="T12" fmla="*/ 25 w 58"/>
                <a:gd name="T13" fmla="*/ 58 h 58"/>
                <a:gd name="T14" fmla="*/ 45 w 58"/>
                <a:gd name="T15" fmla="*/ 46 h 58"/>
                <a:gd name="T16" fmla="*/ 49 w 58"/>
                <a:gd name="T17" fmla="*/ 39 h 58"/>
                <a:gd name="T18" fmla="*/ 52 w 58"/>
                <a:gd name="T19" fmla="*/ 33 h 58"/>
                <a:gd name="T20" fmla="*/ 43 w 58"/>
                <a:gd name="T2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43" y="2"/>
                  </a:moveTo>
                  <a:cubicBezTo>
                    <a:pt x="40" y="0"/>
                    <a:pt x="36" y="0"/>
                    <a:pt x="33" y="0"/>
                  </a:cubicBezTo>
                  <a:cubicBezTo>
                    <a:pt x="25" y="0"/>
                    <a:pt x="17" y="4"/>
                    <a:pt x="13" y="11"/>
                  </a:cubicBezTo>
                  <a:cubicBezTo>
                    <a:pt x="11" y="14"/>
                    <a:pt x="11" y="14"/>
                    <a:pt x="11" y="14"/>
                  </a:cubicBezTo>
                  <a:cubicBezTo>
                    <a:pt x="6" y="25"/>
                    <a:pt x="6" y="25"/>
                    <a:pt x="6" y="25"/>
                  </a:cubicBezTo>
                  <a:cubicBezTo>
                    <a:pt x="0" y="35"/>
                    <a:pt x="4" y="49"/>
                    <a:pt x="15" y="55"/>
                  </a:cubicBezTo>
                  <a:cubicBezTo>
                    <a:pt x="18" y="57"/>
                    <a:pt x="22" y="58"/>
                    <a:pt x="25" y="58"/>
                  </a:cubicBezTo>
                  <a:cubicBezTo>
                    <a:pt x="33" y="58"/>
                    <a:pt x="41" y="54"/>
                    <a:pt x="45" y="46"/>
                  </a:cubicBezTo>
                  <a:cubicBezTo>
                    <a:pt x="49" y="39"/>
                    <a:pt x="49" y="39"/>
                    <a:pt x="49" y="39"/>
                  </a:cubicBezTo>
                  <a:cubicBezTo>
                    <a:pt x="52" y="33"/>
                    <a:pt x="52" y="33"/>
                    <a:pt x="52" y="33"/>
                  </a:cubicBezTo>
                  <a:cubicBezTo>
                    <a:pt x="58" y="22"/>
                    <a:pt x="54" y="8"/>
                    <a:pt x="4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23"/>
            <p:cNvSpPr>
              <a:spLocks/>
            </p:cNvSpPr>
            <p:nvPr/>
          </p:nvSpPr>
          <p:spPr bwMode="auto">
            <a:xfrm>
              <a:off x="4069" y="1026"/>
              <a:ext cx="95" cy="93"/>
            </a:xfrm>
            <a:custGeom>
              <a:avLst/>
              <a:gdLst>
                <a:gd name="T0" fmla="*/ 39 w 50"/>
                <a:gd name="T1" fmla="*/ 3 h 49"/>
                <a:gd name="T2" fmla="*/ 29 w 50"/>
                <a:gd name="T3" fmla="*/ 0 h 49"/>
                <a:gd name="T4" fmla="*/ 14 w 50"/>
                <a:gd name="T5" fmla="*/ 8 h 49"/>
                <a:gd name="T6" fmla="*/ 10 w 50"/>
                <a:gd name="T7" fmla="*/ 14 h 49"/>
                <a:gd name="T8" fmla="*/ 6 w 50"/>
                <a:gd name="T9" fmla="*/ 21 h 49"/>
                <a:gd name="T10" fmla="*/ 12 w 50"/>
                <a:gd name="T11" fmla="*/ 46 h 49"/>
                <a:gd name="T12" fmla="*/ 21 w 50"/>
                <a:gd name="T13" fmla="*/ 49 h 49"/>
                <a:gd name="T14" fmla="*/ 37 w 50"/>
                <a:gd name="T15" fmla="*/ 40 h 49"/>
                <a:gd name="T16" fmla="*/ 38 w 50"/>
                <a:gd name="T17" fmla="*/ 39 h 49"/>
                <a:gd name="T18" fmla="*/ 45 w 50"/>
                <a:gd name="T19" fmla="*/ 28 h 49"/>
                <a:gd name="T20" fmla="*/ 39 w 50"/>
                <a:gd name="T21"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9">
                  <a:moveTo>
                    <a:pt x="39" y="3"/>
                  </a:moveTo>
                  <a:cubicBezTo>
                    <a:pt x="36" y="1"/>
                    <a:pt x="33" y="0"/>
                    <a:pt x="29" y="0"/>
                  </a:cubicBezTo>
                  <a:cubicBezTo>
                    <a:pt x="23" y="0"/>
                    <a:pt x="17" y="3"/>
                    <a:pt x="14" y="8"/>
                  </a:cubicBezTo>
                  <a:cubicBezTo>
                    <a:pt x="10" y="14"/>
                    <a:pt x="10" y="14"/>
                    <a:pt x="10" y="14"/>
                  </a:cubicBezTo>
                  <a:cubicBezTo>
                    <a:pt x="6" y="21"/>
                    <a:pt x="6" y="21"/>
                    <a:pt x="6" y="21"/>
                  </a:cubicBezTo>
                  <a:cubicBezTo>
                    <a:pt x="0" y="29"/>
                    <a:pt x="3" y="41"/>
                    <a:pt x="12" y="46"/>
                  </a:cubicBezTo>
                  <a:cubicBezTo>
                    <a:pt x="15" y="48"/>
                    <a:pt x="18" y="49"/>
                    <a:pt x="21" y="49"/>
                  </a:cubicBezTo>
                  <a:cubicBezTo>
                    <a:pt x="27" y="49"/>
                    <a:pt x="33" y="46"/>
                    <a:pt x="37" y="40"/>
                  </a:cubicBezTo>
                  <a:cubicBezTo>
                    <a:pt x="38" y="39"/>
                    <a:pt x="38" y="39"/>
                    <a:pt x="38" y="39"/>
                  </a:cubicBezTo>
                  <a:cubicBezTo>
                    <a:pt x="45" y="28"/>
                    <a:pt x="45" y="28"/>
                    <a:pt x="45" y="28"/>
                  </a:cubicBezTo>
                  <a:cubicBezTo>
                    <a:pt x="50" y="19"/>
                    <a:pt x="48" y="8"/>
                    <a:pt x="3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24"/>
            <p:cNvSpPr>
              <a:spLocks noEditPoints="1"/>
            </p:cNvSpPr>
            <p:nvPr/>
          </p:nvSpPr>
          <p:spPr bwMode="auto">
            <a:xfrm>
              <a:off x="3871" y="398"/>
              <a:ext cx="1064" cy="1065"/>
            </a:xfrm>
            <a:custGeom>
              <a:avLst/>
              <a:gdLst>
                <a:gd name="T0" fmla="*/ 280 w 560"/>
                <a:gd name="T1" fmla="*/ 560 h 560"/>
                <a:gd name="T2" fmla="*/ 0 w 560"/>
                <a:gd name="T3" fmla="*/ 280 h 560"/>
                <a:gd name="T4" fmla="*/ 82 w 560"/>
                <a:gd name="T5" fmla="*/ 74 h 560"/>
                <a:gd name="T6" fmla="*/ 280 w 560"/>
                <a:gd name="T7" fmla="*/ 0 h 560"/>
                <a:gd name="T8" fmla="*/ 560 w 560"/>
                <a:gd name="T9" fmla="*/ 280 h 560"/>
                <a:gd name="T10" fmla="*/ 280 w 560"/>
                <a:gd name="T11" fmla="*/ 560 h 560"/>
                <a:gd name="T12" fmla="*/ 280 w 560"/>
                <a:gd name="T13" fmla="*/ 8 h 560"/>
                <a:gd name="T14" fmla="*/ 8 w 560"/>
                <a:gd name="T15" fmla="*/ 280 h 560"/>
                <a:gd name="T16" fmla="*/ 280 w 560"/>
                <a:gd name="T17" fmla="*/ 552 h 560"/>
                <a:gd name="T18" fmla="*/ 552 w 560"/>
                <a:gd name="T19" fmla="*/ 280 h 560"/>
                <a:gd name="T20" fmla="*/ 280 w 560"/>
                <a:gd name="T21" fmla="*/ 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560">
                  <a:moveTo>
                    <a:pt x="280" y="560"/>
                  </a:moveTo>
                  <a:cubicBezTo>
                    <a:pt x="126" y="560"/>
                    <a:pt x="0" y="434"/>
                    <a:pt x="0" y="280"/>
                  </a:cubicBezTo>
                  <a:cubicBezTo>
                    <a:pt x="0" y="196"/>
                    <a:pt x="28" y="124"/>
                    <a:pt x="82" y="74"/>
                  </a:cubicBezTo>
                  <a:cubicBezTo>
                    <a:pt x="132" y="26"/>
                    <a:pt x="203" y="0"/>
                    <a:pt x="280" y="0"/>
                  </a:cubicBezTo>
                  <a:cubicBezTo>
                    <a:pt x="434" y="0"/>
                    <a:pt x="560" y="125"/>
                    <a:pt x="560" y="280"/>
                  </a:cubicBezTo>
                  <a:cubicBezTo>
                    <a:pt x="560" y="434"/>
                    <a:pt x="434" y="560"/>
                    <a:pt x="280" y="560"/>
                  </a:cubicBezTo>
                  <a:close/>
                  <a:moveTo>
                    <a:pt x="280" y="8"/>
                  </a:moveTo>
                  <a:cubicBezTo>
                    <a:pt x="120" y="8"/>
                    <a:pt x="8" y="120"/>
                    <a:pt x="8" y="280"/>
                  </a:cubicBezTo>
                  <a:cubicBezTo>
                    <a:pt x="8" y="430"/>
                    <a:pt x="130" y="552"/>
                    <a:pt x="280" y="552"/>
                  </a:cubicBezTo>
                  <a:cubicBezTo>
                    <a:pt x="430" y="552"/>
                    <a:pt x="552" y="430"/>
                    <a:pt x="552" y="280"/>
                  </a:cubicBezTo>
                  <a:cubicBezTo>
                    <a:pt x="552" y="130"/>
                    <a:pt x="430" y="8"/>
                    <a:pt x="2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11" name="Straight Connector 10"/>
          <p:cNvCxnSpPr/>
          <p:nvPr/>
        </p:nvCxnSpPr>
        <p:spPr>
          <a:xfrm>
            <a:off x="668594" y="5722374"/>
            <a:ext cx="8593393" cy="0"/>
          </a:xfrm>
          <a:prstGeom prst="line">
            <a:avLst/>
          </a:prstGeom>
          <a:ln w="22225"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2319" y="5794619"/>
            <a:ext cx="7805944" cy="954107"/>
          </a:xfrm>
          <a:prstGeom prst="rect">
            <a:avLst/>
          </a:prstGeom>
          <a:noFill/>
          <a:effectLst/>
        </p:spPr>
        <p:txBody>
          <a:bodyPr wrap="square" lIns="45720" rIns="45720" rtlCol="0">
            <a:spAutoFit/>
          </a:bodyPr>
          <a:lstStyle/>
          <a:p>
            <a:pPr marL="0" indent="0" algn="ctr">
              <a:buNone/>
            </a:pPr>
            <a:r>
              <a:rPr lang="en-US" sz="2800" dirty="0">
                <a:solidFill>
                  <a:schemeClr val="accent2"/>
                </a:solidFill>
                <a:effectLst/>
              </a:rPr>
              <a:t>As an executive team, </a:t>
            </a:r>
            <a:r>
              <a:rPr lang="en-US" sz="2800" b="1" dirty="0">
                <a:solidFill>
                  <a:schemeClr val="accent2"/>
                </a:solidFill>
                <a:effectLst/>
              </a:rPr>
              <a:t>engage </a:t>
            </a:r>
            <a:r>
              <a:rPr lang="en-US" sz="2800" dirty="0">
                <a:solidFill>
                  <a:schemeClr val="accent2"/>
                </a:solidFill>
                <a:effectLst/>
              </a:rPr>
              <a:t>in </a:t>
            </a:r>
            <a:r>
              <a:rPr lang="en-US" sz="2800" dirty="0" smtClean="0">
                <a:solidFill>
                  <a:schemeClr val="accent2"/>
                </a:solidFill>
                <a:effectLst/>
              </a:rPr>
              <a:t>discussion</a:t>
            </a:r>
            <a:br>
              <a:rPr lang="en-US" sz="2800" dirty="0" smtClean="0">
                <a:solidFill>
                  <a:schemeClr val="accent2"/>
                </a:solidFill>
                <a:effectLst/>
              </a:rPr>
            </a:br>
            <a:r>
              <a:rPr lang="en-US" sz="2800" dirty="0" smtClean="0">
                <a:solidFill>
                  <a:schemeClr val="accent2"/>
                </a:solidFill>
                <a:effectLst/>
              </a:rPr>
              <a:t>and </a:t>
            </a:r>
            <a:r>
              <a:rPr lang="en-US" sz="2800" b="1" dirty="0">
                <a:solidFill>
                  <a:schemeClr val="accent2"/>
                </a:solidFill>
                <a:effectLst/>
              </a:rPr>
              <a:t>commit </a:t>
            </a:r>
            <a:r>
              <a:rPr lang="en-US" sz="2800" dirty="0">
                <a:solidFill>
                  <a:schemeClr val="accent2"/>
                </a:solidFill>
                <a:effectLst/>
              </a:rPr>
              <a:t>to following through </a:t>
            </a:r>
          </a:p>
        </p:txBody>
      </p:sp>
    </p:spTree>
    <p:extLst>
      <p:ext uri="{BB962C8B-B14F-4D97-AF65-F5344CB8AC3E}">
        <p14:creationId xmlns:p14="http://schemas.microsoft.com/office/powerpoint/2010/main" val="111409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want to put these practices into place in your organization, explore these resources</a:t>
            </a:r>
            <a:endParaRPr lang="en-US" dirty="0"/>
          </a:p>
        </p:txBody>
      </p:sp>
      <p:sp>
        <p:nvSpPr>
          <p:cNvPr id="3"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overall_0_131884214216119329 columns_1_131884214216119329</a:t>
            </a:r>
            <a:endParaRPr lang="en-US" sz="100" dirty="0" smtClean="0">
              <a:solidFill>
                <a:srgbClr val="FFFFFF">
                  <a:alpha val="0"/>
                </a:srgbClr>
              </a:solidFill>
            </a:endParaRPr>
          </a:p>
        </p:txBody>
      </p:sp>
      <p:sp>
        <p:nvSpPr>
          <p:cNvPr id="4"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smtClean="0">
              <a:solidFill>
                <a:srgbClr val="FFFFFF"/>
              </a:solidFill>
            </a:endParaRPr>
          </a:p>
        </p:txBody>
      </p:sp>
      <p:sp>
        <p:nvSpPr>
          <p:cNvPr id="5" name="btfpBulletedListLegacy304308"/>
          <p:cNvSpPr txBox="1"/>
          <p:nvPr>
            <p:custDataLst>
              <p:tags r:id="rId1"/>
            </p:custDataLst>
          </p:nvPr>
        </p:nvSpPr>
        <p:spPr>
          <a:xfrm>
            <a:off x="879692" y="1800107"/>
            <a:ext cx="8702458" cy="707886"/>
          </a:xfrm>
          <a:prstGeom prst="rect">
            <a:avLst/>
          </a:prstGeom>
          <a:noFill/>
        </p:spPr>
        <p:txBody>
          <a:bodyPr vert="horz" wrap="square" lIns="45720" rIns="45720" rtlCol="0">
            <a:spAutoFit/>
          </a:bodyPr>
          <a:lstStyle/>
          <a:p>
            <a:pPr marL="177800" indent="-177800"/>
            <a:r>
              <a:rPr lang="en-US" sz="2000" dirty="0" smtClean="0"/>
              <a:t>Try </a:t>
            </a:r>
            <a:r>
              <a:rPr lang="en-US" sz="2000" dirty="0"/>
              <a:t>our online, team-based program for nonprofit executive teams: Investing in Future </a:t>
            </a:r>
            <a:r>
              <a:rPr lang="en-US" sz="2000" dirty="0" smtClean="0"/>
              <a:t>Leaders  </a:t>
            </a:r>
            <a:r>
              <a:rPr lang="en-US" sz="2000" dirty="0">
                <a:hlinkClick r:id="rId4"/>
              </a:rPr>
              <a:t>https://bspan.org/IFL70</a:t>
            </a:r>
            <a:r>
              <a:rPr lang="en-US" sz="2000" dirty="0"/>
              <a:t> </a:t>
            </a:r>
            <a:endParaRPr lang="en-US" sz="2000" dirty="0" smtClean="0"/>
          </a:p>
        </p:txBody>
      </p:sp>
      <p:sp>
        <p:nvSpPr>
          <p:cNvPr id="6" name="Rectangle 5"/>
          <p:cNvSpPr/>
          <p:nvPr/>
        </p:nvSpPr>
        <p:spPr>
          <a:xfrm>
            <a:off x="384048" y="1297346"/>
            <a:ext cx="6080167" cy="461665"/>
          </a:xfrm>
          <a:prstGeom prst="rect">
            <a:avLst/>
          </a:prstGeom>
        </p:spPr>
        <p:txBody>
          <a:bodyPr wrap="square">
            <a:spAutoFit/>
          </a:bodyPr>
          <a:lstStyle/>
          <a:p>
            <a:pPr marL="0" indent="0">
              <a:buNone/>
            </a:pPr>
            <a:r>
              <a:rPr lang="en-US" sz="2400" b="1" dirty="0"/>
              <a:t>The Investing in </a:t>
            </a:r>
            <a:r>
              <a:rPr lang="en-US" sz="2400" b="1" dirty="0" smtClean="0"/>
              <a:t>Future Leaders </a:t>
            </a:r>
            <a:r>
              <a:rPr lang="en-US" sz="2400" b="1" dirty="0"/>
              <a:t>Program</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441" t="12319" b="16897"/>
          <a:stretch/>
        </p:blipFill>
        <p:spPr>
          <a:xfrm>
            <a:off x="237506" y="3619934"/>
            <a:ext cx="9492282" cy="3823854"/>
          </a:xfrm>
          <a:prstGeom prst="rect">
            <a:avLst/>
          </a:prstGeom>
        </p:spPr>
      </p:pic>
    </p:spTree>
    <p:extLst>
      <p:ext uri="{BB962C8B-B14F-4D97-AF65-F5344CB8AC3E}">
        <p14:creationId xmlns:p14="http://schemas.microsoft.com/office/powerpoint/2010/main" val="750832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want to put these practices into place in your organization, explore these </a:t>
            </a:r>
            <a:r>
              <a:rPr lang="en-US" dirty="0" smtClean="0"/>
              <a:t>resources</a:t>
            </a:r>
            <a:endParaRPr lang="en-US" dirty="0"/>
          </a:p>
        </p:txBody>
      </p:sp>
      <p:sp>
        <p:nvSpPr>
          <p:cNvPr id="3"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overall_0_131878957175281374 columns_1_131878957175281374</a:t>
            </a:r>
            <a:endParaRPr lang="en-US" sz="100" dirty="0" smtClean="0">
              <a:solidFill>
                <a:srgbClr val="FFFFFF">
                  <a:alpha val="0"/>
                </a:srgbClr>
              </a:solidFill>
            </a:endParaRPr>
          </a:p>
        </p:txBody>
      </p:sp>
      <p:sp>
        <p:nvSpPr>
          <p:cNvPr id="4"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smtClean="0">
              <a:solidFill>
                <a:srgbClr val="FFFFFF"/>
              </a:solidFill>
            </a:endParaRPr>
          </a:p>
        </p:txBody>
      </p:sp>
      <p:sp>
        <p:nvSpPr>
          <p:cNvPr id="5" name="btfpBulletedListLegacy304308"/>
          <p:cNvSpPr txBox="1"/>
          <p:nvPr>
            <p:custDataLst>
              <p:tags r:id="rId1"/>
            </p:custDataLst>
          </p:nvPr>
        </p:nvSpPr>
        <p:spPr>
          <a:xfrm>
            <a:off x="433301" y="1199573"/>
            <a:ext cx="9207500" cy="4170372"/>
          </a:xfrm>
          <a:prstGeom prst="rect">
            <a:avLst/>
          </a:prstGeom>
          <a:noFill/>
        </p:spPr>
        <p:txBody>
          <a:bodyPr vert="horz" wrap="square" lIns="45720" rIns="45720" rtlCol="0">
            <a:spAutoFit/>
          </a:bodyPr>
          <a:lstStyle/>
          <a:p>
            <a:pPr marL="177800" indent="-177800"/>
            <a:r>
              <a:rPr lang="en-US" sz="1600" b="1" dirty="0" smtClean="0"/>
              <a:t>Understanding your future needs (skills and competencies)</a:t>
            </a:r>
          </a:p>
          <a:p>
            <a:pPr marL="355600" lvl="1" indent="-177800"/>
            <a:r>
              <a:rPr lang="en-US" sz="1400" dirty="0"/>
              <a:t>What should your team look like </a:t>
            </a:r>
            <a:r>
              <a:rPr lang="en-US" sz="1400" dirty="0" smtClean="0"/>
              <a:t>in 3-5 </a:t>
            </a:r>
            <a:r>
              <a:rPr lang="en-US" sz="1400" dirty="0"/>
              <a:t>years</a:t>
            </a:r>
            <a:r>
              <a:rPr lang="en-US" sz="1400" dirty="0" smtClean="0"/>
              <a:t>?: </a:t>
            </a:r>
            <a:r>
              <a:rPr lang="en-US" sz="1400" dirty="0">
                <a:hlinkClick r:id="rId3"/>
              </a:rPr>
              <a:t>https://www.bridgespan.org/Insights/Library/Leadership-Development/Video-Tutorial-Understanding-Your-Future-Leadershi</a:t>
            </a:r>
            <a:endParaRPr lang="en-US" sz="1400" dirty="0"/>
          </a:p>
          <a:p>
            <a:pPr marL="355600" lvl="1" indent="-177800"/>
            <a:r>
              <a:rPr lang="en-US" sz="1400" dirty="0"/>
              <a:t>Create a future needs assessment for your </a:t>
            </a:r>
            <a:r>
              <a:rPr lang="en-US" sz="1400" dirty="0" smtClean="0"/>
              <a:t>organization: </a:t>
            </a:r>
            <a:r>
              <a:rPr lang="en-US" sz="1400" dirty="0">
                <a:hlinkClick r:id="rId3"/>
              </a:rPr>
              <a:t>https://www.bridgespan.org/Insights/Library/Leadership-Development/Video-Tutorial-Understanding-Your-Future-Leadershi</a:t>
            </a:r>
            <a:endParaRPr lang="en-US" sz="1400" dirty="0"/>
          </a:p>
          <a:p>
            <a:pPr marL="355600" lvl="1" indent="-177800"/>
            <a:r>
              <a:rPr lang="en-US" sz="1400" dirty="0"/>
              <a:t>Evaluate your staff to identify potential </a:t>
            </a:r>
            <a:r>
              <a:rPr lang="en-US" sz="1400" dirty="0" smtClean="0"/>
              <a:t>leaders</a:t>
            </a:r>
            <a:r>
              <a:rPr lang="en-US" sz="1400" dirty="0"/>
              <a:t>: </a:t>
            </a:r>
            <a:r>
              <a:rPr lang="en-US" sz="1400" dirty="0">
                <a:hlinkClick r:id="rId4"/>
              </a:rPr>
              <a:t>https://</a:t>
            </a:r>
            <a:r>
              <a:rPr lang="en-US" sz="1400" dirty="0" smtClean="0">
                <a:hlinkClick r:id="rId4"/>
              </a:rPr>
              <a:t>www.bridgespan.org/Insights/Library/Leadership-Development/Video-Tutorial-Performance-Potential-Matrix</a:t>
            </a:r>
            <a:r>
              <a:rPr lang="en-US" sz="1400" dirty="0" smtClean="0"/>
              <a:t> </a:t>
            </a:r>
            <a:endParaRPr lang="en-US" sz="1400" dirty="0"/>
          </a:p>
          <a:p>
            <a:pPr marL="355600" lvl="1" indent="-177800"/>
            <a:r>
              <a:rPr lang="en-US" sz="1400" dirty="0" smtClean="0"/>
              <a:t>A </a:t>
            </a:r>
            <a:r>
              <a:rPr lang="en-US" sz="1400" dirty="0"/>
              <a:t>framework for great nonprofit leaders: </a:t>
            </a:r>
            <a:r>
              <a:rPr lang="en-US" sz="1400" dirty="0">
                <a:hlinkClick r:id="rId5"/>
              </a:rPr>
              <a:t>https://</a:t>
            </a:r>
            <a:r>
              <a:rPr lang="en-US" sz="1400" dirty="0" smtClean="0">
                <a:hlinkClick r:id="rId5"/>
              </a:rPr>
              <a:t>www.bridgespan.org/insights/library/leadership-development/a-framework-for-great-nonprofit-leadership</a:t>
            </a:r>
            <a:r>
              <a:rPr lang="en-US" sz="1400" dirty="0" smtClean="0"/>
              <a:t> </a:t>
            </a:r>
          </a:p>
          <a:p>
            <a:pPr marL="177800" indent="-177800"/>
            <a:r>
              <a:rPr lang="en-US" sz="1600" b="1" dirty="0" smtClean="0"/>
              <a:t>Finding development opportunities</a:t>
            </a:r>
          </a:p>
          <a:p>
            <a:pPr marL="355600" lvl="1" indent="-177800"/>
            <a:r>
              <a:rPr lang="en-US" sz="1400" dirty="0"/>
              <a:t>52 Free Development Opportunities for Nonprofit </a:t>
            </a:r>
            <a:r>
              <a:rPr lang="en-US" sz="1400" dirty="0" smtClean="0"/>
              <a:t>Staff: </a:t>
            </a:r>
            <a:r>
              <a:rPr lang="en-US" sz="1400" dirty="0">
                <a:hlinkClick r:id="rId6"/>
              </a:rPr>
              <a:t>https://</a:t>
            </a:r>
            <a:r>
              <a:rPr lang="en-US" sz="1400" dirty="0" smtClean="0">
                <a:hlinkClick r:id="rId6"/>
              </a:rPr>
              <a:t>www.bridgespan.org/insights/library/leadership-development/52-free-development-opportunities</a:t>
            </a:r>
            <a:endParaRPr lang="en-US" sz="1400" dirty="0" smtClean="0"/>
          </a:p>
          <a:p>
            <a:pPr marL="177800" indent="-177800"/>
            <a:r>
              <a:rPr lang="en-US" sz="1600" b="1" dirty="0" smtClean="0"/>
              <a:t>Take your leadership development further! </a:t>
            </a:r>
            <a:r>
              <a:rPr lang="en-US" sz="1600" dirty="0" smtClean="0"/>
              <a:t>Try our online, team-based program for nonprofit executive teams: Investing in Future </a:t>
            </a:r>
            <a:r>
              <a:rPr lang="en-US" sz="1600" dirty="0"/>
              <a:t>Leaders </a:t>
            </a:r>
            <a:r>
              <a:rPr lang="en-US" sz="1600" dirty="0">
                <a:hlinkClick r:id="rId7"/>
              </a:rPr>
              <a:t>https://</a:t>
            </a:r>
            <a:r>
              <a:rPr lang="en-US" sz="1600" dirty="0" smtClean="0">
                <a:hlinkClick r:id="rId7"/>
              </a:rPr>
              <a:t>bspan.org/IFL70</a:t>
            </a:r>
            <a:r>
              <a:rPr lang="en-US" sz="1600" dirty="0" smtClean="0"/>
              <a:t> </a:t>
            </a:r>
            <a:endParaRPr lang="en-US" sz="1600" dirty="0"/>
          </a:p>
          <a:p>
            <a:pPr marL="368615" lvl="1" indent="-177800">
              <a:spcBef>
                <a:spcPts val="0"/>
              </a:spcBef>
            </a:pPr>
            <a:endParaRPr lang="en-US" sz="1200" dirty="0" smtClean="0"/>
          </a:p>
        </p:txBody>
      </p:sp>
    </p:spTree>
    <p:extLst>
      <p:ext uri="{BB962C8B-B14F-4D97-AF65-F5344CB8AC3E}">
        <p14:creationId xmlns:p14="http://schemas.microsoft.com/office/powerpoint/2010/main" val="1129572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2900" y="1587500"/>
            <a:ext cx="7505700" cy="42291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800" dirty="0" smtClean="0">
              <a:solidFill>
                <a:schemeClr val="tx2"/>
              </a:solidFill>
            </a:endParaRPr>
          </a:p>
        </p:txBody>
      </p:sp>
      <p:sp>
        <p:nvSpPr>
          <p:cNvPr id="2" name="BainBulletsConfiguration" hidden="1"/>
          <p:cNvSpPr txBox="1"/>
          <p:nvPr/>
        </p:nvSpPr>
        <p:spPr>
          <a:xfrm>
            <a:off x="12700" y="12700"/>
            <a:ext cx="8890000" cy="107722"/>
          </a:xfrm>
          <a:prstGeom prst="rect">
            <a:avLst/>
          </a:prstGeom>
          <a:noFill/>
        </p:spPr>
        <p:txBody>
          <a:bodyPr vert="horz" wrap="square" lIns="45720" rIns="45720" rtlCol="0">
            <a:spAutoFit/>
          </a:bodyPr>
          <a:lstStyle/>
          <a:p>
            <a:pPr defTabSz="914400"/>
            <a:endParaRPr lang="en-US" sz="100" dirty="0" smtClean="0">
              <a:solidFill>
                <a:srgbClr val="FFFFFF"/>
              </a:solidFill>
            </a:endParaRPr>
          </a:p>
        </p:txBody>
      </p:sp>
      <p:sp>
        <p:nvSpPr>
          <p:cNvPr id="4" name="Title 3"/>
          <p:cNvSpPr>
            <a:spLocks noGrp="1"/>
          </p:cNvSpPr>
          <p:nvPr>
            <p:ph type="title" idx="4294967295"/>
          </p:nvPr>
        </p:nvSpPr>
        <p:spPr>
          <a:xfrm>
            <a:off x="838200" y="0"/>
            <a:ext cx="8891588" cy="950913"/>
          </a:xfrm>
        </p:spPr>
        <p:txBody>
          <a:bodyPr/>
          <a:lstStyle/>
          <a:p>
            <a:r>
              <a:rPr lang="en-US" sz="3000" dirty="0" smtClean="0">
                <a:ea typeface="Verdana" panose="020B0604030504040204" pitchFamily="34" charset="0"/>
              </a:rPr>
              <a:t>Questions?</a:t>
            </a:r>
            <a:endParaRPr lang="en-US" sz="3000" dirty="0">
              <a:ea typeface="Verdana" panose="020B0604030504040204" pitchFamily="34" charset="0"/>
            </a:endParaRPr>
          </a:p>
        </p:txBody>
      </p:sp>
      <p:cxnSp>
        <p:nvCxnSpPr>
          <p:cNvPr id="10" name="Straight Connector 9"/>
          <p:cNvCxnSpPr/>
          <p:nvPr/>
        </p:nvCxnSpPr>
        <p:spPr>
          <a:xfrm>
            <a:off x="838200" y="900176"/>
            <a:ext cx="8534400" cy="0"/>
          </a:xfrm>
          <a:prstGeom prst="line">
            <a:avLst/>
          </a:prstGeom>
          <a:ln w="22225"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overall_0_131884214226218810 columns_1_131884214226218810</a:t>
            </a:r>
            <a:endParaRPr lang="en-US" sz="100" dirty="0" smtClean="0">
              <a:solidFill>
                <a:srgbClr val="FFFFFF">
                  <a:alpha val="0"/>
                </a:srgbClr>
              </a:solidFill>
            </a:endParaRPr>
          </a:p>
        </p:txBody>
      </p:sp>
      <p:grpSp>
        <p:nvGrpSpPr>
          <p:cNvPr id="9" name="Group 8"/>
          <p:cNvGrpSpPr/>
          <p:nvPr/>
        </p:nvGrpSpPr>
        <p:grpSpPr>
          <a:xfrm>
            <a:off x="838200" y="2432876"/>
            <a:ext cx="8746622" cy="4124206"/>
            <a:chOff x="838200" y="2120642"/>
            <a:chExt cx="8746622" cy="4124206"/>
          </a:xfrm>
        </p:grpSpPr>
        <p:sp>
          <p:nvSpPr>
            <p:cNvPr id="8" name="TextBox 7"/>
            <p:cNvSpPr txBox="1"/>
            <p:nvPr/>
          </p:nvSpPr>
          <p:spPr>
            <a:xfrm>
              <a:off x="4391316" y="2120642"/>
              <a:ext cx="5193506" cy="4124206"/>
            </a:xfrm>
            <a:prstGeom prst="rect">
              <a:avLst/>
            </a:prstGeom>
            <a:noFill/>
          </p:spPr>
          <p:txBody>
            <a:bodyPr wrap="square" lIns="45720" rIns="45720" rtlCol="0">
              <a:spAutoFit/>
            </a:bodyPr>
            <a:lstStyle/>
            <a:p>
              <a:pPr marL="0" indent="0">
                <a:buNone/>
              </a:pPr>
              <a:r>
                <a:rPr lang="en-US" sz="2400" b="1" dirty="0" smtClean="0">
                  <a:latin typeface="Calibri" panose="020F0502020204030204" pitchFamily="34" charset="0"/>
                  <a:cs typeface="Calibri" panose="020F0502020204030204" pitchFamily="34" charset="0"/>
                </a:rPr>
                <a:t>Contact Us</a:t>
              </a:r>
            </a:p>
            <a:p>
              <a:pPr marL="0" indent="0">
                <a:buNone/>
              </a:pPr>
              <a:r>
                <a:rPr lang="en-US" sz="2400" dirty="0" smtClean="0">
                  <a:solidFill>
                    <a:schemeClr val="accent1"/>
                  </a:solidFill>
                  <a:latin typeface="Calibri" panose="020F0502020204030204" pitchFamily="34" charset="0"/>
                  <a:cs typeface="Calibri" panose="020F0502020204030204" pitchFamily="34" charset="0"/>
                  <a:hlinkClick r:id="rId3"/>
                </a:rPr>
                <a:t>LeadershipAccelerator@Bridgespan.org</a:t>
              </a:r>
              <a:endParaRPr lang="en-US" sz="2400" dirty="0" smtClean="0">
                <a:solidFill>
                  <a:schemeClr val="accent1"/>
                </a:solidFill>
                <a:latin typeface="Calibri" panose="020F0502020204030204" pitchFamily="34" charset="0"/>
                <a:cs typeface="Calibri" panose="020F0502020204030204" pitchFamily="34" charset="0"/>
              </a:endParaRPr>
            </a:p>
            <a:p>
              <a:pPr marL="0" indent="0">
                <a:buNone/>
              </a:pPr>
              <a:endParaRPr lang="en-US" sz="2400" dirty="0" smtClean="0">
                <a:solidFill>
                  <a:schemeClr val="accent1"/>
                </a:solidFill>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Newsletters &amp; Alerts</a:t>
              </a:r>
              <a:endParaRPr lang="en-US" sz="2400" dirty="0">
                <a:latin typeface="Calibri" panose="020F0502020204030204" pitchFamily="34" charset="0"/>
                <a:cs typeface="Calibri" panose="020F0502020204030204" pitchFamily="34" charset="0"/>
              </a:endParaRPr>
            </a:p>
            <a:p>
              <a:pPr marL="0" indent="0">
                <a:buNone/>
              </a:pPr>
              <a:r>
                <a:rPr lang="en-US" sz="2400" dirty="0">
                  <a:solidFill>
                    <a:schemeClr val="accent1"/>
                  </a:solidFill>
                  <a:latin typeface="Calibri" panose="020F0502020204030204" pitchFamily="34" charset="0"/>
                  <a:cs typeface="Calibri" panose="020F0502020204030204" pitchFamily="34" charset="0"/>
                </a:rPr>
                <a:t>www.Bridgespan.org</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Twitter</a:t>
              </a:r>
              <a:endParaRPr lang="en-US" sz="2400" dirty="0">
                <a:latin typeface="Calibri" panose="020F0502020204030204" pitchFamily="34" charset="0"/>
                <a:cs typeface="Calibri" panose="020F0502020204030204" pitchFamily="34" charset="0"/>
              </a:endParaRPr>
            </a:p>
            <a:p>
              <a:pPr marL="0" indent="0">
                <a:buNone/>
              </a:pPr>
              <a:r>
                <a:rPr lang="en-US" sz="2400" dirty="0">
                  <a:solidFill>
                    <a:schemeClr val="accent1"/>
                  </a:solidFill>
                  <a:latin typeface="Calibri" panose="020F0502020204030204" pitchFamily="34" charset="0"/>
                  <a:cs typeface="Calibri" panose="020F0502020204030204" pitchFamily="34" charset="0"/>
                </a:rPr>
                <a:t>@</a:t>
              </a:r>
              <a:r>
                <a:rPr lang="en-US" sz="2400" dirty="0" err="1" smtClean="0">
                  <a:solidFill>
                    <a:schemeClr val="accent1"/>
                  </a:solidFill>
                  <a:latin typeface="Calibri" panose="020F0502020204030204" pitchFamily="34" charset="0"/>
                  <a:cs typeface="Calibri" panose="020F0502020204030204" pitchFamily="34" charset="0"/>
                </a:rPr>
                <a:t>BridgespanGroup</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4061697" y="2171442"/>
              <a:ext cx="0" cy="2921258"/>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2"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120642"/>
              <a:ext cx="2981211" cy="128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90951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513" r="-1" b="339"/>
          <a:stretch/>
        </p:blipFill>
        <p:spPr>
          <a:xfrm>
            <a:off x="215900" y="0"/>
            <a:ext cx="9513888" cy="7442200"/>
          </a:xfrm>
          <a:prstGeom prst="rect">
            <a:avLst/>
          </a:prstGeom>
        </p:spPr>
      </p:pic>
      <p:sp>
        <p:nvSpPr>
          <p:cNvPr id="8" name="Rectangle 7"/>
          <p:cNvSpPr/>
          <p:nvPr/>
        </p:nvSpPr>
        <p:spPr>
          <a:xfrm>
            <a:off x="215898" y="0"/>
            <a:ext cx="9513887" cy="7443788"/>
          </a:xfrm>
          <a:prstGeom prst="rect">
            <a:avLst/>
          </a:prstGeom>
          <a:solidFill>
            <a:schemeClr val="bg2">
              <a:alpha val="8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2000" dirty="0">
              <a:solidFill>
                <a:schemeClr val="tx2"/>
              </a:solidFill>
            </a:endParaRPr>
          </a:p>
        </p:txBody>
      </p:sp>
      <p:sp>
        <p:nvSpPr>
          <p:cNvPr id="4"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a:solidFill>
                <a:srgbClr val="FFFFFF"/>
              </a:solidFill>
            </a:endParaRPr>
          </a:p>
        </p:txBody>
      </p:sp>
      <p:sp>
        <p:nvSpPr>
          <p:cNvPr id="7" name="TextBox 6"/>
          <p:cNvSpPr txBox="1"/>
          <p:nvPr/>
        </p:nvSpPr>
        <p:spPr>
          <a:xfrm>
            <a:off x="1106393" y="2429233"/>
            <a:ext cx="7517002" cy="2585323"/>
          </a:xfrm>
          <a:prstGeom prst="rect">
            <a:avLst/>
          </a:prstGeom>
          <a:noFill/>
        </p:spPr>
        <p:txBody>
          <a:bodyPr wrap="square" lIns="45720" rIns="45720" rtlCol="0">
            <a:spAutoFit/>
          </a:bodyPr>
          <a:lstStyle/>
          <a:p>
            <a:pPr marL="0" indent="0" algn="ctr">
              <a:buNone/>
            </a:pPr>
            <a:r>
              <a:rPr lang="en-US" sz="5400" dirty="0">
                <a:solidFill>
                  <a:schemeClr val="tx2"/>
                </a:solidFill>
              </a:rPr>
              <a:t>How can we </a:t>
            </a:r>
            <a:r>
              <a:rPr lang="en-US" sz="5400" dirty="0" smtClean="0">
                <a:solidFill>
                  <a:schemeClr val="tx2"/>
                </a:solidFill>
              </a:rPr>
              <a:t>support our staff to </a:t>
            </a:r>
            <a:r>
              <a:rPr lang="en-US" sz="5400" dirty="0">
                <a:solidFill>
                  <a:schemeClr val="tx2"/>
                </a:solidFill>
              </a:rPr>
              <a:t>become leaders within our organizations</a:t>
            </a:r>
            <a:r>
              <a:rPr lang="en-US" sz="5400" dirty="0" smtClean="0">
                <a:solidFill>
                  <a:schemeClr val="tx2"/>
                </a:solidFill>
              </a:rPr>
              <a:t>?</a:t>
            </a:r>
          </a:p>
        </p:txBody>
      </p:sp>
      <p:sp>
        <p:nvSpPr>
          <p:cNvPr id="3"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overall_0_131884145433507280 columns_1_131884145433507280</a:t>
            </a:r>
            <a:endParaRPr lang="en-US" sz="100" dirty="0" smtClean="0">
              <a:solidFill>
                <a:srgbClr val="FFFFFF">
                  <a:alpha val="0"/>
                </a:srgbClr>
              </a:solidFill>
            </a:endParaRPr>
          </a:p>
        </p:txBody>
      </p:sp>
    </p:spTree>
    <p:extLst>
      <p:ext uri="{BB962C8B-B14F-4D97-AF65-F5344CB8AC3E}">
        <p14:creationId xmlns:p14="http://schemas.microsoft.com/office/powerpoint/2010/main" val="2366946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0"/>
            <a:ext cx="9198864" cy="950976"/>
          </a:xfrm>
        </p:spPr>
        <p:txBody>
          <a:bodyPr/>
          <a:lstStyle/>
          <a:p>
            <a:r>
              <a:rPr lang="en-US" dirty="0" smtClean="0"/>
              <a:t>To build future leaders, executive teams can put </a:t>
            </a:r>
            <a:r>
              <a:rPr lang="en-US" b="1" dirty="0" smtClean="0"/>
              <a:t>three </a:t>
            </a:r>
            <a:r>
              <a:rPr lang="en-US" b="1" dirty="0"/>
              <a:t>key practices </a:t>
            </a:r>
            <a:r>
              <a:rPr lang="en-US" dirty="0" smtClean="0"/>
              <a:t>into place</a:t>
            </a:r>
            <a:endParaRPr lang="en-US" dirty="0"/>
          </a:p>
        </p:txBody>
      </p:sp>
      <p:sp>
        <p:nvSpPr>
          <p:cNvPr id="3"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a:solidFill>
                <a:srgbClr val="FFFFFF"/>
              </a:solidFill>
            </a:endParaRPr>
          </a:p>
        </p:txBody>
      </p:sp>
      <p:sp>
        <p:nvSpPr>
          <p:cNvPr id="28" name="TextBox 27"/>
          <p:cNvSpPr txBox="1"/>
          <p:nvPr/>
        </p:nvSpPr>
        <p:spPr>
          <a:xfrm>
            <a:off x="1062319" y="5794619"/>
            <a:ext cx="7805944" cy="954107"/>
          </a:xfrm>
          <a:prstGeom prst="rect">
            <a:avLst/>
          </a:prstGeom>
          <a:noFill/>
          <a:effectLst/>
        </p:spPr>
        <p:txBody>
          <a:bodyPr wrap="square" lIns="45720" rIns="45720" rtlCol="0">
            <a:spAutoFit/>
          </a:bodyPr>
          <a:lstStyle/>
          <a:p>
            <a:pPr marL="0" indent="0" algn="ctr">
              <a:buNone/>
            </a:pPr>
            <a:r>
              <a:rPr lang="en-US" sz="2800" dirty="0">
                <a:solidFill>
                  <a:schemeClr val="accent2"/>
                </a:solidFill>
                <a:effectLst/>
              </a:rPr>
              <a:t>As an executive team, </a:t>
            </a:r>
            <a:r>
              <a:rPr lang="en-US" sz="2800" b="1" dirty="0">
                <a:solidFill>
                  <a:schemeClr val="accent2"/>
                </a:solidFill>
                <a:effectLst/>
              </a:rPr>
              <a:t>engage </a:t>
            </a:r>
            <a:r>
              <a:rPr lang="en-US" sz="2800" dirty="0">
                <a:solidFill>
                  <a:schemeClr val="accent2"/>
                </a:solidFill>
                <a:effectLst/>
              </a:rPr>
              <a:t>in </a:t>
            </a:r>
            <a:r>
              <a:rPr lang="en-US" sz="2800" dirty="0" smtClean="0">
                <a:solidFill>
                  <a:schemeClr val="accent2"/>
                </a:solidFill>
                <a:effectLst/>
              </a:rPr>
              <a:t>discussion</a:t>
            </a:r>
            <a:br>
              <a:rPr lang="en-US" sz="2800" dirty="0" smtClean="0">
                <a:solidFill>
                  <a:schemeClr val="accent2"/>
                </a:solidFill>
                <a:effectLst/>
              </a:rPr>
            </a:br>
            <a:r>
              <a:rPr lang="en-US" sz="2800" dirty="0" smtClean="0">
                <a:solidFill>
                  <a:schemeClr val="accent2"/>
                </a:solidFill>
                <a:effectLst/>
              </a:rPr>
              <a:t>and </a:t>
            </a:r>
            <a:r>
              <a:rPr lang="en-US" sz="2800" b="1" dirty="0">
                <a:solidFill>
                  <a:schemeClr val="accent2"/>
                </a:solidFill>
                <a:effectLst/>
              </a:rPr>
              <a:t>commit </a:t>
            </a:r>
            <a:r>
              <a:rPr lang="en-US" sz="2800" dirty="0">
                <a:solidFill>
                  <a:schemeClr val="accent2"/>
                </a:solidFill>
                <a:effectLst/>
              </a:rPr>
              <a:t>to following through </a:t>
            </a:r>
          </a:p>
        </p:txBody>
      </p:sp>
      <p:sp>
        <p:nvSpPr>
          <p:cNvPr id="4"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overall_0_131884145421994959 columns_1_131884145421994959</a:t>
            </a:r>
            <a:endParaRPr lang="en-US" sz="100" dirty="0" smtClean="0">
              <a:solidFill>
                <a:srgbClr val="FFFFFF">
                  <a:alpha val="0"/>
                </a:srgbClr>
              </a:solidFill>
            </a:endParaRPr>
          </a:p>
        </p:txBody>
      </p:sp>
      <p:sp>
        <p:nvSpPr>
          <p:cNvPr id="13" name="TextBox 12"/>
          <p:cNvSpPr txBox="1"/>
          <p:nvPr/>
        </p:nvSpPr>
        <p:spPr>
          <a:xfrm>
            <a:off x="3908912" y="3735758"/>
            <a:ext cx="2149136" cy="892552"/>
          </a:xfrm>
          <a:prstGeom prst="rect">
            <a:avLst/>
          </a:prstGeom>
          <a:noFill/>
          <a:effectLst/>
        </p:spPr>
        <p:txBody>
          <a:bodyPr wrap="square" lIns="42122" rIns="42122" rtlCol="0">
            <a:spAutoFit/>
          </a:bodyPr>
          <a:lstStyle/>
          <a:p>
            <a:pPr marL="0" indent="0" algn="ctr">
              <a:buNone/>
            </a:pPr>
            <a:r>
              <a:rPr lang="en-US" sz="2400" b="1" dirty="0" smtClean="0"/>
              <a:t>2. PRIORITIZE</a:t>
            </a:r>
            <a:endParaRPr lang="en-US" sz="2400" b="1" dirty="0"/>
          </a:p>
          <a:p>
            <a:pPr marL="0" indent="0" algn="ctr">
              <a:buNone/>
            </a:pPr>
            <a:r>
              <a:rPr lang="en-US" sz="1800" dirty="0" smtClean="0"/>
              <a:t>1-2 areas for focus</a:t>
            </a:r>
            <a:endParaRPr lang="en-US" sz="1800" dirty="0"/>
          </a:p>
        </p:txBody>
      </p:sp>
      <p:grpSp>
        <p:nvGrpSpPr>
          <p:cNvPr id="14" name="Group 13"/>
          <p:cNvGrpSpPr/>
          <p:nvPr/>
        </p:nvGrpSpPr>
        <p:grpSpPr>
          <a:xfrm>
            <a:off x="3941668" y="1396199"/>
            <a:ext cx="2083625" cy="2083625"/>
            <a:chOff x="1209549" y="2870649"/>
            <a:chExt cx="1089152" cy="1089152"/>
          </a:xfrm>
          <a:solidFill>
            <a:schemeClr val="accent1"/>
          </a:solidFill>
        </p:grpSpPr>
        <p:sp>
          <p:nvSpPr>
            <p:cNvPr id="15" name="Freeform 5"/>
            <p:cNvSpPr>
              <a:spLocks noEditPoints="1"/>
            </p:cNvSpPr>
            <p:nvPr/>
          </p:nvSpPr>
          <p:spPr bwMode="auto">
            <a:xfrm>
              <a:off x="1209549" y="2870649"/>
              <a:ext cx="1089152" cy="1089152"/>
            </a:xfrm>
            <a:custGeom>
              <a:avLst/>
              <a:gdLst>
                <a:gd name="T0" fmla="*/ 280 w 560"/>
                <a:gd name="T1" fmla="*/ 560 h 560"/>
                <a:gd name="T2" fmla="*/ 0 w 560"/>
                <a:gd name="T3" fmla="*/ 280 h 560"/>
                <a:gd name="T4" fmla="*/ 280 w 560"/>
                <a:gd name="T5" fmla="*/ 0 h 560"/>
                <a:gd name="T6" fmla="*/ 560 w 560"/>
                <a:gd name="T7" fmla="*/ 280 h 560"/>
                <a:gd name="T8" fmla="*/ 280 w 560"/>
                <a:gd name="T9" fmla="*/ 560 h 560"/>
                <a:gd name="T10" fmla="*/ 280 w 560"/>
                <a:gd name="T11" fmla="*/ 8 h 560"/>
                <a:gd name="T12" fmla="*/ 8 w 560"/>
                <a:gd name="T13" fmla="*/ 280 h 560"/>
                <a:gd name="T14" fmla="*/ 280 w 560"/>
                <a:gd name="T15" fmla="*/ 552 h 560"/>
                <a:gd name="T16" fmla="*/ 552 w 560"/>
                <a:gd name="T17" fmla="*/ 280 h 560"/>
                <a:gd name="T18" fmla="*/ 280 w 560"/>
                <a:gd name="T19" fmla="*/ 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560">
                  <a:moveTo>
                    <a:pt x="280" y="560"/>
                  </a:moveTo>
                  <a:cubicBezTo>
                    <a:pt x="125" y="560"/>
                    <a:pt x="0" y="434"/>
                    <a:pt x="0" y="280"/>
                  </a:cubicBezTo>
                  <a:cubicBezTo>
                    <a:pt x="0" y="126"/>
                    <a:pt x="125" y="0"/>
                    <a:pt x="280" y="0"/>
                  </a:cubicBezTo>
                  <a:cubicBezTo>
                    <a:pt x="434" y="0"/>
                    <a:pt x="560" y="126"/>
                    <a:pt x="560" y="280"/>
                  </a:cubicBezTo>
                  <a:cubicBezTo>
                    <a:pt x="560" y="434"/>
                    <a:pt x="434" y="560"/>
                    <a:pt x="280" y="560"/>
                  </a:cubicBezTo>
                  <a:close/>
                  <a:moveTo>
                    <a:pt x="280" y="8"/>
                  </a:moveTo>
                  <a:cubicBezTo>
                    <a:pt x="130" y="8"/>
                    <a:pt x="8" y="130"/>
                    <a:pt x="8" y="280"/>
                  </a:cubicBezTo>
                  <a:cubicBezTo>
                    <a:pt x="8" y="430"/>
                    <a:pt x="130" y="552"/>
                    <a:pt x="280" y="552"/>
                  </a:cubicBezTo>
                  <a:cubicBezTo>
                    <a:pt x="430" y="552"/>
                    <a:pt x="552" y="430"/>
                    <a:pt x="552" y="280"/>
                  </a:cubicBezTo>
                  <a:cubicBezTo>
                    <a:pt x="552" y="130"/>
                    <a:pt x="430" y="8"/>
                    <a:pt x="2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6" name="Freeform 6"/>
            <p:cNvSpPr>
              <a:spLocks/>
            </p:cNvSpPr>
            <p:nvPr/>
          </p:nvSpPr>
          <p:spPr bwMode="auto">
            <a:xfrm>
              <a:off x="1774000" y="3618449"/>
              <a:ext cx="4770" cy="3175"/>
            </a:xfrm>
            <a:custGeom>
              <a:avLst/>
              <a:gdLst>
                <a:gd name="T0" fmla="*/ 1 w 3"/>
                <a:gd name="T1" fmla="*/ 2 h 2"/>
                <a:gd name="T2" fmla="*/ 3 w 3"/>
                <a:gd name="T3" fmla="*/ 0 h 2"/>
                <a:gd name="T4" fmla="*/ 0 w 3"/>
                <a:gd name="T5" fmla="*/ 0 h 2"/>
                <a:gd name="T6" fmla="*/ 1 w 3"/>
                <a:gd name="T7" fmla="*/ 2 h 2"/>
              </a:gdLst>
              <a:ahLst/>
              <a:cxnLst>
                <a:cxn ang="0">
                  <a:pos x="T0" y="T1"/>
                </a:cxn>
                <a:cxn ang="0">
                  <a:pos x="T2" y="T3"/>
                </a:cxn>
                <a:cxn ang="0">
                  <a:pos x="T4" y="T5"/>
                </a:cxn>
                <a:cxn ang="0">
                  <a:pos x="T6" y="T7"/>
                </a:cxn>
              </a:cxnLst>
              <a:rect l="0" t="0" r="r" b="b"/>
              <a:pathLst>
                <a:path w="3" h="2">
                  <a:moveTo>
                    <a:pt x="1" y="2"/>
                  </a:moveTo>
                  <a:cubicBezTo>
                    <a:pt x="3" y="0"/>
                    <a:pt x="3" y="0"/>
                    <a:pt x="3" y="0"/>
                  </a:cubicBezTo>
                  <a:cubicBezTo>
                    <a:pt x="2" y="0"/>
                    <a:pt x="1" y="0"/>
                    <a:pt x="0" y="0"/>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7" name="Freeform 7"/>
            <p:cNvSpPr>
              <a:spLocks/>
            </p:cNvSpPr>
            <p:nvPr/>
          </p:nvSpPr>
          <p:spPr bwMode="auto">
            <a:xfrm>
              <a:off x="1298588" y="3229466"/>
              <a:ext cx="378421" cy="328650"/>
            </a:xfrm>
            <a:custGeom>
              <a:avLst/>
              <a:gdLst>
                <a:gd name="T0" fmla="*/ 187 w 194"/>
                <a:gd name="T1" fmla="*/ 4 h 169"/>
                <a:gd name="T2" fmla="*/ 176 w 194"/>
                <a:gd name="T3" fmla="*/ 0 h 169"/>
                <a:gd name="T4" fmla="*/ 165 w 194"/>
                <a:gd name="T5" fmla="*/ 5 h 169"/>
                <a:gd name="T6" fmla="*/ 107 w 194"/>
                <a:gd name="T7" fmla="*/ 68 h 169"/>
                <a:gd name="T8" fmla="*/ 100 w 194"/>
                <a:gd name="T9" fmla="*/ 77 h 169"/>
                <a:gd name="T10" fmla="*/ 61 w 194"/>
                <a:gd name="T11" fmla="*/ 122 h 169"/>
                <a:gd name="T12" fmla="*/ 29 w 194"/>
                <a:gd name="T13" fmla="*/ 88 h 169"/>
                <a:gd name="T14" fmla="*/ 17 w 194"/>
                <a:gd name="T15" fmla="*/ 83 h 169"/>
                <a:gd name="T16" fmla="*/ 6 w 194"/>
                <a:gd name="T17" fmla="*/ 88 h 169"/>
                <a:gd name="T18" fmla="*/ 6 w 194"/>
                <a:gd name="T19" fmla="*/ 110 h 169"/>
                <a:gd name="T20" fmla="*/ 63 w 194"/>
                <a:gd name="T21" fmla="*/ 169 h 169"/>
                <a:gd name="T22" fmla="*/ 74 w 194"/>
                <a:gd name="T23" fmla="*/ 156 h 169"/>
                <a:gd name="T24" fmla="*/ 114 w 194"/>
                <a:gd name="T25" fmla="*/ 109 h 169"/>
                <a:gd name="T26" fmla="*/ 124 w 194"/>
                <a:gd name="T27" fmla="*/ 98 h 169"/>
                <a:gd name="T28" fmla="*/ 188 w 194"/>
                <a:gd name="T29" fmla="*/ 27 h 169"/>
                <a:gd name="T30" fmla="*/ 187 w 194"/>
                <a:gd name="T31" fmla="*/ 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169">
                  <a:moveTo>
                    <a:pt x="187" y="4"/>
                  </a:moveTo>
                  <a:cubicBezTo>
                    <a:pt x="184" y="1"/>
                    <a:pt x="180" y="0"/>
                    <a:pt x="176" y="0"/>
                  </a:cubicBezTo>
                  <a:cubicBezTo>
                    <a:pt x="172" y="0"/>
                    <a:pt x="168" y="1"/>
                    <a:pt x="165" y="5"/>
                  </a:cubicBezTo>
                  <a:cubicBezTo>
                    <a:pt x="147" y="24"/>
                    <a:pt x="126" y="47"/>
                    <a:pt x="107" y="68"/>
                  </a:cubicBezTo>
                  <a:cubicBezTo>
                    <a:pt x="105" y="71"/>
                    <a:pt x="102" y="74"/>
                    <a:pt x="100" y="77"/>
                  </a:cubicBezTo>
                  <a:cubicBezTo>
                    <a:pt x="84" y="95"/>
                    <a:pt x="70" y="111"/>
                    <a:pt x="61" y="122"/>
                  </a:cubicBezTo>
                  <a:cubicBezTo>
                    <a:pt x="29" y="88"/>
                    <a:pt x="29" y="88"/>
                    <a:pt x="29" y="88"/>
                  </a:cubicBezTo>
                  <a:cubicBezTo>
                    <a:pt x="26" y="85"/>
                    <a:pt x="21" y="83"/>
                    <a:pt x="17" y="83"/>
                  </a:cubicBezTo>
                  <a:cubicBezTo>
                    <a:pt x="13" y="83"/>
                    <a:pt x="9" y="85"/>
                    <a:pt x="6" y="88"/>
                  </a:cubicBezTo>
                  <a:cubicBezTo>
                    <a:pt x="0" y="94"/>
                    <a:pt x="0" y="104"/>
                    <a:pt x="6" y="110"/>
                  </a:cubicBezTo>
                  <a:cubicBezTo>
                    <a:pt x="63" y="169"/>
                    <a:pt x="63" y="169"/>
                    <a:pt x="63" y="169"/>
                  </a:cubicBezTo>
                  <a:cubicBezTo>
                    <a:pt x="74" y="156"/>
                    <a:pt x="74" y="156"/>
                    <a:pt x="74" y="156"/>
                  </a:cubicBezTo>
                  <a:cubicBezTo>
                    <a:pt x="75" y="155"/>
                    <a:pt x="92" y="135"/>
                    <a:pt x="114" y="109"/>
                  </a:cubicBezTo>
                  <a:cubicBezTo>
                    <a:pt x="117" y="106"/>
                    <a:pt x="121" y="102"/>
                    <a:pt x="124" y="98"/>
                  </a:cubicBezTo>
                  <a:cubicBezTo>
                    <a:pt x="144" y="74"/>
                    <a:pt x="168" y="48"/>
                    <a:pt x="188" y="27"/>
                  </a:cubicBezTo>
                  <a:cubicBezTo>
                    <a:pt x="194" y="20"/>
                    <a:pt x="194" y="10"/>
                    <a:pt x="18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8" name="Freeform 8"/>
            <p:cNvSpPr>
              <a:spLocks/>
            </p:cNvSpPr>
            <p:nvPr/>
          </p:nvSpPr>
          <p:spPr bwMode="auto">
            <a:xfrm>
              <a:off x="1255659" y="3313614"/>
              <a:ext cx="290970" cy="288959"/>
            </a:xfrm>
            <a:custGeom>
              <a:avLst/>
              <a:gdLst>
                <a:gd name="T0" fmla="*/ 134 w 149"/>
                <a:gd name="T1" fmla="*/ 92 h 148"/>
                <a:gd name="T2" fmla="*/ 102 w 149"/>
                <a:gd name="T3" fmla="*/ 130 h 148"/>
                <a:gd name="T4" fmla="*/ 87 w 149"/>
                <a:gd name="T5" fmla="*/ 135 h 148"/>
                <a:gd name="T6" fmla="*/ 84 w 149"/>
                <a:gd name="T7" fmla="*/ 136 h 148"/>
                <a:gd name="T8" fmla="*/ 75 w 149"/>
                <a:gd name="T9" fmla="*/ 136 h 148"/>
                <a:gd name="T10" fmla="*/ 73 w 149"/>
                <a:gd name="T11" fmla="*/ 136 h 148"/>
                <a:gd name="T12" fmla="*/ 12 w 149"/>
                <a:gd name="T13" fmla="*/ 74 h 148"/>
                <a:gd name="T14" fmla="*/ 12 w 149"/>
                <a:gd name="T15" fmla="*/ 73 h 148"/>
                <a:gd name="T16" fmla="*/ 15 w 149"/>
                <a:gd name="T17" fmla="*/ 55 h 148"/>
                <a:gd name="T18" fmla="*/ 26 w 149"/>
                <a:gd name="T19" fmla="*/ 35 h 148"/>
                <a:gd name="T20" fmla="*/ 39 w 149"/>
                <a:gd name="T21" fmla="*/ 23 h 148"/>
                <a:gd name="T22" fmla="*/ 75 w 149"/>
                <a:gd name="T23" fmla="*/ 12 h 148"/>
                <a:gd name="T24" fmla="*/ 110 w 149"/>
                <a:gd name="T25" fmla="*/ 23 h 148"/>
                <a:gd name="T26" fmla="*/ 117 w 149"/>
                <a:gd name="T27" fmla="*/ 14 h 148"/>
                <a:gd name="T28" fmla="*/ 75 w 149"/>
                <a:gd name="T29" fmla="*/ 0 h 148"/>
                <a:gd name="T30" fmla="*/ 0 w 149"/>
                <a:gd name="T31" fmla="*/ 74 h 148"/>
                <a:gd name="T32" fmla="*/ 75 w 149"/>
                <a:gd name="T33" fmla="*/ 148 h 148"/>
                <a:gd name="T34" fmla="*/ 84 w 149"/>
                <a:gd name="T35" fmla="*/ 148 h 148"/>
                <a:gd name="T36" fmla="*/ 88 w 149"/>
                <a:gd name="T37" fmla="*/ 147 h 148"/>
                <a:gd name="T38" fmla="*/ 149 w 149"/>
                <a:gd name="T39" fmla="*/ 75 h 148"/>
                <a:gd name="T40" fmla="*/ 134 w 149"/>
                <a:gd name="T41"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48">
                  <a:moveTo>
                    <a:pt x="134" y="92"/>
                  </a:moveTo>
                  <a:cubicBezTo>
                    <a:pt x="129" y="109"/>
                    <a:pt x="117" y="122"/>
                    <a:pt x="102" y="130"/>
                  </a:cubicBezTo>
                  <a:cubicBezTo>
                    <a:pt x="97" y="132"/>
                    <a:pt x="92" y="134"/>
                    <a:pt x="87" y="135"/>
                  </a:cubicBezTo>
                  <a:cubicBezTo>
                    <a:pt x="86" y="135"/>
                    <a:pt x="85" y="135"/>
                    <a:pt x="84" y="136"/>
                  </a:cubicBezTo>
                  <a:cubicBezTo>
                    <a:pt x="81" y="136"/>
                    <a:pt x="78" y="136"/>
                    <a:pt x="75" y="136"/>
                  </a:cubicBezTo>
                  <a:cubicBezTo>
                    <a:pt x="74" y="136"/>
                    <a:pt x="74" y="136"/>
                    <a:pt x="73" y="136"/>
                  </a:cubicBezTo>
                  <a:cubicBezTo>
                    <a:pt x="40" y="136"/>
                    <a:pt x="12" y="108"/>
                    <a:pt x="12" y="74"/>
                  </a:cubicBezTo>
                  <a:cubicBezTo>
                    <a:pt x="12" y="74"/>
                    <a:pt x="12" y="73"/>
                    <a:pt x="12" y="73"/>
                  </a:cubicBezTo>
                  <a:cubicBezTo>
                    <a:pt x="13" y="66"/>
                    <a:pt x="13" y="61"/>
                    <a:pt x="15" y="55"/>
                  </a:cubicBezTo>
                  <a:cubicBezTo>
                    <a:pt x="18" y="48"/>
                    <a:pt x="21" y="41"/>
                    <a:pt x="26" y="35"/>
                  </a:cubicBezTo>
                  <a:cubicBezTo>
                    <a:pt x="30" y="30"/>
                    <a:pt x="34" y="26"/>
                    <a:pt x="39" y="23"/>
                  </a:cubicBezTo>
                  <a:cubicBezTo>
                    <a:pt x="49" y="16"/>
                    <a:pt x="61" y="12"/>
                    <a:pt x="75" y="12"/>
                  </a:cubicBezTo>
                  <a:cubicBezTo>
                    <a:pt x="88" y="12"/>
                    <a:pt x="100" y="16"/>
                    <a:pt x="110" y="23"/>
                  </a:cubicBezTo>
                  <a:cubicBezTo>
                    <a:pt x="112" y="20"/>
                    <a:pt x="115" y="17"/>
                    <a:pt x="117" y="14"/>
                  </a:cubicBezTo>
                  <a:cubicBezTo>
                    <a:pt x="105" y="5"/>
                    <a:pt x="91" y="0"/>
                    <a:pt x="75" y="0"/>
                  </a:cubicBezTo>
                  <a:cubicBezTo>
                    <a:pt x="34" y="0"/>
                    <a:pt x="0" y="33"/>
                    <a:pt x="0" y="74"/>
                  </a:cubicBezTo>
                  <a:cubicBezTo>
                    <a:pt x="0" y="115"/>
                    <a:pt x="34" y="148"/>
                    <a:pt x="75" y="148"/>
                  </a:cubicBezTo>
                  <a:cubicBezTo>
                    <a:pt x="78" y="148"/>
                    <a:pt x="81" y="148"/>
                    <a:pt x="84" y="148"/>
                  </a:cubicBezTo>
                  <a:cubicBezTo>
                    <a:pt x="85" y="148"/>
                    <a:pt x="87" y="147"/>
                    <a:pt x="88" y="147"/>
                  </a:cubicBezTo>
                  <a:cubicBezTo>
                    <a:pt x="122" y="141"/>
                    <a:pt x="148" y="111"/>
                    <a:pt x="149" y="75"/>
                  </a:cubicBezTo>
                  <a:cubicBezTo>
                    <a:pt x="144" y="81"/>
                    <a:pt x="139" y="87"/>
                    <a:pt x="134"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Freeform 9"/>
            <p:cNvSpPr>
              <a:spLocks noEditPoints="1"/>
            </p:cNvSpPr>
            <p:nvPr/>
          </p:nvSpPr>
          <p:spPr bwMode="auto">
            <a:xfrm>
              <a:off x="1960030" y="3313614"/>
              <a:ext cx="290970" cy="288959"/>
            </a:xfrm>
            <a:custGeom>
              <a:avLst/>
              <a:gdLst>
                <a:gd name="T0" fmla="*/ 75 w 149"/>
                <a:gd name="T1" fmla="*/ 148 h 148"/>
                <a:gd name="T2" fmla="*/ 0 w 149"/>
                <a:gd name="T3" fmla="*/ 74 h 148"/>
                <a:gd name="T4" fmla="*/ 75 w 149"/>
                <a:gd name="T5" fmla="*/ 0 h 148"/>
                <a:gd name="T6" fmla="*/ 149 w 149"/>
                <a:gd name="T7" fmla="*/ 74 h 148"/>
                <a:gd name="T8" fmla="*/ 75 w 149"/>
                <a:gd name="T9" fmla="*/ 148 h 148"/>
                <a:gd name="T10" fmla="*/ 75 w 149"/>
                <a:gd name="T11" fmla="*/ 12 h 148"/>
                <a:gd name="T12" fmla="*/ 12 w 149"/>
                <a:gd name="T13" fmla="*/ 74 h 148"/>
                <a:gd name="T14" fmla="*/ 75 w 149"/>
                <a:gd name="T15" fmla="*/ 136 h 148"/>
                <a:gd name="T16" fmla="*/ 137 w 149"/>
                <a:gd name="T17" fmla="*/ 74 h 148"/>
                <a:gd name="T18" fmla="*/ 75 w 149"/>
                <a:gd name="T19"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48">
                  <a:moveTo>
                    <a:pt x="75" y="148"/>
                  </a:moveTo>
                  <a:cubicBezTo>
                    <a:pt x="34" y="148"/>
                    <a:pt x="0" y="115"/>
                    <a:pt x="0" y="74"/>
                  </a:cubicBezTo>
                  <a:cubicBezTo>
                    <a:pt x="0" y="33"/>
                    <a:pt x="34" y="0"/>
                    <a:pt x="75" y="0"/>
                  </a:cubicBezTo>
                  <a:cubicBezTo>
                    <a:pt x="116" y="0"/>
                    <a:pt x="149" y="33"/>
                    <a:pt x="149" y="74"/>
                  </a:cubicBezTo>
                  <a:cubicBezTo>
                    <a:pt x="149" y="115"/>
                    <a:pt x="116" y="148"/>
                    <a:pt x="75" y="148"/>
                  </a:cubicBezTo>
                  <a:close/>
                  <a:moveTo>
                    <a:pt x="75" y="12"/>
                  </a:moveTo>
                  <a:cubicBezTo>
                    <a:pt x="40" y="12"/>
                    <a:pt x="12" y="40"/>
                    <a:pt x="12" y="74"/>
                  </a:cubicBezTo>
                  <a:cubicBezTo>
                    <a:pt x="12" y="108"/>
                    <a:pt x="40" y="136"/>
                    <a:pt x="75" y="136"/>
                  </a:cubicBezTo>
                  <a:cubicBezTo>
                    <a:pt x="109" y="136"/>
                    <a:pt x="137" y="108"/>
                    <a:pt x="137" y="74"/>
                  </a:cubicBezTo>
                  <a:cubicBezTo>
                    <a:pt x="137" y="40"/>
                    <a:pt x="109" y="12"/>
                    <a:pt x="7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10"/>
            <p:cNvSpPr>
              <a:spLocks/>
            </p:cNvSpPr>
            <p:nvPr/>
          </p:nvSpPr>
          <p:spPr bwMode="auto">
            <a:xfrm>
              <a:off x="1298588" y="3229466"/>
              <a:ext cx="378421" cy="328650"/>
            </a:xfrm>
            <a:custGeom>
              <a:avLst/>
              <a:gdLst>
                <a:gd name="T0" fmla="*/ 176 w 194"/>
                <a:gd name="T1" fmla="*/ 0 h 169"/>
                <a:gd name="T2" fmla="*/ 165 w 194"/>
                <a:gd name="T3" fmla="*/ 5 h 169"/>
                <a:gd name="T4" fmla="*/ 61 w 194"/>
                <a:gd name="T5" fmla="*/ 122 h 169"/>
                <a:gd name="T6" fmla="*/ 29 w 194"/>
                <a:gd name="T7" fmla="*/ 88 h 169"/>
                <a:gd name="T8" fmla="*/ 17 w 194"/>
                <a:gd name="T9" fmla="*/ 83 h 169"/>
                <a:gd name="T10" fmla="*/ 6 w 194"/>
                <a:gd name="T11" fmla="*/ 88 h 169"/>
                <a:gd name="T12" fmla="*/ 6 w 194"/>
                <a:gd name="T13" fmla="*/ 110 h 169"/>
                <a:gd name="T14" fmla="*/ 63 w 194"/>
                <a:gd name="T15" fmla="*/ 169 h 169"/>
                <a:gd name="T16" fmla="*/ 75 w 194"/>
                <a:gd name="T17" fmla="*/ 156 h 169"/>
                <a:gd name="T18" fmla="*/ 188 w 194"/>
                <a:gd name="T19" fmla="*/ 27 h 169"/>
                <a:gd name="T20" fmla="*/ 187 w 194"/>
                <a:gd name="T21" fmla="*/ 4 h 169"/>
                <a:gd name="T22" fmla="*/ 176 w 194"/>
                <a:gd name="T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69">
                  <a:moveTo>
                    <a:pt x="176" y="0"/>
                  </a:moveTo>
                  <a:cubicBezTo>
                    <a:pt x="172" y="0"/>
                    <a:pt x="168" y="1"/>
                    <a:pt x="165" y="5"/>
                  </a:cubicBezTo>
                  <a:cubicBezTo>
                    <a:pt x="129" y="42"/>
                    <a:pt x="83" y="97"/>
                    <a:pt x="61" y="122"/>
                  </a:cubicBezTo>
                  <a:cubicBezTo>
                    <a:pt x="29" y="88"/>
                    <a:pt x="29" y="88"/>
                    <a:pt x="29" y="88"/>
                  </a:cubicBezTo>
                  <a:cubicBezTo>
                    <a:pt x="26" y="85"/>
                    <a:pt x="21" y="83"/>
                    <a:pt x="17" y="83"/>
                  </a:cubicBezTo>
                  <a:cubicBezTo>
                    <a:pt x="13" y="83"/>
                    <a:pt x="9" y="85"/>
                    <a:pt x="6" y="88"/>
                  </a:cubicBezTo>
                  <a:cubicBezTo>
                    <a:pt x="0" y="94"/>
                    <a:pt x="0" y="104"/>
                    <a:pt x="6" y="110"/>
                  </a:cubicBezTo>
                  <a:cubicBezTo>
                    <a:pt x="63" y="169"/>
                    <a:pt x="63" y="169"/>
                    <a:pt x="63" y="169"/>
                  </a:cubicBezTo>
                  <a:cubicBezTo>
                    <a:pt x="75" y="156"/>
                    <a:pt x="75" y="156"/>
                    <a:pt x="75" y="156"/>
                  </a:cubicBezTo>
                  <a:cubicBezTo>
                    <a:pt x="75" y="155"/>
                    <a:pt x="142" y="76"/>
                    <a:pt x="188" y="27"/>
                  </a:cubicBezTo>
                  <a:cubicBezTo>
                    <a:pt x="194" y="20"/>
                    <a:pt x="194" y="10"/>
                    <a:pt x="187" y="4"/>
                  </a:cubicBezTo>
                  <a:cubicBezTo>
                    <a:pt x="184" y="1"/>
                    <a:pt x="180" y="0"/>
                    <a:pt x="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11"/>
            <p:cNvSpPr>
              <a:spLocks/>
            </p:cNvSpPr>
            <p:nvPr/>
          </p:nvSpPr>
          <p:spPr bwMode="auto">
            <a:xfrm>
              <a:off x="1651569" y="3229466"/>
              <a:ext cx="376830" cy="328650"/>
            </a:xfrm>
            <a:custGeom>
              <a:avLst/>
              <a:gdLst>
                <a:gd name="T0" fmla="*/ 187 w 194"/>
                <a:gd name="T1" fmla="*/ 4 h 169"/>
                <a:gd name="T2" fmla="*/ 176 w 194"/>
                <a:gd name="T3" fmla="*/ 0 h 169"/>
                <a:gd name="T4" fmla="*/ 165 w 194"/>
                <a:gd name="T5" fmla="*/ 5 h 169"/>
                <a:gd name="T6" fmla="*/ 108 w 194"/>
                <a:gd name="T7" fmla="*/ 68 h 169"/>
                <a:gd name="T8" fmla="*/ 100 w 194"/>
                <a:gd name="T9" fmla="*/ 77 h 169"/>
                <a:gd name="T10" fmla="*/ 61 w 194"/>
                <a:gd name="T11" fmla="*/ 122 h 169"/>
                <a:gd name="T12" fmla="*/ 29 w 194"/>
                <a:gd name="T13" fmla="*/ 88 h 169"/>
                <a:gd name="T14" fmla="*/ 17 w 194"/>
                <a:gd name="T15" fmla="*/ 83 h 169"/>
                <a:gd name="T16" fmla="*/ 6 w 194"/>
                <a:gd name="T17" fmla="*/ 88 h 169"/>
                <a:gd name="T18" fmla="*/ 6 w 194"/>
                <a:gd name="T19" fmla="*/ 110 h 169"/>
                <a:gd name="T20" fmla="*/ 63 w 194"/>
                <a:gd name="T21" fmla="*/ 169 h 169"/>
                <a:gd name="T22" fmla="*/ 75 w 194"/>
                <a:gd name="T23" fmla="*/ 156 h 169"/>
                <a:gd name="T24" fmla="*/ 114 w 194"/>
                <a:gd name="T25" fmla="*/ 109 h 169"/>
                <a:gd name="T26" fmla="*/ 124 w 194"/>
                <a:gd name="T27" fmla="*/ 98 h 169"/>
                <a:gd name="T28" fmla="*/ 188 w 194"/>
                <a:gd name="T29" fmla="*/ 27 h 169"/>
                <a:gd name="T30" fmla="*/ 187 w 194"/>
                <a:gd name="T31" fmla="*/ 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169">
                  <a:moveTo>
                    <a:pt x="187" y="4"/>
                  </a:moveTo>
                  <a:cubicBezTo>
                    <a:pt x="184" y="1"/>
                    <a:pt x="180" y="0"/>
                    <a:pt x="176" y="0"/>
                  </a:cubicBezTo>
                  <a:cubicBezTo>
                    <a:pt x="172" y="0"/>
                    <a:pt x="168" y="1"/>
                    <a:pt x="165" y="5"/>
                  </a:cubicBezTo>
                  <a:cubicBezTo>
                    <a:pt x="147" y="24"/>
                    <a:pt x="126" y="47"/>
                    <a:pt x="108" y="68"/>
                  </a:cubicBezTo>
                  <a:cubicBezTo>
                    <a:pt x="105" y="71"/>
                    <a:pt x="102" y="74"/>
                    <a:pt x="100" y="77"/>
                  </a:cubicBezTo>
                  <a:cubicBezTo>
                    <a:pt x="84" y="95"/>
                    <a:pt x="71" y="111"/>
                    <a:pt x="61" y="122"/>
                  </a:cubicBezTo>
                  <a:cubicBezTo>
                    <a:pt x="29" y="88"/>
                    <a:pt x="29" y="88"/>
                    <a:pt x="29" y="88"/>
                  </a:cubicBezTo>
                  <a:cubicBezTo>
                    <a:pt x="26" y="85"/>
                    <a:pt x="21" y="83"/>
                    <a:pt x="17" y="83"/>
                  </a:cubicBezTo>
                  <a:cubicBezTo>
                    <a:pt x="13" y="83"/>
                    <a:pt x="9" y="85"/>
                    <a:pt x="6" y="88"/>
                  </a:cubicBezTo>
                  <a:cubicBezTo>
                    <a:pt x="0" y="94"/>
                    <a:pt x="0" y="104"/>
                    <a:pt x="6" y="110"/>
                  </a:cubicBezTo>
                  <a:cubicBezTo>
                    <a:pt x="63" y="169"/>
                    <a:pt x="63" y="169"/>
                    <a:pt x="63" y="169"/>
                  </a:cubicBezTo>
                  <a:cubicBezTo>
                    <a:pt x="75" y="156"/>
                    <a:pt x="75" y="156"/>
                    <a:pt x="75" y="156"/>
                  </a:cubicBezTo>
                  <a:cubicBezTo>
                    <a:pt x="75" y="155"/>
                    <a:pt x="92" y="135"/>
                    <a:pt x="114" y="109"/>
                  </a:cubicBezTo>
                  <a:cubicBezTo>
                    <a:pt x="117" y="106"/>
                    <a:pt x="121" y="102"/>
                    <a:pt x="124" y="98"/>
                  </a:cubicBezTo>
                  <a:cubicBezTo>
                    <a:pt x="145" y="74"/>
                    <a:pt x="168" y="48"/>
                    <a:pt x="188" y="27"/>
                  </a:cubicBezTo>
                  <a:cubicBezTo>
                    <a:pt x="194" y="20"/>
                    <a:pt x="194" y="10"/>
                    <a:pt x="18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2" name="Freeform 12"/>
            <p:cNvSpPr>
              <a:spLocks/>
            </p:cNvSpPr>
            <p:nvPr/>
          </p:nvSpPr>
          <p:spPr bwMode="auto">
            <a:xfrm>
              <a:off x="1608639" y="3313614"/>
              <a:ext cx="289381" cy="288959"/>
            </a:xfrm>
            <a:custGeom>
              <a:avLst/>
              <a:gdLst>
                <a:gd name="T0" fmla="*/ 134 w 149"/>
                <a:gd name="T1" fmla="*/ 92 h 148"/>
                <a:gd name="T2" fmla="*/ 102 w 149"/>
                <a:gd name="T3" fmla="*/ 130 h 148"/>
                <a:gd name="T4" fmla="*/ 87 w 149"/>
                <a:gd name="T5" fmla="*/ 135 h 148"/>
                <a:gd name="T6" fmla="*/ 84 w 149"/>
                <a:gd name="T7" fmla="*/ 136 h 148"/>
                <a:gd name="T8" fmla="*/ 75 w 149"/>
                <a:gd name="T9" fmla="*/ 136 h 148"/>
                <a:gd name="T10" fmla="*/ 74 w 149"/>
                <a:gd name="T11" fmla="*/ 136 h 148"/>
                <a:gd name="T12" fmla="*/ 12 w 149"/>
                <a:gd name="T13" fmla="*/ 74 h 148"/>
                <a:gd name="T14" fmla="*/ 12 w 149"/>
                <a:gd name="T15" fmla="*/ 73 h 148"/>
                <a:gd name="T16" fmla="*/ 15 w 149"/>
                <a:gd name="T17" fmla="*/ 55 h 148"/>
                <a:gd name="T18" fmla="*/ 26 w 149"/>
                <a:gd name="T19" fmla="*/ 35 h 148"/>
                <a:gd name="T20" fmla="*/ 39 w 149"/>
                <a:gd name="T21" fmla="*/ 23 h 148"/>
                <a:gd name="T22" fmla="*/ 75 w 149"/>
                <a:gd name="T23" fmla="*/ 12 h 148"/>
                <a:gd name="T24" fmla="*/ 110 w 149"/>
                <a:gd name="T25" fmla="*/ 23 h 148"/>
                <a:gd name="T26" fmla="*/ 118 w 149"/>
                <a:gd name="T27" fmla="*/ 14 h 148"/>
                <a:gd name="T28" fmla="*/ 75 w 149"/>
                <a:gd name="T29" fmla="*/ 0 h 148"/>
                <a:gd name="T30" fmla="*/ 0 w 149"/>
                <a:gd name="T31" fmla="*/ 74 h 148"/>
                <a:gd name="T32" fmla="*/ 75 w 149"/>
                <a:gd name="T33" fmla="*/ 148 h 148"/>
                <a:gd name="T34" fmla="*/ 85 w 149"/>
                <a:gd name="T35" fmla="*/ 148 h 148"/>
                <a:gd name="T36" fmla="*/ 88 w 149"/>
                <a:gd name="T37" fmla="*/ 147 h 148"/>
                <a:gd name="T38" fmla="*/ 149 w 149"/>
                <a:gd name="T39" fmla="*/ 75 h 148"/>
                <a:gd name="T40" fmla="*/ 134 w 149"/>
                <a:gd name="T41"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48">
                  <a:moveTo>
                    <a:pt x="134" y="92"/>
                  </a:moveTo>
                  <a:cubicBezTo>
                    <a:pt x="129" y="109"/>
                    <a:pt x="117" y="122"/>
                    <a:pt x="102" y="130"/>
                  </a:cubicBezTo>
                  <a:cubicBezTo>
                    <a:pt x="98" y="132"/>
                    <a:pt x="93" y="134"/>
                    <a:pt x="87" y="135"/>
                  </a:cubicBezTo>
                  <a:cubicBezTo>
                    <a:pt x="86" y="135"/>
                    <a:pt x="85" y="135"/>
                    <a:pt x="84" y="136"/>
                  </a:cubicBezTo>
                  <a:cubicBezTo>
                    <a:pt x="81" y="136"/>
                    <a:pt x="78" y="136"/>
                    <a:pt x="75" y="136"/>
                  </a:cubicBezTo>
                  <a:cubicBezTo>
                    <a:pt x="74" y="136"/>
                    <a:pt x="74" y="136"/>
                    <a:pt x="74" y="136"/>
                  </a:cubicBezTo>
                  <a:cubicBezTo>
                    <a:pt x="40" y="136"/>
                    <a:pt x="12" y="108"/>
                    <a:pt x="12" y="74"/>
                  </a:cubicBezTo>
                  <a:cubicBezTo>
                    <a:pt x="12" y="74"/>
                    <a:pt x="12" y="73"/>
                    <a:pt x="12" y="73"/>
                  </a:cubicBezTo>
                  <a:cubicBezTo>
                    <a:pt x="13" y="66"/>
                    <a:pt x="14" y="61"/>
                    <a:pt x="15" y="55"/>
                  </a:cubicBezTo>
                  <a:cubicBezTo>
                    <a:pt x="18" y="48"/>
                    <a:pt x="22" y="41"/>
                    <a:pt x="26" y="35"/>
                  </a:cubicBezTo>
                  <a:cubicBezTo>
                    <a:pt x="30" y="30"/>
                    <a:pt x="34" y="26"/>
                    <a:pt x="39" y="23"/>
                  </a:cubicBezTo>
                  <a:cubicBezTo>
                    <a:pt x="49" y="16"/>
                    <a:pt x="61" y="12"/>
                    <a:pt x="75" y="12"/>
                  </a:cubicBezTo>
                  <a:cubicBezTo>
                    <a:pt x="88" y="12"/>
                    <a:pt x="100" y="16"/>
                    <a:pt x="110" y="23"/>
                  </a:cubicBezTo>
                  <a:cubicBezTo>
                    <a:pt x="112" y="20"/>
                    <a:pt x="115" y="17"/>
                    <a:pt x="118" y="14"/>
                  </a:cubicBezTo>
                  <a:cubicBezTo>
                    <a:pt x="105" y="5"/>
                    <a:pt x="91" y="0"/>
                    <a:pt x="75" y="0"/>
                  </a:cubicBezTo>
                  <a:cubicBezTo>
                    <a:pt x="34" y="0"/>
                    <a:pt x="0" y="33"/>
                    <a:pt x="0" y="74"/>
                  </a:cubicBezTo>
                  <a:cubicBezTo>
                    <a:pt x="0" y="115"/>
                    <a:pt x="34" y="148"/>
                    <a:pt x="75" y="148"/>
                  </a:cubicBezTo>
                  <a:cubicBezTo>
                    <a:pt x="78" y="148"/>
                    <a:pt x="81" y="148"/>
                    <a:pt x="85" y="148"/>
                  </a:cubicBezTo>
                  <a:cubicBezTo>
                    <a:pt x="86" y="148"/>
                    <a:pt x="87" y="147"/>
                    <a:pt x="88" y="147"/>
                  </a:cubicBezTo>
                  <a:cubicBezTo>
                    <a:pt x="122" y="141"/>
                    <a:pt x="148" y="111"/>
                    <a:pt x="149" y="75"/>
                  </a:cubicBezTo>
                  <a:cubicBezTo>
                    <a:pt x="144" y="81"/>
                    <a:pt x="139" y="87"/>
                    <a:pt x="134"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3" name="TextBox 22"/>
          <p:cNvSpPr txBox="1"/>
          <p:nvPr/>
        </p:nvSpPr>
        <p:spPr>
          <a:xfrm>
            <a:off x="6933742" y="3735759"/>
            <a:ext cx="2149136" cy="1723549"/>
          </a:xfrm>
          <a:prstGeom prst="rect">
            <a:avLst/>
          </a:prstGeom>
        </p:spPr>
        <p:txBody>
          <a:bodyPr wrap="square" lIns="42122" rIns="42122" rtlCol="0">
            <a:spAutoFit/>
          </a:bodyPr>
          <a:lstStyle/>
          <a:p>
            <a:pPr marL="0" indent="0" algn="ctr">
              <a:buNone/>
            </a:pPr>
            <a:r>
              <a:rPr lang="en-US" sz="2400" b="1" dirty="0" smtClean="0"/>
              <a:t>3. CRAFT</a:t>
            </a:r>
            <a:endParaRPr lang="en-US" sz="2400" b="1" dirty="0"/>
          </a:p>
          <a:p>
            <a:pPr marL="0" indent="0" algn="ctr">
              <a:buNone/>
            </a:pPr>
            <a:r>
              <a:rPr lang="en-US" sz="1800" dirty="0" smtClean="0"/>
              <a:t>development opportunities </a:t>
            </a:r>
            <a:r>
              <a:rPr lang="en-US" dirty="0" smtClean="0"/>
              <a:t>in partnership with direct reports</a:t>
            </a:r>
            <a:endParaRPr lang="en-US" sz="1800" dirty="0"/>
          </a:p>
        </p:txBody>
      </p:sp>
      <p:grpSp>
        <p:nvGrpSpPr>
          <p:cNvPr id="29" name="Group 4"/>
          <p:cNvGrpSpPr>
            <a:grpSpLocks noChangeAspect="1"/>
          </p:cNvGrpSpPr>
          <p:nvPr/>
        </p:nvGrpSpPr>
        <p:grpSpPr bwMode="auto">
          <a:xfrm>
            <a:off x="6967853" y="1396199"/>
            <a:ext cx="2080916" cy="2083625"/>
            <a:chOff x="3984" y="-380"/>
            <a:chExt cx="1536" cy="1538"/>
          </a:xfrm>
          <a:solidFill>
            <a:schemeClr val="accent1"/>
          </a:solidFill>
        </p:grpSpPr>
        <p:sp>
          <p:nvSpPr>
            <p:cNvPr id="30" name="Freeform 5"/>
            <p:cNvSpPr>
              <a:spLocks noEditPoints="1"/>
            </p:cNvSpPr>
            <p:nvPr/>
          </p:nvSpPr>
          <p:spPr bwMode="auto">
            <a:xfrm>
              <a:off x="3984" y="-380"/>
              <a:ext cx="1536" cy="1538"/>
            </a:xfrm>
            <a:custGeom>
              <a:avLst/>
              <a:gdLst>
                <a:gd name="T0" fmla="*/ 280 w 560"/>
                <a:gd name="T1" fmla="*/ 560 h 560"/>
                <a:gd name="T2" fmla="*/ 0 w 560"/>
                <a:gd name="T3" fmla="*/ 280 h 560"/>
                <a:gd name="T4" fmla="*/ 280 w 560"/>
                <a:gd name="T5" fmla="*/ 0 h 560"/>
                <a:gd name="T6" fmla="*/ 560 w 560"/>
                <a:gd name="T7" fmla="*/ 280 h 560"/>
                <a:gd name="T8" fmla="*/ 280 w 560"/>
                <a:gd name="T9" fmla="*/ 560 h 560"/>
                <a:gd name="T10" fmla="*/ 280 w 560"/>
                <a:gd name="T11" fmla="*/ 8 h 560"/>
                <a:gd name="T12" fmla="*/ 8 w 560"/>
                <a:gd name="T13" fmla="*/ 280 h 560"/>
                <a:gd name="T14" fmla="*/ 280 w 560"/>
                <a:gd name="T15" fmla="*/ 552 h 560"/>
                <a:gd name="T16" fmla="*/ 552 w 560"/>
                <a:gd name="T17" fmla="*/ 280 h 560"/>
                <a:gd name="T18" fmla="*/ 280 w 560"/>
                <a:gd name="T19" fmla="*/ 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560">
                  <a:moveTo>
                    <a:pt x="280" y="560"/>
                  </a:moveTo>
                  <a:cubicBezTo>
                    <a:pt x="126" y="560"/>
                    <a:pt x="0" y="434"/>
                    <a:pt x="0" y="280"/>
                  </a:cubicBezTo>
                  <a:cubicBezTo>
                    <a:pt x="0" y="126"/>
                    <a:pt x="126" y="0"/>
                    <a:pt x="280" y="0"/>
                  </a:cubicBezTo>
                  <a:cubicBezTo>
                    <a:pt x="434" y="0"/>
                    <a:pt x="560" y="126"/>
                    <a:pt x="560" y="280"/>
                  </a:cubicBezTo>
                  <a:cubicBezTo>
                    <a:pt x="560" y="434"/>
                    <a:pt x="434" y="560"/>
                    <a:pt x="280" y="560"/>
                  </a:cubicBezTo>
                  <a:close/>
                  <a:moveTo>
                    <a:pt x="280" y="8"/>
                  </a:moveTo>
                  <a:cubicBezTo>
                    <a:pt x="130" y="8"/>
                    <a:pt x="8" y="130"/>
                    <a:pt x="8" y="280"/>
                  </a:cubicBezTo>
                  <a:cubicBezTo>
                    <a:pt x="8" y="430"/>
                    <a:pt x="130" y="552"/>
                    <a:pt x="280" y="552"/>
                  </a:cubicBezTo>
                  <a:cubicBezTo>
                    <a:pt x="430" y="552"/>
                    <a:pt x="552" y="430"/>
                    <a:pt x="552" y="280"/>
                  </a:cubicBezTo>
                  <a:cubicBezTo>
                    <a:pt x="552" y="130"/>
                    <a:pt x="430" y="8"/>
                    <a:pt x="2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1" name="Freeform 6"/>
            <p:cNvSpPr>
              <a:spLocks noEditPoints="1"/>
            </p:cNvSpPr>
            <p:nvPr/>
          </p:nvSpPr>
          <p:spPr bwMode="auto">
            <a:xfrm>
              <a:off x="4324" y="-122"/>
              <a:ext cx="787" cy="1055"/>
            </a:xfrm>
            <a:custGeom>
              <a:avLst/>
              <a:gdLst>
                <a:gd name="T0" fmla="*/ 270 w 287"/>
                <a:gd name="T1" fmla="*/ 295 h 384"/>
                <a:gd name="T2" fmla="*/ 263 w 287"/>
                <a:gd name="T3" fmla="*/ 294 h 384"/>
                <a:gd name="T4" fmla="*/ 233 w 287"/>
                <a:gd name="T5" fmla="*/ 294 h 384"/>
                <a:gd name="T6" fmla="*/ 210 w 287"/>
                <a:gd name="T7" fmla="*/ 317 h 384"/>
                <a:gd name="T8" fmla="*/ 210 w 287"/>
                <a:gd name="T9" fmla="*/ 360 h 384"/>
                <a:gd name="T10" fmla="*/ 211 w 287"/>
                <a:gd name="T11" fmla="*/ 367 h 384"/>
                <a:gd name="T12" fmla="*/ 31 w 287"/>
                <a:gd name="T13" fmla="*/ 367 h 384"/>
                <a:gd name="T14" fmla="*/ 18 w 287"/>
                <a:gd name="T15" fmla="*/ 353 h 384"/>
                <a:gd name="T16" fmla="*/ 18 w 287"/>
                <a:gd name="T17" fmla="*/ 31 h 384"/>
                <a:gd name="T18" fmla="*/ 31 w 287"/>
                <a:gd name="T19" fmla="*/ 17 h 384"/>
                <a:gd name="T20" fmla="*/ 256 w 287"/>
                <a:gd name="T21" fmla="*/ 17 h 384"/>
                <a:gd name="T22" fmla="*/ 269 w 287"/>
                <a:gd name="T23" fmla="*/ 27 h 384"/>
                <a:gd name="T24" fmla="*/ 271 w 287"/>
                <a:gd name="T25" fmla="*/ 23 h 384"/>
                <a:gd name="T26" fmla="*/ 273 w 287"/>
                <a:gd name="T27" fmla="*/ 21 h 384"/>
                <a:gd name="T28" fmla="*/ 281 w 287"/>
                <a:gd name="T29" fmla="*/ 12 h 384"/>
                <a:gd name="T30" fmla="*/ 256 w 287"/>
                <a:gd name="T31" fmla="*/ 0 h 384"/>
                <a:gd name="T32" fmla="*/ 31 w 287"/>
                <a:gd name="T33" fmla="*/ 0 h 384"/>
                <a:gd name="T34" fmla="*/ 0 w 287"/>
                <a:gd name="T35" fmla="*/ 31 h 384"/>
                <a:gd name="T36" fmla="*/ 0 w 287"/>
                <a:gd name="T37" fmla="*/ 353 h 384"/>
                <a:gd name="T38" fmla="*/ 31 w 287"/>
                <a:gd name="T39" fmla="*/ 384 h 384"/>
                <a:gd name="T40" fmla="*/ 221 w 287"/>
                <a:gd name="T41" fmla="*/ 384 h 384"/>
                <a:gd name="T42" fmla="*/ 287 w 287"/>
                <a:gd name="T43" fmla="*/ 303 h 384"/>
                <a:gd name="T44" fmla="*/ 287 w 287"/>
                <a:gd name="T45" fmla="*/ 195 h 384"/>
                <a:gd name="T46" fmla="*/ 270 w 287"/>
                <a:gd name="T47" fmla="*/ 220 h 384"/>
                <a:gd name="T48" fmla="*/ 270 w 287"/>
                <a:gd name="T49" fmla="*/ 295 h 384"/>
                <a:gd name="T50" fmla="*/ 228 w 287"/>
                <a:gd name="T51" fmla="*/ 364 h 384"/>
                <a:gd name="T52" fmla="*/ 227 w 287"/>
                <a:gd name="T53" fmla="*/ 360 h 384"/>
                <a:gd name="T54" fmla="*/ 227 w 287"/>
                <a:gd name="T55" fmla="*/ 317 h 384"/>
                <a:gd name="T56" fmla="*/ 233 w 287"/>
                <a:gd name="T57" fmla="*/ 311 h 384"/>
                <a:gd name="T58" fmla="*/ 263 w 287"/>
                <a:gd name="T59" fmla="*/ 311 h 384"/>
                <a:gd name="T60" fmla="*/ 268 w 287"/>
                <a:gd name="T61" fmla="*/ 313 h 384"/>
                <a:gd name="T62" fmla="*/ 228 w 287"/>
                <a:gd name="T63" fmla="*/ 36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384">
                  <a:moveTo>
                    <a:pt x="270" y="295"/>
                  </a:moveTo>
                  <a:cubicBezTo>
                    <a:pt x="268" y="294"/>
                    <a:pt x="266" y="294"/>
                    <a:pt x="263" y="294"/>
                  </a:cubicBezTo>
                  <a:cubicBezTo>
                    <a:pt x="233" y="294"/>
                    <a:pt x="233" y="294"/>
                    <a:pt x="233" y="294"/>
                  </a:cubicBezTo>
                  <a:cubicBezTo>
                    <a:pt x="220" y="294"/>
                    <a:pt x="210" y="304"/>
                    <a:pt x="210" y="317"/>
                  </a:cubicBezTo>
                  <a:cubicBezTo>
                    <a:pt x="210" y="360"/>
                    <a:pt x="210" y="360"/>
                    <a:pt x="210" y="360"/>
                  </a:cubicBezTo>
                  <a:cubicBezTo>
                    <a:pt x="210" y="362"/>
                    <a:pt x="210" y="365"/>
                    <a:pt x="211" y="367"/>
                  </a:cubicBezTo>
                  <a:cubicBezTo>
                    <a:pt x="31" y="367"/>
                    <a:pt x="31" y="367"/>
                    <a:pt x="31" y="367"/>
                  </a:cubicBezTo>
                  <a:cubicBezTo>
                    <a:pt x="24" y="367"/>
                    <a:pt x="18" y="360"/>
                    <a:pt x="18" y="353"/>
                  </a:cubicBezTo>
                  <a:cubicBezTo>
                    <a:pt x="18" y="31"/>
                    <a:pt x="18" y="31"/>
                    <a:pt x="18" y="31"/>
                  </a:cubicBezTo>
                  <a:cubicBezTo>
                    <a:pt x="18" y="23"/>
                    <a:pt x="24" y="17"/>
                    <a:pt x="31" y="17"/>
                  </a:cubicBezTo>
                  <a:cubicBezTo>
                    <a:pt x="256" y="17"/>
                    <a:pt x="256" y="17"/>
                    <a:pt x="256" y="17"/>
                  </a:cubicBezTo>
                  <a:cubicBezTo>
                    <a:pt x="262" y="17"/>
                    <a:pt x="267" y="21"/>
                    <a:pt x="269" y="27"/>
                  </a:cubicBezTo>
                  <a:cubicBezTo>
                    <a:pt x="271" y="23"/>
                    <a:pt x="271" y="23"/>
                    <a:pt x="271" y="23"/>
                  </a:cubicBezTo>
                  <a:cubicBezTo>
                    <a:pt x="273" y="21"/>
                    <a:pt x="273" y="21"/>
                    <a:pt x="273" y="21"/>
                  </a:cubicBezTo>
                  <a:cubicBezTo>
                    <a:pt x="275" y="18"/>
                    <a:pt x="278" y="15"/>
                    <a:pt x="281" y="12"/>
                  </a:cubicBezTo>
                  <a:cubicBezTo>
                    <a:pt x="275" y="5"/>
                    <a:pt x="266" y="0"/>
                    <a:pt x="256" y="0"/>
                  </a:cubicBezTo>
                  <a:cubicBezTo>
                    <a:pt x="31" y="0"/>
                    <a:pt x="31" y="0"/>
                    <a:pt x="31" y="0"/>
                  </a:cubicBezTo>
                  <a:cubicBezTo>
                    <a:pt x="14" y="0"/>
                    <a:pt x="0" y="14"/>
                    <a:pt x="0" y="31"/>
                  </a:cubicBezTo>
                  <a:cubicBezTo>
                    <a:pt x="0" y="353"/>
                    <a:pt x="0" y="353"/>
                    <a:pt x="0" y="353"/>
                  </a:cubicBezTo>
                  <a:cubicBezTo>
                    <a:pt x="0" y="370"/>
                    <a:pt x="14" y="384"/>
                    <a:pt x="31" y="384"/>
                  </a:cubicBezTo>
                  <a:cubicBezTo>
                    <a:pt x="221" y="384"/>
                    <a:pt x="221" y="384"/>
                    <a:pt x="221" y="384"/>
                  </a:cubicBezTo>
                  <a:cubicBezTo>
                    <a:pt x="239" y="384"/>
                    <a:pt x="285" y="348"/>
                    <a:pt x="287" y="303"/>
                  </a:cubicBezTo>
                  <a:cubicBezTo>
                    <a:pt x="287" y="195"/>
                    <a:pt x="287" y="195"/>
                    <a:pt x="287" y="195"/>
                  </a:cubicBezTo>
                  <a:cubicBezTo>
                    <a:pt x="270" y="220"/>
                    <a:pt x="270" y="220"/>
                    <a:pt x="270" y="220"/>
                  </a:cubicBezTo>
                  <a:lnTo>
                    <a:pt x="270" y="295"/>
                  </a:lnTo>
                  <a:close/>
                  <a:moveTo>
                    <a:pt x="228" y="364"/>
                  </a:moveTo>
                  <a:cubicBezTo>
                    <a:pt x="228" y="363"/>
                    <a:pt x="227" y="362"/>
                    <a:pt x="227" y="360"/>
                  </a:cubicBezTo>
                  <a:cubicBezTo>
                    <a:pt x="227" y="317"/>
                    <a:pt x="227" y="317"/>
                    <a:pt x="227" y="317"/>
                  </a:cubicBezTo>
                  <a:cubicBezTo>
                    <a:pt x="227" y="314"/>
                    <a:pt x="230" y="311"/>
                    <a:pt x="233" y="311"/>
                  </a:cubicBezTo>
                  <a:cubicBezTo>
                    <a:pt x="263" y="311"/>
                    <a:pt x="263" y="311"/>
                    <a:pt x="263" y="311"/>
                  </a:cubicBezTo>
                  <a:cubicBezTo>
                    <a:pt x="265" y="311"/>
                    <a:pt x="267" y="312"/>
                    <a:pt x="268" y="313"/>
                  </a:cubicBezTo>
                  <a:cubicBezTo>
                    <a:pt x="262" y="338"/>
                    <a:pt x="240" y="357"/>
                    <a:pt x="228"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7"/>
            <p:cNvSpPr>
              <a:spLocks/>
            </p:cNvSpPr>
            <p:nvPr/>
          </p:nvSpPr>
          <p:spPr bwMode="auto">
            <a:xfrm>
              <a:off x="4456" y="46"/>
              <a:ext cx="507" cy="46"/>
            </a:xfrm>
            <a:custGeom>
              <a:avLst/>
              <a:gdLst>
                <a:gd name="T0" fmla="*/ 9 w 185"/>
                <a:gd name="T1" fmla="*/ 17 h 17"/>
                <a:gd name="T2" fmla="*/ 176 w 185"/>
                <a:gd name="T3" fmla="*/ 17 h 17"/>
                <a:gd name="T4" fmla="*/ 185 w 185"/>
                <a:gd name="T5" fmla="*/ 9 h 17"/>
                <a:gd name="T6" fmla="*/ 176 w 185"/>
                <a:gd name="T7" fmla="*/ 0 h 17"/>
                <a:gd name="T8" fmla="*/ 9 w 185"/>
                <a:gd name="T9" fmla="*/ 0 h 17"/>
                <a:gd name="T10" fmla="*/ 0 w 185"/>
                <a:gd name="T11" fmla="*/ 9 h 17"/>
                <a:gd name="T12" fmla="*/ 9 w 185"/>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85" h="17">
                  <a:moveTo>
                    <a:pt x="9" y="17"/>
                  </a:moveTo>
                  <a:cubicBezTo>
                    <a:pt x="176" y="17"/>
                    <a:pt x="176" y="17"/>
                    <a:pt x="176" y="17"/>
                  </a:cubicBezTo>
                  <a:cubicBezTo>
                    <a:pt x="181" y="17"/>
                    <a:pt x="185" y="13"/>
                    <a:pt x="185" y="9"/>
                  </a:cubicBezTo>
                  <a:cubicBezTo>
                    <a:pt x="185" y="4"/>
                    <a:pt x="181" y="0"/>
                    <a:pt x="176" y="0"/>
                  </a:cubicBezTo>
                  <a:cubicBezTo>
                    <a:pt x="9" y="0"/>
                    <a:pt x="9" y="0"/>
                    <a:pt x="9" y="0"/>
                  </a:cubicBezTo>
                  <a:cubicBezTo>
                    <a:pt x="4" y="0"/>
                    <a:pt x="0" y="4"/>
                    <a:pt x="0" y="9"/>
                  </a:cubicBezTo>
                  <a:cubicBezTo>
                    <a:pt x="0" y="13"/>
                    <a:pt x="4"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8"/>
            <p:cNvSpPr>
              <a:spLocks/>
            </p:cNvSpPr>
            <p:nvPr/>
          </p:nvSpPr>
          <p:spPr bwMode="auto">
            <a:xfrm>
              <a:off x="4456" y="219"/>
              <a:ext cx="417" cy="46"/>
            </a:xfrm>
            <a:custGeom>
              <a:avLst/>
              <a:gdLst>
                <a:gd name="T0" fmla="*/ 9 w 152"/>
                <a:gd name="T1" fmla="*/ 0 h 17"/>
                <a:gd name="T2" fmla="*/ 0 w 152"/>
                <a:gd name="T3" fmla="*/ 8 h 17"/>
                <a:gd name="T4" fmla="*/ 9 w 152"/>
                <a:gd name="T5" fmla="*/ 17 h 17"/>
                <a:gd name="T6" fmla="*/ 140 w 152"/>
                <a:gd name="T7" fmla="*/ 17 h 17"/>
                <a:gd name="T8" fmla="*/ 152 w 152"/>
                <a:gd name="T9" fmla="*/ 0 h 17"/>
                <a:gd name="T10" fmla="*/ 9 w 152"/>
                <a:gd name="T11" fmla="*/ 0 h 17"/>
              </a:gdLst>
              <a:ahLst/>
              <a:cxnLst>
                <a:cxn ang="0">
                  <a:pos x="T0" y="T1"/>
                </a:cxn>
                <a:cxn ang="0">
                  <a:pos x="T2" y="T3"/>
                </a:cxn>
                <a:cxn ang="0">
                  <a:pos x="T4" y="T5"/>
                </a:cxn>
                <a:cxn ang="0">
                  <a:pos x="T6" y="T7"/>
                </a:cxn>
                <a:cxn ang="0">
                  <a:pos x="T8" y="T9"/>
                </a:cxn>
                <a:cxn ang="0">
                  <a:pos x="T10" y="T11"/>
                </a:cxn>
              </a:cxnLst>
              <a:rect l="0" t="0" r="r" b="b"/>
              <a:pathLst>
                <a:path w="152" h="17">
                  <a:moveTo>
                    <a:pt x="9" y="0"/>
                  </a:moveTo>
                  <a:cubicBezTo>
                    <a:pt x="4" y="0"/>
                    <a:pt x="0" y="3"/>
                    <a:pt x="0" y="8"/>
                  </a:cubicBezTo>
                  <a:cubicBezTo>
                    <a:pt x="0" y="13"/>
                    <a:pt x="4" y="17"/>
                    <a:pt x="9" y="17"/>
                  </a:cubicBezTo>
                  <a:cubicBezTo>
                    <a:pt x="140" y="17"/>
                    <a:pt x="140" y="17"/>
                    <a:pt x="140" y="17"/>
                  </a:cubicBezTo>
                  <a:cubicBezTo>
                    <a:pt x="152" y="0"/>
                    <a:pt x="152" y="0"/>
                    <a:pt x="152"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9"/>
            <p:cNvSpPr>
              <a:spLocks/>
            </p:cNvSpPr>
            <p:nvPr/>
          </p:nvSpPr>
          <p:spPr bwMode="auto">
            <a:xfrm>
              <a:off x="4456" y="389"/>
              <a:ext cx="296" cy="49"/>
            </a:xfrm>
            <a:custGeom>
              <a:avLst/>
              <a:gdLst>
                <a:gd name="T0" fmla="*/ 9 w 108"/>
                <a:gd name="T1" fmla="*/ 0 h 18"/>
                <a:gd name="T2" fmla="*/ 0 w 108"/>
                <a:gd name="T3" fmla="*/ 9 h 18"/>
                <a:gd name="T4" fmla="*/ 9 w 108"/>
                <a:gd name="T5" fmla="*/ 18 h 18"/>
                <a:gd name="T6" fmla="*/ 96 w 108"/>
                <a:gd name="T7" fmla="*/ 18 h 18"/>
                <a:gd name="T8" fmla="*/ 108 w 108"/>
                <a:gd name="T9" fmla="*/ 0 h 18"/>
                <a:gd name="T10" fmla="*/ 9 w 108"/>
                <a:gd name="T11" fmla="*/ 0 h 18"/>
              </a:gdLst>
              <a:ahLst/>
              <a:cxnLst>
                <a:cxn ang="0">
                  <a:pos x="T0" y="T1"/>
                </a:cxn>
                <a:cxn ang="0">
                  <a:pos x="T2" y="T3"/>
                </a:cxn>
                <a:cxn ang="0">
                  <a:pos x="T4" y="T5"/>
                </a:cxn>
                <a:cxn ang="0">
                  <a:pos x="T6" y="T7"/>
                </a:cxn>
                <a:cxn ang="0">
                  <a:pos x="T8" y="T9"/>
                </a:cxn>
                <a:cxn ang="0">
                  <a:pos x="T10" y="T11"/>
                </a:cxn>
              </a:cxnLst>
              <a:rect l="0" t="0" r="r" b="b"/>
              <a:pathLst>
                <a:path w="108" h="18">
                  <a:moveTo>
                    <a:pt x="9" y="0"/>
                  </a:moveTo>
                  <a:cubicBezTo>
                    <a:pt x="4" y="0"/>
                    <a:pt x="0" y="4"/>
                    <a:pt x="0" y="9"/>
                  </a:cubicBezTo>
                  <a:cubicBezTo>
                    <a:pt x="0" y="14"/>
                    <a:pt x="4" y="18"/>
                    <a:pt x="9" y="18"/>
                  </a:cubicBezTo>
                  <a:cubicBezTo>
                    <a:pt x="96" y="18"/>
                    <a:pt x="96" y="18"/>
                    <a:pt x="96" y="18"/>
                  </a:cubicBezTo>
                  <a:cubicBezTo>
                    <a:pt x="108" y="0"/>
                    <a:pt x="108" y="0"/>
                    <a:pt x="108"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10"/>
            <p:cNvSpPr>
              <a:spLocks/>
            </p:cNvSpPr>
            <p:nvPr/>
          </p:nvSpPr>
          <p:spPr bwMode="auto">
            <a:xfrm>
              <a:off x="4456" y="562"/>
              <a:ext cx="192" cy="47"/>
            </a:xfrm>
            <a:custGeom>
              <a:avLst/>
              <a:gdLst>
                <a:gd name="T0" fmla="*/ 9 w 70"/>
                <a:gd name="T1" fmla="*/ 0 h 17"/>
                <a:gd name="T2" fmla="*/ 0 w 70"/>
                <a:gd name="T3" fmla="*/ 8 h 17"/>
                <a:gd name="T4" fmla="*/ 9 w 70"/>
                <a:gd name="T5" fmla="*/ 17 h 17"/>
                <a:gd name="T6" fmla="*/ 67 w 70"/>
                <a:gd name="T7" fmla="*/ 17 h 17"/>
                <a:gd name="T8" fmla="*/ 70 w 70"/>
                <a:gd name="T9" fmla="*/ 0 h 17"/>
                <a:gd name="T10" fmla="*/ 9 w 70"/>
                <a:gd name="T11" fmla="*/ 0 h 17"/>
              </a:gdLst>
              <a:ahLst/>
              <a:cxnLst>
                <a:cxn ang="0">
                  <a:pos x="T0" y="T1"/>
                </a:cxn>
                <a:cxn ang="0">
                  <a:pos x="T2" y="T3"/>
                </a:cxn>
                <a:cxn ang="0">
                  <a:pos x="T4" y="T5"/>
                </a:cxn>
                <a:cxn ang="0">
                  <a:pos x="T6" y="T7"/>
                </a:cxn>
                <a:cxn ang="0">
                  <a:pos x="T8" y="T9"/>
                </a:cxn>
                <a:cxn ang="0">
                  <a:pos x="T10" y="T11"/>
                </a:cxn>
              </a:cxnLst>
              <a:rect l="0" t="0" r="r" b="b"/>
              <a:pathLst>
                <a:path w="70" h="17">
                  <a:moveTo>
                    <a:pt x="9" y="0"/>
                  </a:moveTo>
                  <a:cubicBezTo>
                    <a:pt x="4" y="0"/>
                    <a:pt x="0" y="4"/>
                    <a:pt x="0" y="8"/>
                  </a:cubicBezTo>
                  <a:cubicBezTo>
                    <a:pt x="0" y="13"/>
                    <a:pt x="4" y="17"/>
                    <a:pt x="9" y="17"/>
                  </a:cubicBezTo>
                  <a:cubicBezTo>
                    <a:pt x="67" y="17"/>
                    <a:pt x="67" y="17"/>
                    <a:pt x="67" y="17"/>
                  </a:cubicBezTo>
                  <a:cubicBezTo>
                    <a:pt x="68" y="11"/>
                    <a:pt x="69" y="5"/>
                    <a:pt x="70"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Freeform 11"/>
            <p:cNvSpPr>
              <a:spLocks/>
            </p:cNvSpPr>
            <p:nvPr/>
          </p:nvSpPr>
          <p:spPr bwMode="auto">
            <a:xfrm>
              <a:off x="4456" y="732"/>
              <a:ext cx="186" cy="50"/>
            </a:xfrm>
            <a:custGeom>
              <a:avLst/>
              <a:gdLst>
                <a:gd name="T0" fmla="*/ 67 w 68"/>
                <a:gd name="T1" fmla="*/ 0 h 18"/>
                <a:gd name="T2" fmla="*/ 9 w 68"/>
                <a:gd name="T3" fmla="*/ 0 h 18"/>
                <a:gd name="T4" fmla="*/ 0 w 68"/>
                <a:gd name="T5" fmla="*/ 9 h 18"/>
                <a:gd name="T6" fmla="*/ 9 w 68"/>
                <a:gd name="T7" fmla="*/ 18 h 18"/>
                <a:gd name="T8" fmla="*/ 68 w 68"/>
                <a:gd name="T9" fmla="*/ 18 h 18"/>
                <a:gd name="T10" fmla="*/ 68 w 68"/>
                <a:gd name="T11" fmla="*/ 13 h 18"/>
                <a:gd name="T12" fmla="*/ 67 w 6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8" h="18">
                  <a:moveTo>
                    <a:pt x="67" y="0"/>
                  </a:moveTo>
                  <a:cubicBezTo>
                    <a:pt x="9" y="0"/>
                    <a:pt x="9" y="0"/>
                    <a:pt x="9" y="0"/>
                  </a:cubicBezTo>
                  <a:cubicBezTo>
                    <a:pt x="4" y="0"/>
                    <a:pt x="0" y="4"/>
                    <a:pt x="0" y="9"/>
                  </a:cubicBezTo>
                  <a:cubicBezTo>
                    <a:pt x="0" y="14"/>
                    <a:pt x="4" y="18"/>
                    <a:pt x="9" y="18"/>
                  </a:cubicBezTo>
                  <a:cubicBezTo>
                    <a:pt x="68" y="18"/>
                    <a:pt x="68" y="18"/>
                    <a:pt x="68" y="18"/>
                  </a:cubicBezTo>
                  <a:cubicBezTo>
                    <a:pt x="68" y="13"/>
                    <a:pt x="68" y="13"/>
                    <a:pt x="68" y="13"/>
                  </a:cubicBezTo>
                  <a:cubicBezTo>
                    <a:pt x="68" y="13"/>
                    <a:pt x="67" y="8"/>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7" name="Freeform 12"/>
            <p:cNvSpPr>
              <a:spLocks/>
            </p:cNvSpPr>
            <p:nvPr/>
          </p:nvSpPr>
          <p:spPr bwMode="auto">
            <a:xfrm>
              <a:off x="4703" y="2"/>
              <a:ext cx="562" cy="651"/>
            </a:xfrm>
            <a:custGeom>
              <a:avLst/>
              <a:gdLst>
                <a:gd name="T0" fmla="*/ 408 w 562"/>
                <a:gd name="T1" fmla="*/ 33 h 651"/>
                <a:gd name="T2" fmla="*/ 364 w 562"/>
                <a:gd name="T3" fmla="*/ 0 h 651"/>
                <a:gd name="T4" fmla="*/ 362 w 562"/>
                <a:gd name="T5" fmla="*/ 2 h 651"/>
                <a:gd name="T6" fmla="*/ 211 w 562"/>
                <a:gd name="T7" fmla="*/ 217 h 651"/>
                <a:gd name="T8" fmla="*/ 178 w 562"/>
                <a:gd name="T9" fmla="*/ 263 h 651"/>
                <a:gd name="T10" fmla="*/ 90 w 562"/>
                <a:gd name="T11" fmla="*/ 387 h 651"/>
                <a:gd name="T12" fmla="*/ 54 w 562"/>
                <a:gd name="T13" fmla="*/ 436 h 651"/>
                <a:gd name="T14" fmla="*/ 0 w 562"/>
                <a:gd name="T15" fmla="*/ 516 h 651"/>
                <a:gd name="T16" fmla="*/ 21 w 562"/>
                <a:gd name="T17" fmla="*/ 516 h 651"/>
                <a:gd name="T18" fmla="*/ 43 w 562"/>
                <a:gd name="T19" fmla="*/ 516 h 651"/>
                <a:gd name="T20" fmla="*/ 52 w 562"/>
                <a:gd name="T21" fmla="*/ 538 h 651"/>
                <a:gd name="T22" fmla="*/ 60 w 562"/>
                <a:gd name="T23" fmla="*/ 560 h 651"/>
                <a:gd name="T24" fmla="*/ 63 w 562"/>
                <a:gd name="T25" fmla="*/ 565 h 651"/>
                <a:gd name="T26" fmla="*/ 93 w 562"/>
                <a:gd name="T27" fmla="*/ 565 h 651"/>
                <a:gd name="T28" fmla="*/ 115 w 562"/>
                <a:gd name="T29" fmla="*/ 568 h 651"/>
                <a:gd name="T30" fmla="*/ 123 w 562"/>
                <a:gd name="T31" fmla="*/ 587 h 651"/>
                <a:gd name="T32" fmla="*/ 131 w 562"/>
                <a:gd name="T33" fmla="*/ 607 h 651"/>
                <a:gd name="T34" fmla="*/ 134 w 562"/>
                <a:gd name="T35" fmla="*/ 615 h 651"/>
                <a:gd name="T36" fmla="*/ 164 w 562"/>
                <a:gd name="T37" fmla="*/ 618 h 651"/>
                <a:gd name="T38" fmla="*/ 186 w 562"/>
                <a:gd name="T39" fmla="*/ 618 h 651"/>
                <a:gd name="T40" fmla="*/ 194 w 562"/>
                <a:gd name="T41" fmla="*/ 637 h 651"/>
                <a:gd name="T42" fmla="*/ 200 w 562"/>
                <a:gd name="T43" fmla="*/ 651 h 651"/>
                <a:gd name="T44" fmla="*/ 230 w 562"/>
                <a:gd name="T45" fmla="*/ 607 h 651"/>
                <a:gd name="T46" fmla="*/ 257 w 562"/>
                <a:gd name="T47" fmla="*/ 571 h 651"/>
                <a:gd name="T48" fmla="*/ 362 w 562"/>
                <a:gd name="T49" fmla="*/ 423 h 651"/>
                <a:gd name="T50" fmla="*/ 408 w 562"/>
                <a:gd name="T51" fmla="*/ 357 h 651"/>
                <a:gd name="T52" fmla="*/ 562 w 562"/>
                <a:gd name="T53" fmla="*/ 140 h 651"/>
                <a:gd name="T54" fmla="*/ 408 w 562"/>
                <a:gd name="T55" fmla="*/ 33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2" h="651">
                  <a:moveTo>
                    <a:pt x="408" y="33"/>
                  </a:moveTo>
                  <a:lnTo>
                    <a:pt x="364" y="0"/>
                  </a:lnTo>
                  <a:lnTo>
                    <a:pt x="362" y="2"/>
                  </a:lnTo>
                  <a:lnTo>
                    <a:pt x="211" y="217"/>
                  </a:lnTo>
                  <a:lnTo>
                    <a:pt x="178" y="263"/>
                  </a:lnTo>
                  <a:lnTo>
                    <a:pt x="90" y="387"/>
                  </a:lnTo>
                  <a:lnTo>
                    <a:pt x="54" y="436"/>
                  </a:lnTo>
                  <a:lnTo>
                    <a:pt x="0" y="516"/>
                  </a:lnTo>
                  <a:lnTo>
                    <a:pt x="21" y="516"/>
                  </a:lnTo>
                  <a:lnTo>
                    <a:pt x="43" y="516"/>
                  </a:lnTo>
                  <a:lnTo>
                    <a:pt x="52" y="538"/>
                  </a:lnTo>
                  <a:lnTo>
                    <a:pt x="60" y="560"/>
                  </a:lnTo>
                  <a:lnTo>
                    <a:pt x="63" y="565"/>
                  </a:lnTo>
                  <a:lnTo>
                    <a:pt x="93" y="565"/>
                  </a:lnTo>
                  <a:lnTo>
                    <a:pt x="115" y="568"/>
                  </a:lnTo>
                  <a:lnTo>
                    <a:pt x="123" y="587"/>
                  </a:lnTo>
                  <a:lnTo>
                    <a:pt x="131" y="607"/>
                  </a:lnTo>
                  <a:lnTo>
                    <a:pt x="134" y="615"/>
                  </a:lnTo>
                  <a:lnTo>
                    <a:pt x="164" y="618"/>
                  </a:lnTo>
                  <a:lnTo>
                    <a:pt x="186" y="618"/>
                  </a:lnTo>
                  <a:lnTo>
                    <a:pt x="194" y="637"/>
                  </a:lnTo>
                  <a:lnTo>
                    <a:pt x="200" y="651"/>
                  </a:lnTo>
                  <a:lnTo>
                    <a:pt x="230" y="607"/>
                  </a:lnTo>
                  <a:lnTo>
                    <a:pt x="257" y="571"/>
                  </a:lnTo>
                  <a:lnTo>
                    <a:pt x="362" y="423"/>
                  </a:lnTo>
                  <a:lnTo>
                    <a:pt x="408" y="357"/>
                  </a:lnTo>
                  <a:lnTo>
                    <a:pt x="562" y="140"/>
                  </a:lnTo>
                  <a:lnTo>
                    <a:pt x="40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13"/>
            <p:cNvSpPr>
              <a:spLocks/>
            </p:cNvSpPr>
            <p:nvPr/>
          </p:nvSpPr>
          <p:spPr bwMode="auto">
            <a:xfrm>
              <a:off x="4670" y="548"/>
              <a:ext cx="208" cy="217"/>
            </a:xfrm>
            <a:custGeom>
              <a:avLst/>
              <a:gdLst>
                <a:gd name="T0" fmla="*/ 72 w 76"/>
                <a:gd name="T1" fmla="*/ 38 h 79"/>
                <a:gd name="T2" fmla="*/ 53 w 76"/>
                <a:gd name="T3" fmla="*/ 37 h 79"/>
                <a:gd name="T4" fmla="*/ 47 w 76"/>
                <a:gd name="T5" fmla="*/ 22 h 79"/>
                <a:gd name="T6" fmla="*/ 46 w 76"/>
                <a:gd name="T7" fmla="*/ 19 h 79"/>
                <a:gd name="T8" fmla="*/ 27 w 76"/>
                <a:gd name="T9" fmla="*/ 19 h 79"/>
                <a:gd name="T10" fmla="*/ 21 w 76"/>
                <a:gd name="T11" fmla="*/ 5 h 79"/>
                <a:gd name="T12" fmla="*/ 20 w 76"/>
                <a:gd name="T13" fmla="*/ 1 h 79"/>
                <a:gd name="T14" fmla="*/ 5 w 76"/>
                <a:gd name="T15" fmla="*/ 0 h 79"/>
                <a:gd name="T16" fmla="*/ 5 w 76"/>
                <a:gd name="T17" fmla="*/ 2 h 79"/>
                <a:gd name="T18" fmla="*/ 4 w 76"/>
                <a:gd name="T19" fmla="*/ 5 h 79"/>
                <a:gd name="T20" fmla="*/ 1 w 76"/>
                <a:gd name="T21" fmla="*/ 22 h 79"/>
                <a:gd name="T22" fmla="*/ 1 w 76"/>
                <a:gd name="T23" fmla="*/ 67 h 79"/>
                <a:gd name="T24" fmla="*/ 2 w 76"/>
                <a:gd name="T25" fmla="*/ 79 h 79"/>
                <a:gd name="T26" fmla="*/ 19 w 76"/>
                <a:gd name="T27" fmla="*/ 74 h 79"/>
                <a:gd name="T28" fmla="*/ 75 w 76"/>
                <a:gd name="T29" fmla="*/ 50 h 79"/>
                <a:gd name="T30" fmla="*/ 76 w 76"/>
                <a:gd name="T31" fmla="*/ 49 h 79"/>
                <a:gd name="T32" fmla="*/ 72 w 76"/>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9">
                  <a:moveTo>
                    <a:pt x="72" y="38"/>
                  </a:moveTo>
                  <a:cubicBezTo>
                    <a:pt x="53" y="37"/>
                    <a:pt x="53" y="37"/>
                    <a:pt x="53" y="37"/>
                  </a:cubicBezTo>
                  <a:cubicBezTo>
                    <a:pt x="47" y="22"/>
                    <a:pt x="47" y="22"/>
                    <a:pt x="47" y="22"/>
                  </a:cubicBezTo>
                  <a:cubicBezTo>
                    <a:pt x="46" y="19"/>
                    <a:pt x="46" y="19"/>
                    <a:pt x="46" y="19"/>
                  </a:cubicBezTo>
                  <a:cubicBezTo>
                    <a:pt x="27" y="19"/>
                    <a:pt x="27" y="19"/>
                    <a:pt x="27" y="19"/>
                  </a:cubicBezTo>
                  <a:cubicBezTo>
                    <a:pt x="21" y="5"/>
                    <a:pt x="21" y="5"/>
                    <a:pt x="21" y="5"/>
                  </a:cubicBezTo>
                  <a:cubicBezTo>
                    <a:pt x="20" y="1"/>
                    <a:pt x="20" y="1"/>
                    <a:pt x="20" y="1"/>
                  </a:cubicBezTo>
                  <a:cubicBezTo>
                    <a:pt x="5" y="0"/>
                    <a:pt x="5" y="0"/>
                    <a:pt x="5" y="0"/>
                  </a:cubicBezTo>
                  <a:cubicBezTo>
                    <a:pt x="5" y="1"/>
                    <a:pt x="5" y="1"/>
                    <a:pt x="5" y="2"/>
                  </a:cubicBezTo>
                  <a:cubicBezTo>
                    <a:pt x="5" y="3"/>
                    <a:pt x="4" y="4"/>
                    <a:pt x="4" y="5"/>
                  </a:cubicBezTo>
                  <a:cubicBezTo>
                    <a:pt x="3" y="10"/>
                    <a:pt x="2" y="16"/>
                    <a:pt x="1" y="22"/>
                  </a:cubicBezTo>
                  <a:cubicBezTo>
                    <a:pt x="0" y="38"/>
                    <a:pt x="0" y="56"/>
                    <a:pt x="1" y="67"/>
                  </a:cubicBezTo>
                  <a:cubicBezTo>
                    <a:pt x="1" y="75"/>
                    <a:pt x="2" y="79"/>
                    <a:pt x="2" y="79"/>
                  </a:cubicBezTo>
                  <a:cubicBezTo>
                    <a:pt x="2" y="79"/>
                    <a:pt x="9" y="78"/>
                    <a:pt x="19" y="74"/>
                  </a:cubicBezTo>
                  <a:cubicBezTo>
                    <a:pt x="36" y="69"/>
                    <a:pt x="61" y="60"/>
                    <a:pt x="75" y="50"/>
                  </a:cubicBezTo>
                  <a:cubicBezTo>
                    <a:pt x="75" y="49"/>
                    <a:pt x="76" y="49"/>
                    <a:pt x="76" y="49"/>
                  </a:cubicBezTo>
                  <a:lnTo>
                    <a:pt x="7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9" name="Freeform 14"/>
            <p:cNvSpPr>
              <a:spLocks/>
            </p:cNvSpPr>
            <p:nvPr/>
          </p:nvSpPr>
          <p:spPr bwMode="auto">
            <a:xfrm>
              <a:off x="5095" y="-97"/>
              <a:ext cx="241" cy="200"/>
            </a:xfrm>
            <a:custGeom>
              <a:avLst/>
              <a:gdLst>
                <a:gd name="T0" fmla="*/ 63 w 88"/>
                <a:gd name="T1" fmla="*/ 9 h 73"/>
                <a:gd name="T2" fmla="*/ 38 w 88"/>
                <a:gd name="T3" fmla="*/ 0 h 73"/>
                <a:gd name="T4" fmla="*/ 5 w 88"/>
                <a:gd name="T5" fmla="*/ 15 h 73"/>
                <a:gd name="T6" fmla="*/ 2 w 88"/>
                <a:gd name="T7" fmla="*/ 19 h 73"/>
                <a:gd name="T8" fmla="*/ 0 w 88"/>
                <a:gd name="T9" fmla="*/ 21 h 73"/>
                <a:gd name="T10" fmla="*/ 6 w 88"/>
                <a:gd name="T11" fmla="*/ 26 h 73"/>
                <a:gd name="T12" fmla="*/ 72 w 88"/>
                <a:gd name="T13" fmla="*/ 73 h 73"/>
                <a:gd name="T14" fmla="*/ 74 w 88"/>
                <a:gd name="T15" fmla="*/ 70 h 73"/>
                <a:gd name="T16" fmla="*/ 63 w 88"/>
                <a:gd name="T17"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3">
                  <a:moveTo>
                    <a:pt x="63" y="9"/>
                  </a:moveTo>
                  <a:cubicBezTo>
                    <a:pt x="56" y="3"/>
                    <a:pt x="47" y="0"/>
                    <a:pt x="38" y="0"/>
                  </a:cubicBezTo>
                  <a:cubicBezTo>
                    <a:pt x="26" y="0"/>
                    <a:pt x="14" y="5"/>
                    <a:pt x="5" y="15"/>
                  </a:cubicBezTo>
                  <a:cubicBezTo>
                    <a:pt x="4" y="16"/>
                    <a:pt x="3" y="18"/>
                    <a:pt x="2" y="19"/>
                  </a:cubicBezTo>
                  <a:cubicBezTo>
                    <a:pt x="0" y="21"/>
                    <a:pt x="0" y="21"/>
                    <a:pt x="0" y="21"/>
                  </a:cubicBezTo>
                  <a:cubicBezTo>
                    <a:pt x="6" y="26"/>
                    <a:pt x="6" y="26"/>
                    <a:pt x="6" y="26"/>
                  </a:cubicBezTo>
                  <a:cubicBezTo>
                    <a:pt x="72" y="73"/>
                    <a:pt x="72" y="73"/>
                    <a:pt x="72" y="73"/>
                  </a:cubicBezTo>
                  <a:cubicBezTo>
                    <a:pt x="74" y="70"/>
                    <a:pt x="74" y="70"/>
                    <a:pt x="74" y="70"/>
                  </a:cubicBezTo>
                  <a:cubicBezTo>
                    <a:pt x="88" y="50"/>
                    <a:pt x="83" y="23"/>
                    <a:pt x="6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40" name="TextBox 39"/>
          <p:cNvSpPr txBox="1"/>
          <p:nvPr/>
        </p:nvSpPr>
        <p:spPr>
          <a:xfrm>
            <a:off x="884082" y="3735758"/>
            <a:ext cx="2149136" cy="1169551"/>
          </a:xfrm>
          <a:prstGeom prst="rect">
            <a:avLst/>
          </a:prstGeom>
          <a:noFill/>
          <a:effectLst/>
        </p:spPr>
        <p:txBody>
          <a:bodyPr wrap="square" lIns="42122" rIns="42122" rtlCol="0">
            <a:spAutoFit/>
          </a:bodyPr>
          <a:lstStyle/>
          <a:p>
            <a:pPr marL="0" indent="0" algn="ctr">
              <a:buNone/>
            </a:pPr>
            <a:r>
              <a:rPr lang="en-US" sz="2400" b="1" dirty="0" smtClean="0"/>
              <a:t>1. AGREE</a:t>
            </a:r>
            <a:endParaRPr lang="en-US" sz="2400" dirty="0"/>
          </a:p>
          <a:p>
            <a:pPr marL="0" indent="0" algn="ctr">
              <a:buNone/>
            </a:pPr>
            <a:r>
              <a:rPr lang="en-US" sz="1800" dirty="0" smtClean="0"/>
              <a:t>on what “great” </a:t>
            </a:r>
            <a:br>
              <a:rPr lang="en-US" sz="1800" dirty="0" smtClean="0"/>
            </a:br>
            <a:r>
              <a:rPr lang="en-US" sz="1800" dirty="0" smtClean="0"/>
              <a:t>looks like</a:t>
            </a:r>
            <a:endParaRPr lang="en-US" sz="1800" dirty="0"/>
          </a:p>
        </p:txBody>
      </p:sp>
      <p:grpSp>
        <p:nvGrpSpPr>
          <p:cNvPr id="41" name="Group 17"/>
          <p:cNvGrpSpPr>
            <a:grpSpLocks noChangeAspect="1"/>
          </p:cNvGrpSpPr>
          <p:nvPr/>
        </p:nvGrpSpPr>
        <p:grpSpPr bwMode="auto">
          <a:xfrm>
            <a:off x="917816" y="1396199"/>
            <a:ext cx="2081668" cy="2083625"/>
            <a:chOff x="3871" y="398"/>
            <a:chExt cx="1064" cy="1065"/>
          </a:xfrm>
          <a:solidFill>
            <a:schemeClr val="accent1"/>
          </a:solidFill>
        </p:grpSpPr>
        <p:sp>
          <p:nvSpPr>
            <p:cNvPr id="42" name="Freeform 18"/>
            <p:cNvSpPr>
              <a:spLocks noEditPoints="1"/>
            </p:cNvSpPr>
            <p:nvPr/>
          </p:nvSpPr>
          <p:spPr bwMode="auto">
            <a:xfrm>
              <a:off x="3875" y="660"/>
              <a:ext cx="897" cy="655"/>
            </a:xfrm>
            <a:custGeom>
              <a:avLst/>
              <a:gdLst>
                <a:gd name="T0" fmla="*/ 110 w 472"/>
                <a:gd name="T1" fmla="*/ 196 h 344"/>
                <a:gd name="T2" fmla="*/ 145 w 472"/>
                <a:gd name="T3" fmla="*/ 189 h 344"/>
                <a:gd name="T4" fmla="*/ 157 w 472"/>
                <a:gd name="T5" fmla="*/ 210 h 344"/>
                <a:gd name="T6" fmla="*/ 196 w 472"/>
                <a:gd name="T7" fmla="*/ 203 h 344"/>
                <a:gd name="T8" fmla="*/ 221 w 472"/>
                <a:gd name="T9" fmla="*/ 236 h 344"/>
                <a:gd name="T10" fmla="*/ 250 w 472"/>
                <a:gd name="T11" fmla="*/ 274 h 344"/>
                <a:gd name="T12" fmla="*/ 277 w 472"/>
                <a:gd name="T13" fmla="*/ 274 h 344"/>
                <a:gd name="T14" fmla="*/ 285 w 472"/>
                <a:gd name="T15" fmla="*/ 321 h 344"/>
                <a:gd name="T16" fmla="*/ 349 w 472"/>
                <a:gd name="T17" fmla="*/ 336 h 344"/>
                <a:gd name="T18" fmla="*/ 291 w 472"/>
                <a:gd name="T19" fmla="*/ 268 h 344"/>
                <a:gd name="T20" fmla="*/ 297 w 472"/>
                <a:gd name="T21" fmla="*/ 260 h 344"/>
                <a:gd name="T22" fmla="*/ 390 w 472"/>
                <a:gd name="T23" fmla="*/ 304 h 344"/>
                <a:gd name="T24" fmla="*/ 325 w 472"/>
                <a:gd name="T25" fmla="*/ 225 h 344"/>
                <a:gd name="T26" fmla="*/ 331 w 472"/>
                <a:gd name="T27" fmla="*/ 217 h 344"/>
                <a:gd name="T28" fmla="*/ 427 w 472"/>
                <a:gd name="T29" fmla="*/ 264 h 344"/>
                <a:gd name="T30" fmla="*/ 359 w 472"/>
                <a:gd name="T31" fmla="*/ 181 h 344"/>
                <a:gd name="T32" fmla="*/ 365 w 472"/>
                <a:gd name="T33" fmla="*/ 174 h 344"/>
                <a:gd name="T34" fmla="*/ 464 w 472"/>
                <a:gd name="T35" fmla="*/ 223 h 344"/>
                <a:gd name="T36" fmla="*/ 394 w 472"/>
                <a:gd name="T37" fmla="*/ 139 h 344"/>
                <a:gd name="T38" fmla="*/ 304 w 472"/>
                <a:gd name="T39" fmla="*/ 80 h 344"/>
                <a:gd name="T40" fmla="*/ 259 w 472"/>
                <a:gd name="T41" fmla="*/ 82 h 344"/>
                <a:gd name="T42" fmla="*/ 233 w 472"/>
                <a:gd name="T43" fmla="*/ 115 h 344"/>
                <a:gd name="T44" fmla="*/ 183 w 472"/>
                <a:gd name="T45" fmla="*/ 123 h 344"/>
                <a:gd name="T46" fmla="*/ 193 w 472"/>
                <a:gd name="T47" fmla="*/ 70 h 344"/>
                <a:gd name="T48" fmla="*/ 222 w 472"/>
                <a:gd name="T49" fmla="*/ 33 h 344"/>
                <a:gd name="T50" fmla="*/ 107 w 472"/>
                <a:gd name="T51" fmla="*/ 27 h 344"/>
                <a:gd name="T52" fmla="*/ 0 w 472"/>
                <a:gd name="T53" fmla="*/ 141 h 344"/>
                <a:gd name="T54" fmla="*/ 90 w 472"/>
                <a:gd name="T55" fmla="*/ 188 h 344"/>
                <a:gd name="T56" fmla="*/ 313 w 472"/>
                <a:gd name="T57" fmla="*/ 264 h 344"/>
                <a:gd name="T58" fmla="*/ 313 w 472"/>
                <a:gd name="T59" fmla="*/ 264 h 344"/>
                <a:gd name="T60" fmla="*/ 220 w 472"/>
                <a:gd name="T61" fmla="*/ 132 h 344"/>
                <a:gd name="T62" fmla="*/ 220 w 472"/>
                <a:gd name="T63" fmla="*/ 13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2" h="344">
                  <a:moveTo>
                    <a:pt x="107" y="201"/>
                  </a:moveTo>
                  <a:cubicBezTo>
                    <a:pt x="110" y="196"/>
                    <a:pt x="110" y="196"/>
                    <a:pt x="110" y="196"/>
                  </a:cubicBezTo>
                  <a:cubicBezTo>
                    <a:pt x="115" y="189"/>
                    <a:pt x="123" y="185"/>
                    <a:pt x="131" y="185"/>
                  </a:cubicBezTo>
                  <a:cubicBezTo>
                    <a:pt x="136" y="185"/>
                    <a:pt x="141" y="186"/>
                    <a:pt x="145" y="189"/>
                  </a:cubicBezTo>
                  <a:cubicBezTo>
                    <a:pt x="151" y="192"/>
                    <a:pt x="155" y="198"/>
                    <a:pt x="156" y="205"/>
                  </a:cubicBezTo>
                  <a:cubicBezTo>
                    <a:pt x="157" y="206"/>
                    <a:pt x="157" y="208"/>
                    <a:pt x="157" y="210"/>
                  </a:cubicBezTo>
                  <a:cubicBezTo>
                    <a:pt x="162" y="203"/>
                    <a:pt x="171" y="199"/>
                    <a:pt x="180" y="199"/>
                  </a:cubicBezTo>
                  <a:cubicBezTo>
                    <a:pt x="186" y="199"/>
                    <a:pt x="191" y="200"/>
                    <a:pt x="196" y="203"/>
                  </a:cubicBezTo>
                  <a:cubicBezTo>
                    <a:pt x="208" y="211"/>
                    <a:pt x="213" y="226"/>
                    <a:pt x="208" y="239"/>
                  </a:cubicBezTo>
                  <a:cubicBezTo>
                    <a:pt x="212" y="237"/>
                    <a:pt x="216" y="236"/>
                    <a:pt x="221" y="236"/>
                  </a:cubicBezTo>
                  <a:cubicBezTo>
                    <a:pt x="227" y="236"/>
                    <a:pt x="232" y="237"/>
                    <a:pt x="237" y="241"/>
                  </a:cubicBezTo>
                  <a:cubicBezTo>
                    <a:pt x="248" y="248"/>
                    <a:pt x="253" y="261"/>
                    <a:pt x="250" y="274"/>
                  </a:cubicBezTo>
                  <a:cubicBezTo>
                    <a:pt x="254" y="272"/>
                    <a:pt x="258" y="270"/>
                    <a:pt x="263" y="270"/>
                  </a:cubicBezTo>
                  <a:cubicBezTo>
                    <a:pt x="268" y="270"/>
                    <a:pt x="272" y="272"/>
                    <a:pt x="277" y="274"/>
                  </a:cubicBezTo>
                  <a:cubicBezTo>
                    <a:pt x="291" y="282"/>
                    <a:pt x="297" y="300"/>
                    <a:pt x="289" y="314"/>
                  </a:cubicBezTo>
                  <a:cubicBezTo>
                    <a:pt x="285" y="321"/>
                    <a:pt x="285" y="321"/>
                    <a:pt x="285" y="321"/>
                  </a:cubicBezTo>
                  <a:cubicBezTo>
                    <a:pt x="299" y="329"/>
                    <a:pt x="312" y="336"/>
                    <a:pt x="323" y="340"/>
                  </a:cubicBezTo>
                  <a:cubicBezTo>
                    <a:pt x="332" y="343"/>
                    <a:pt x="342" y="344"/>
                    <a:pt x="349" y="336"/>
                  </a:cubicBezTo>
                  <a:cubicBezTo>
                    <a:pt x="355" y="329"/>
                    <a:pt x="354" y="317"/>
                    <a:pt x="346" y="311"/>
                  </a:cubicBezTo>
                  <a:cubicBezTo>
                    <a:pt x="291" y="268"/>
                    <a:pt x="291" y="268"/>
                    <a:pt x="291" y="268"/>
                  </a:cubicBezTo>
                  <a:cubicBezTo>
                    <a:pt x="291" y="268"/>
                    <a:pt x="287" y="264"/>
                    <a:pt x="290" y="261"/>
                  </a:cubicBezTo>
                  <a:cubicBezTo>
                    <a:pt x="293" y="257"/>
                    <a:pt x="297" y="260"/>
                    <a:pt x="297" y="260"/>
                  </a:cubicBezTo>
                  <a:cubicBezTo>
                    <a:pt x="358" y="308"/>
                    <a:pt x="358" y="308"/>
                    <a:pt x="358" y="308"/>
                  </a:cubicBezTo>
                  <a:cubicBezTo>
                    <a:pt x="368" y="316"/>
                    <a:pt x="382" y="314"/>
                    <a:pt x="390" y="304"/>
                  </a:cubicBezTo>
                  <a:cubicBezTo>
                    <a:pt x="397" y="294"/>
                    <a:pt x="396" y="280"/>
                    <a:pt x="386" y="272"/>
                  </a:cubicBezTo>
                  <a:cubicBezTo>
                    <a:pt x="325" y="225"/>
                    <a:pt x="325" y="225"/>
                    <a:pt x="325" y="225"/>
                  </a:cubicBezTo>
                  <a:cubicBezTo>
                    <a:pt x="325" y="225"/>
                    <a:pt x="321" y="221"/>
                    <a:pt x="324" y="217"/>
                  </a:cubicBezTo>
                  <a:cubicBezTo>
                    <a:pt x="326" y="214"/>
                    <a:pt x="331" y="217"/>
                    <a:pt x="331" y="217"/>
                  </a:cubicBezTo>
                  <a:cubicBezTo>
                    <a:pt x="395" y="268"/>
                    <a:pt x="395" y="268"/>
                    <a:pt x="395" y="268"/>
                  </a:cubicBezTo>
                  <a:cubicBezTo>
                    <a:pt x="405" y="275"/>
                    <a:pt x="420" y="274"/>
                    <a:pt x="427" y="264"/>
                  </a:cubicBezTo>
                  <a:cubicBezTo>
                    <a:pt x="435" y="254"/>
                    <a:pt x="433" y="240"/>
                    <a:pt x="423" y="232"/>
                  </a:cubicBezTo>
                  <a:cubicBezTo>
                    <a:pt x="359" y="181"/>
                    <a:pt x="359" y="181"/>
                    <a:pt x="359" y="181"/>
                  </a:cubicBezTo>
                  <a:cubicBezTo>
                    <a:pt x="359" y="181"/>
                    <a:pt x="354" y="178"/>
                    <a:pt x="357" y="174"/>
                  </a:cubicBezTo>
                  <a:cubicBezTo>
                    <a:pt x="360" y="171"/>
                    <a:pt x="365" y="174"/>
                    <a:pt x="365" y="174"/>
                  </a:cubicBezTo>
                  <a:cubicBezTo>
                    <a:pt x="433" y="227"/>
                    <a:pt x="433" y="227"/>
                    <a:pt x="433" y="227"/>
                  </a:cubicBezTo>
                  <a:cubicBezTo>
                    <a:pt x="442" y="235"/>
                    <a:pt x="457" y="233"/>
                    <a:pt x="464" y="223"/>
                  </a:cubicBezTo>
                  <a:cubicBezTo>
                    <a:pt x="472" y="213"/>
                    <a:pt x="470" y="199"/>
                    <a:pt x="460" y="191"/>
                  </a:cubicBezTo>
                  <a:cubicBezTo>
                    <a:pt x="394" y="139"/>
                    <a:pt x="394" y="139"/>
                    <a:pt x="394" y="139"/>
                  </a:cubicBezTo>
                  <a:cubicBezTo>
                    <a:pt x="390" y="137"/>
                    <a:pt x="386" y="134"/>
                    <a:pt x="383" y="132"/>
                  </a:cubicBezTo>
                  <a:cubicBezTo>
                    <a:pt x="333" y="123"/>
                    <a:pt x="314" y="95"/>
                    <a:pt x="304" y="80"/>
                  </a:cubicBezTo>
                  <a:cubicBezTo>
                    <a:pt x="303" y="79"/>
                    <a:pt x="301" y="76"/>
                    <a:pt x="300" y="75"/>
                  </a:cubicBezTo>
                  <a:cubicBezTo>
                    <a:pt x="286" y="80"/>
                    <a:pt x="270" y="82"/>
                    <a:pt x="259" y="82"/>
                  </a:cubicBezTo>
                  <a:cubicBezTo>
                    <a:pt x="255" y="84"/>
                    <a:pt x="245" y="98"/>
                    <a:pt x="241" y="104"/>
                  </a:cubicBezTo>
                  <a:cubicBezTo>
                    <a:pt x="237" y="110"/>
                    <a:pt x="235" y="113"/>
                    <a:pt x="233" y="115"/>
                  </a:cubicBezTo>
                  <a:cubicBezTo>
                    <a:pt x="220" y="128"/>
                    <a:pt x="209" y="131"/>
                    <a:pt x="202" y="131"/>
                  </a:cubicBezTo>
                  <a:cubicBezTo>
                    <a:pt x="195" y="131"/>
                    <a:pt x="188" y="128"/>
                    <a:pt x="183" y="123"/>
                  </a:cubicBezTo>
                  <a:cubicBezTo>
                    <a:pt x="179" y="118"/>
                    <a:pt x="176" y="112"/>
                    <a:pt x="176" y="106"/>
                  </a:cubicBezTo>
                  <a:cubicBezTo>
                    <a:pt x="177" y="93"/>
                    <a:pt x="183" y="84"/>
                    <a:pt x="193" y="70"/>
                  </a:cubicBezTo>
                  <a:cubicBezTo>
                    <a:pt x="197" y="65"/>
                    <a:pt x="201" y="59"/>
                    <a:pt x="206" y="51"/>
                  </a:cubicBezTo>
                  <a:cubicBezTo>
                    <a:pt x="211" y="44"/>
                    <a:pt x="216" y="38"/>
                    <a:pt x="222" y="33"/>
                  </a:cubicBezTo>
                  <a:cubicBezTo>
                    <a:pt x="218" y="34"/>
                    <a:pt x="215" y="35"/>
                    <a:pt x="211" y="36"/>
                  </a:cubicBezTo>
                  <a:cubicBezTo>
                    <a:pt x="172" y="49"/>
                    <a:pt x="132" y="34"/>
                    <a:pt x="107" y="27"/>
                  </a:cubicBezTo>
                  <a:cubicBezTo>
                    <a:pt x="94" y="24"/>
                    <a:pt x="66" y="13"/>
                    <a:pt x="35" y="0"/>
                  </a:cubicBezTo>
                  <a:cubicBezTo>
                    <a:pt x="13" y="40"/>
                    <a:pt x="0" y="88"/>
                    <a:pt x="0" y="141"/>
                  </a:cubicBezTo>
                  <a:cubicBezTo>
                    <a:pt x="0" y="146"/>
                    <a:pt x="1" y="151"/>
                    <a:pt x="1" y="155"/>
                  </a:cubicBezTo>
                  <a:cubicBezTo>
                    <a:pt x="36" y="166"/>
                    <a:pt x="74" y="177"/>
                    <a:pt x="90" y="188"/>
                  </a:cubicBezTo>
                  <a:cubicBezTo>
                    <a:pt x="96" y="192"/>
                    <a:pt x="101" y="196"/>
                    <a:pt x="107" y="201"/>
                  </a:cubicBezTo>
                  <a:close/>
                  <a:moveTo>
                    <a:pt x="313" y="264"/>
                  </a:moveTo>
                  <a:cubicBezTo>
                    <a:pt x="313" y="264"/>
                    <a:pt x="313" y="264"/>
                    <a:pt x="313" y="264"/>
                  </a:cubicBezTo>
                  <a:cubicBezTo>
                    <a:pt x="313" y="264"/>
                    <a:pt x="313" y="264"/>
                    <a:pt x="313" y="264"/>
                  </a:cubicBezTo>
                  <a:cubicBezTo>
                    <a:pt x="313" y="264"/>
                    <a:pt x="313" y="264"/>
                    <a:pt x="313" y="264"/>
                  </a:cubicBezTo>
                  <a:close/>
                  <a:moveTo>
                    <a:pt x="220" y="132"/>
                  </a:moveTo>
                  <a:cubicBezTo>
                    <a:pt x="220" y="132"/>
                    <a:pt x="220" y="132"/>
                    <a:pt x="220" y="132"/>
                  </a:cubicBezTo>
                  <a:cubicBezTo>
                    <a:pt x="220" y="132"/>
                    <a:pt x="220" y="132"/>
                    <a:pt x="220" y="132"/>
                  </a:cubicBezTo>
                  <a:cubicBezTo>
                    <a:pt x="220" y="132"/>
                    <a:pt x="220" y="132"/>
                    <a:pt x="22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3" name="Freeform 19"/>
            <p:cNvSpPr>
              <a:spLocks/>
            </p:cNvSpPr>
            <p:nvPr/>
          </p:nvSpPr>
          <p:spPr bwMode="auto">
            <a:xfrm>
              <a:off x="4223" y="676"/>
              <a:ext cx="705" cy="312"/>
            </a:xfrm>
            <a:custGeom>
              <a:avLst/>
              <a:gdLst>
                <a:gd name="T0" fmla="*/ 337 w 371"/>
                <a:gd name="T1" fmla="*/ 0 h 164"/>
                <a:gd name="T2" fmla="*/ 198 w 371"/>
                <a:gd name="T3" fmla="*/ 25 h 164"/>
                <a:gd name="T4" fmla="*/ 193 w 371"/>
                <a:gd name="T5" fmla="*/ 25 h 164"/>
                <a:gd name="T6" fmla="*/ 132 w 371"/>
                <a:gd name="T7" fmla="*/ 12 h 164"/>
                <a:gd name="T8" fmla="*/ 103 w 371"/>
                <a:gd name="T9" fmla="*/ 7 h 164"/>
                <a:gd name="T10" fmla="*/ 56 w 371"/>
                <a:gd name="T11" fmla="*/ 20 h 164"/>
                <a:gd name="T12" fmla="*/ 29 w 371"/>
                <a:gd name="T13" fmla="*/ 47 h 164"/>
                <a:gd name="T14" fmla="*/ 0 w 371"/>
                <a:gd name="T15" fmla="*/ 98 h 164"/>
                <a:gd name="T16" fmla="*/ 19 w 371"/>
                <a:gd name="T17" fmla="*/ 116 h 164"/>
                <a:gd name="T18" fmla="*/ 45 w 371"/>
                <a:gd name="T19" fmla="*/ 102 h 164"/>
                <a:gd name="T20" fmla="*/ 75 w 371"/>
                <a:gd name="T21" fmla="*/ 67 h 164"/>
                <a:gd name="T22" fmla="*/ 75 w 371"/>
                <a:gd name="T23" fmla="*/ 67 h 164"/>
                <a:gd name="T24" fmla="*/ 76 w 371"/>
                <a:gd name="T25" fmla="*/ 67 h 164"/>
                <a:gd name="T26" fmla="*/ 116 w 371"/>
                <a:gd name="T27" fmla="*/ 60 h 164"/>
                <a:gd name="T28" fmla="*/ 118 w 371"/>
                <a:gd name="T29" fmla="*/ 59 h 164"/>
                <a:gd name="T30" fmla="*/ 118 w 371"/>
                <a:gd name="T31" fmla="*/ 59 h 164"/>
                <a:gd name="T32" fmla="*/ 190 w 371"/>
                <a:gd name="T33" fmla="*/ 115 h 164"/>
                <a:gd name="T34" fmla="*/ 202 w 371"/>
                <a:gd name="T35" fmla="*/ 117 h 164"/>
                <a:gd name="T36" fmla="*/ 267 w 371"/>
                <a:gd name="T37" fmla="*/ 164 h 164"/>
                <a:gd name="T38" fmla="*/ 268 w 371"/>
                <a:gd name="T39" fmla="*/ 164 h 164"/>
                <a:gd name="T40" fmla="*/ 331 w 371"/>
                <a:gd name="T41" fmla="*/ 156 h 164"/>
                <a:gd name="T42" fmla="*/ 370 w 371"/>
                <a:gd name="T43" fmla="*/ 150 h 164"/>
                <a:gd name="T44" fmla="*/ 371 w 371"/>
                <a:gd name="T45" fmla="*/ 133 h 164"/>
                <a:gd name="T46" fmla="*/ 337 w 371"/>
                <a:gd name="T4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1" h="164">
                  <a:moveTo>
                    <a:pt x="337" y="0"/>
                  </a:moveTo>
                  <a:cubicBezTo>
                    <a:pt x="198" y="25"/>
                    <a:pt x="198" y="25"/>
                    <a:pt x="198" y="25"/>
                  </a:cubicBezTo>
                  <a:cubicBezTo>
                    <a:pt x="197" y="25"/>
                    <a:pt x="195" y="25"/>
                    <a:pt x="193" y="25"/>
                  </a:cubicBezTo>
                  <a:cubicBezTo>
                    <a:pt x="173" y="25"/>
                    <a:pt x="141" y="15"/>
                    <a:pt x="132" y="12"/>
                  </a:cubicBezTo>
                  <a:cubicBezTo>
                    <a:pt x="126" y="9"/>
                    <a:pt x="115" y="7"/>
                    <a:pt x="103" y="7"/>
                  </a:cubicBezTo>
                  <a:cubicBezTo>
                    <a:pt x="89" y="7"/>
                    <a:pt x="72" y="10"/>
                    <a:pt x="56" y="20"/>
                  </a:cubicBezTo>
                  <a:cubicBezTo>
                    <a:pt x="46" y="26"/>
                    <a:pt x="37" y="35"/>
                    <a:pt x="29" y="47"/>
                  </a:cubicBezTo>
                  <a:cubicBezTo>
                    <a:pt x="12" y="73"/>
                    <a:pt x="1" y="82"/>
                    <a:pt x="0" y="98"/>
                  </a:cubicBezTo>
                  <a:cubicBezTo>
                    <a:pt x="0" y="106"/>
                    <a:pt x="7" y="116"/>
                    <a:pt x="19" y="116"/>
                  </a:cubicBezTo>
                  <a:cubicBezTo>
                    <a:pt x="26" y="116"/>
                    <a:pt x="35" y="112"/>
                    <a:pt x="45" y="102"/>
                  </a:cubicBezTo>
                  <a:cubicBezTo>
                    <a:pt x="50" y="97"/>
                    <a:pt x="67" y="67"/>
                    <a:pt x="75" y="67"/>
                  </a:cubicBezTo>
                  <a:cubicBezTo>
                    <a:pt x="75" y="67"/>
                    <a:pt x="75" y="67"/>
                    <a:pt x="75" y="67"/>
                  </a:cubicBezTo>
                  <a:cubicBezTo>
                    <a:pt x="75" y="67"/>
                    <a:pt x="76" y="67"/>
                    <a:pt x="76" y="67"/>
                  </a:cubicBezTo>
                  <a:cubicBezTo>
                    <a:pt x="85" y="67"/>
                    <a:pt x="101" y="65"/>
                    <a:pt x="116" y="60"/>
                  </a:cubicBezTo>
                  <a:cubicBezTo>
                    <a:pt x="116" y="60"/>
                    <a:pt x="116" y="59"/>
                    <a:pt x="118" y="59"/>
                  </a:cubicBezTo>
                  <a:cubicBezTo>
                    <a:pt x="118" y="59"/>
                    <a:pt x="118" y="59"/>
                    <a:pt x="118" y="59"/>
                  </a:cubicBezTo>
                  <a:cubicBezTo>
                    <a:pt x="127" y="59"/>
                    <a:pt x="134" y="100"/>
                    <a:pt x="190" y="115"/>
                  </a:cubicBezTo>
                  <a:cubicBezTo>
                    <a:pt x="194" y="116"/>
                    <a:pt x="198" y="117"/>
                    <a:pt x="202" y="117"/>
                  </a:cubicBezTo>
                  <a:cubicBezTo>
                    <a:pt x="225" y="130"/>
                    <a:pt x="263" y="164"/>
                    <a:pt x="267" y="164"/>
                  </a:cubicBezTo>
                  <a:cubicBezTo>
                    <a:pt x="267" y="164"/>
                    <a:pt x="268" y="164"/>
                    <a:pt x="268" y="164"/>
                  </a:cubicBezTo>
                  <a:cubicBezTo>
                    <a:pt x="274" y="164"/>
                    <a:pt x="301" y="161"/>
                    <a:pt x="331" y="156"/>
                  </a:cubicBezTo>
                  <a:cubicBezTo>
                    <a:pt x="370" y="150"/>
                    <a:pt x="370" y="150"/>
                    <a:pt x="370" y="150"/>
                  </a:cubicBezTo>
                  <a:cubicBezTo>
                    <a:pt x="371" y="144"/>
                    <a:pt x="371" y="139"/>
                    <a:pt x="371" y="133"/>
                  </a:cubicBezTo>
                  <a:cubicBezTo>
                    <a:pt x="371" y="85"/>
                    <a:pt x="359" y="40"/>
                    <a:pt x="3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4" name="Freeform 20"/>
            <p:cNvSpPr>
              <a:spLocks/>
            </p:cNvSpPr>
            <p:nvPr/>
          </p:nvSpPr>
          <p:spPr bwMode="auto">
            <a:xfrm>
              <a:off x="4133" y="1052"/>
              <a:ext cx="133" cy="141"/>
            </a:xfrm>
            <a:custGeom>
              <a:avLst/>
              <a:gdLst>
                <a:gd name="T0" fmla="*/ 56 w 70"/>
                <a:gd name="T1" fmla="*/ 3 h 74"/>
                <a:gd name="T2" fmla="*/ 44 w 70"/>
                <a:gd name="T3" fmla="*/ 0 h 74"/>
                <a:gd name="T4" fmla="*/ 25 w 70"/>
                <a:gd name="T5" fmla="*/ 10 h 74"/>
                <a:gd name="T6" fmla="*/ 11 w 70"/>
                <a:gd name="T7" fmla="*/ 32 h 74"/>
                <a:gd name="T8" fmla="*/ 6 w 70"/>
                <a:gd name="T9" fmla="*/ 40 h 74"/>
                <a:gd name="T10" fmla="*/ 13 w 70"/>
                <a:gd name="T11" fmla="*/ 71 h 74"/>
                <a:gd name="T12" fmla="*/ 13 w 70"/>
                <a:gd name="T13" fmla="*/ 71 h 74"/>
                <a:gd name="T14" fmla="*/ 25 w 70"/>
                <a:gd name="T15" fmla="*/ 74 h 74"/>
                <a:gd name="T16" fmla="*/ 44 w 70"/>
                <a:gd name="T17" fmla="*/ 64 h 74"/>
                <a:gd name="T18" fmla="*/ 45 w 70"/>
                <a:gd name="T19" fmla="*/ 63 h 74"/>
                <a:gd name="T20" fmla="*/ 63 w 70"/>
                <a:gd name="T21" fmla="*/ 34 h 74"/>
                <a:gd name="T22" fmla="*/ 56 w 70"/>
                <a:gd name="T23"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4">
                  <a:moveTo>
                    <a:pt x="56" y="3"/>
                  </a:moveTo>
                  <a:cubicBezTo>
                    <a:pt x="53" y="1"/>
                    <a:pt x="48" y="0"/>
                    <a:pt x="44" y="0"/>
                  </a:cubicBezTo>
                  <a:cubicBezTo>
                    <a:pt x="37" y="0"/>
                    <a:pt x="29" y="3"/>
                    <a:pt x="25" y="10"/>
                  </a:cubicBezTo>
                  <a:cubicBezTo>
                    <a:pt x="11" y="32"/>
                    <a:pt x="11" y="32"/>
                    <a:pt x="11" y="32"/>
                  </a:cubicBezTo>
                  <a:cubicBezTo>
                    <a:pt x="6" y="40"/>
                    <a:pt x="6" y="40"/>
                    <a:pt x="6" y="40"/>
                  </a:cubicBezTo>
                  <a:cubicBezTo>
                    <a:pt x="0" y="50"/>
                    <a:pt x="3" y="64"/>
                    <a:pt x="13" y="71"/>
                  </a:cubicBezTo>
                  <a:cubicBezTo>
                    <a:pt x="13" y="71"/>
                    <a:pt x="13" y="71"/>
                    <a:pt x="13" y="71"/>
                  </a:cubicBezTo>
                  <a:cubicBezTo>
                    <a:pt x="17" y="73"/>
                    <a:pt x="21" y="74"/>
                    <a:pt x="25" y="74"/>
                  </a:cubicBezTo>
                  <a:cubicBezTo>
                    <a:pt x="33" y="74"/>
                    <a:pt x="40" y="71"/>
                    <a:pt x="44" y="64"/>
                  </a:cubicBezTo>
                  <a:cubicBezTo>
                    <a:pt x="45" y="63"/>
                    <a:pt x="45" y="63"/>
                    <a:pt x="45" y="63"/>
                  </a:cubicBezTo>
                  <a:cubicBezTo>
                    <a:pt x="63" y="34"/>
                    <a:pt x="63" y="34"/>
                    <a:pt x="63" y="34"/>
                  </a:cubicBezTo>
                  <a:cubicBezTo>
                    <a:pt x="70" y="24"/>
                    <a:pt x="67" y="10"/>
                    <a:pt x="5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21"/>
            <p:cNvSpPr>
              <a:spLocks/>
            </p:cNvSpPr>
            <p:nvPr/>
          </p:nvSpPr>
          <p:spPr bwMode="auto">
            <a:xfrm>
              <a:off x="4217" y="1123"/>
              <a:ext cx="127" cy="131"/>
            </a:xfrm>
            <a:custGeom>
              <a:avLst/>
              <a:gdLst>
                <a:gd name="T0" fmla="*/ 53 w 67"/>
                <a:gd name="T1" fmla="*/ 4 h 69"/>
                <a:gd name="T2" fmla="*/ 41 w 67"/>
                <a:gd name="T3" fmla="*/ 0 h 69"/>
                <a:gd name="T4" fmla="*/ 22 w 67"/>
                <a:gd name="T5" fmla="*/ 10 h 69"/>
                <a:gd name="T6" fmla="*/ 8 w 67"/>
                <a:gd name="T7" fmla="*/ 33 h 69"/>
                <a:gd name="T8" fmla="*/ 7 w 67"/>
                <a:gd name="T9" fmla="*/ 34 h 69"/>
                <a:gd name="T10" fmla="*/ 13 w 67"/>
                <a:gd name="T11" fmla="*/ 65 h 69"/>
                <a:gd name="T12" fmla="*/ 26 w 67"/>
                <a:gd name="T13" fmla="*/ 69 h 69"/>
                <a:gd name="T14" fmla="*/ 45 w 67"/>
                <a:gd name="T15" fmla="*/ 59 h 69"/>
                <a:gd name="T16" fmla="*/ 54 w 67"/>
                <a:gd name="T17" fmla="*/ 44 h 69"/>
                <a:gd name="T18" fmla="*/ 60 w 67"/>
                <a:gd name="T19" fmla="*/ 35 h 69"/>
                <a:gd name="T20" fmla="*/ 53 w 67"/>
                <a:gd name="T21"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53" y="4"/>
                  </a:moveTo>
                  <a:cubicBezTo>
                    <a:pt x="49" y="1"/>
                    <a:pt x="45" y="0"/>
                    <a:pt x="41" y="0"/>
                  </a:cubicBezTo>
                  <a:cubicBezTo>
                    <a:pt x="33" y="0"/>
                    <a:pt x="26" y="4"/>
                    <a:pt x="22" y="10"/>
                  </a:cubicBezTo>
                  <a:cubicBezTo>
                    <a:pt x="8" y="33"/>
                    <a:pt x="8" y="33"/>
                    <a:pt x="8" y="33"/>
                  </a:cubicBezTo>
                  <a:cubicBezTo>
                    <a:pt x="7" y="34"/>
                    <a:pt x="7" y="34"/>
                    <a:pt x="7" y="34"/>
                  </a:cubicBezTo>
                  <a:cubicBezTo>
                    <a:pt x="0" y="45"/>
                    <a:pt x="3" y="59"/>
                    <a:pt x="13" y="65"/>
                  </a:cubicBezTo>
                  <a:cubicBezTo>
                    <a:pt x="17" y="68"/>
                    <a:pt x="21" y="69"/>
                    <a:pt x="26" y="69"/>
                  </a:cubicBezTo>
                  <a:cubicBezTo>
                    <a:pt x="33" y="69"/>
                    <a:pt x="40" y="65"/>
                    <a:pt x="45" y="59"/>
                  </a:cubicBezTo>
                  <a:cubicBezTo>
                    <a:pt x="54" y="44"/>
                    <a:pt x="54" y="44"/>
                    <a:pt x="54" y="44"/>
                  </a:cubicBezTo>
                  <a:cubicBezTo>
                    <a:pt x="60" y="35"/>
                    <a:pt x="60" y="35"/>
                    <a:pt x="60" y="35"/>
                  </a:cubicBezTo>
                  <a:cubicBezTo>
                    <a:pt x="67" y="24"/>
                    <a:pt x="64" y="10"/>
                    <a:pt x="5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22"/>
            <p:cNvSpPr>
              <a:spLocks/>
            </p:cNvSpPr>
            <p:nvPr/>
          </p:nvSpPr>
          <p:spPr bwMode="auto">
            <a:xfrm>
              <a:off x="4312" y="1189"/>
              <a:ext cx="110" cy="111"/>
            </a:xfrm>
            <a:custGeom>
              <a:avLst/>
              <a:gdLst>
                <a:gd name="T0" fmla="*/ 43 w 58"/>
                <a:gd name="T1" fmla="*/ 2 h 58"/>
                <a:gd name="T2" fmla="*/ 33 w 58"/>
                <a:gd name="T3" fmla="*/ 0 h 58"/>
                <a:gd name="T4" fmla="*/ 13 w 58"/>
                <a:gd name="T5" fmla="*/ 11 h 58"/>
                <a:gd name="T6" fmla="*/ 11 w 58"/>
                <a:gd name="T7" fmla="*/ 14 h 58"/>
                <a:gd name="T8" fmla="*/ 6 w 58"/>
                <a:gd name="T9" fmla="*/ 25 h 58"/>
                <a:gd name="T10" fmla="*/ 15 w 58"/>
                <a:gd name="T11" fmla="*/ 55 h 58"/>
                <a:gd name="T12" fmla="*/ 25 w 58"/>
                <a:gd name="T13" fmla="*/ 58 h 58"/>
                <a:gd name="T14" fmla="*/ 45 w 58"/>
                <a:gd name="T15" fmla="*/ 46 h 58"/>
                <a:gd name="T16" fmla="*/ 49 w 58"/>
                <a:gd name="T17" fmla="*/ 39 h 58"/>
                <a:gd name="T18" fmla="*/ 52 w 58"/>
                <a:gd name="T19" fmla="*/ 33 h 58"/>
                <a:gd name="T20" fmla="*/ 43 w 58"/>
                <a:gd name="T2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43" y="2"/>
                  </a:moveTo>
                  <a:cubicBezTo>
                    <a:pt x="40" y="0"/>
                    <a:pt x="36" y="0"/>
                    <a:pt x="33" y="0"/>
                  </a:cubicBezTo>
                  <a:cubicBezTo>
                    <a:pt x="25" y="0"/>
                    <a:pt x="17" y="4"/>
                    <a:pt x="13" y="11"/>
                  </a:cubicBezTo>
                  <a:cubicBezTo>
                    <a:pt x="11" y="14"/>
                    <a:pt x="11" y="14"/>
                    <a:pt x="11" y="14"/>
                  </a:cubicBezTo>
                  <a:cubicBezTo>
                    <a:pt x="6" y="25"/>
                    <a:pt x="6" y="25"/>
                    <a:pt x="6" y="25"/>
                  </a:cubicBezTo>
                  <a:cubicBezTo>
                    <a:pt x="0" y="35"/>
                    <a:pt x="4" y="49"/>
                    <a:pt x="15" y="55"/>
                  </a:cubicBezTo>
                  <a:cubicBezTo>
                    <a:pt x="18" y="57"/>
                    <a:pt x="22" y="58"/>
                    <a:pt x="25" y="58"/>
                  </a:cubicBezTo>
                  <a:cubicBezTo>
                    <a:pt x="33" y="58"/>
                    <a:pt x="41" y="54"/>
                    <a:pt x="45" y="46"/>
                  </a:cubicBezTo>
                  <a:cubicBezTo>
                    <a:pt x="49" y="39"/>
                    <a:pt x="49" y="39"/>
                    <a:pt x="49" y="39"/>
                  </a:cubicBezTo>
                  <a:cubicBezTo>
                    <a:pt x="52" y="33"/>
                    <a:pt x="52" y="33"/>
                    <a:pt x="52" y="33"/>
                  </a:cubicBezTo>
                  <a:cubicBezTo>
                    <a:pt x="58" y="22"/>
                    <a:pt x="54" y="8"/>
                    <a:pt x="4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23"/>
            <p:cNvSpPr>
              <a:spLocks/>
            </p:cNvSpPr>
            <p:nvPr/>
          </p:nvSpPr>
          <p:spPr bwMode="auto">
            <a:xfrm>
              <a:off x="4069" y="1026"/>
              <a:ext cx="95" cy="93"/>
            </a:xfrm>
            <a:custGeom>
              <a:avLst/>
              <a:gdLst>
                <a:gd name="T0" fmla="*/ 39 w 50"/>
                <a:gd name="T1" fmla="*/ 3 h 49"/>
                <a:gd name="T2" fmla="*/ 29 w 50"/>
                <a:gd name="T3" fmla="*/ 0 h 49"/>
                <a:gd name="T4" fmla="*/ 14 w 50"/>
                <a:gd name="T5" fmla="*/ 8 h 49"/>
                <a:gd name="T6" fmla="*/ 10 w 50"/>
                <a:gd name="T7" fmla="*/ 14 h 49"/>
                <a:gd name="T8" fmla="*/ 6 w 50"/>
                <a:gd name="T9" fmla="*/ 21 h 49"/>
                <a:gd name="T10" fmla="*/ 12 w 50"/>
                <a:gd name="T11" fmla="*/ 46 h 49"/>
                <a:gd name="T12" fmla="*/ 21 w 50"/>
                <a:gd name="T13" fmla="*/ 49 h 49"/>
                <a:gd name="T14" fmla="*/ 37 w 50"/>
                <a:gd name="T15" fmla="*/ 40 h 49"/>
                <a:gd name="T16" fmla="*/ 38 w 50"/>
                <a:gd name="T17" fmla="*/ 39 h 49"/>
                <a:gd name="T18" fmla="*/ 45 w 50"/>
                <a:gd name="T19" fmla="*/ 28 h 49"/>
                <a:gd name="T20" fmla="*/ 39 w 50"/>
                <a:gd name="T21"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9">
                  <a:moveTo>
                    <a:pt x="39" y="3"/>
                  </a:moveTo>
                  <a:cubicBezTo>
                    <a:pt x="36" y="1"/>
                    <a:pt x="33" y="0"/>
                    <a:pt x="29" y="0"/>
                  </a:cubicBezTo>
                  <a:cubicBezTo>
                    <a:pt x="23" y="0"/>
                    <a:pt x="17" y="3"/>
                    <a:pt x="14" y="8"/>
                  </a:cubicBezTo>
                  <a:cubicBezTo>
                    <a:pt x="10" y="14"/>
                    <a:pt x="10" y="14"/>
                    <a:pt x="10" y="14"/>
                  </a:cubicBezTo>
                  <a:cubicBezTo>
                    <a:pt x="6" y="21"/>
                    <a:pt x="6" y="21"/>
                    <a:pt x="6" y="21"/>
                  </a:cubicBezTo>
                  <a:cubicBezTo>
                    <a:pt x="0" y="29"/>
                    <a:pt x="3" y="41"/>
                    <a:pt x="12" y="46"/>
                  </a:cubicBezTo>
                  <a:cubicBezTo>
                    <a:pt x="15" y="48"/>
                    <a:pt x="18" y="49"/>
                    <a:pt x="21" y="49"/>
                  </a:cubicBezTo>
                  <a:cubicBezTo>
                    <a:pt x="27" y="49"/>
                    <a:pt x="33" y="46"/>
                    <a:pt x="37" y="40"/>
                  </a:cubicBezTo>
                  <a:cubicBezTo>
                    <a:pt x="38" y="39"/>
                    <a:pt x="38" y="39"/>
                    <a:pt x="38" y="39"/>
                  </a:cubicBezTo>
                  <a:cubicBezTo>
                    <a:pt x="45" y="28"/>
                    <a:pt x="45" y="28"/>
                    <a:pt x="45" y="28"/>
                  </a:cubicBezTo>
                  <a:cubicBezTo>
                    <a:pt x="50" y="19"/>
                    <a:pt x="48" y="8"/>
                    <a:pt x="3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24"/>
            <p:cNvSpPr>
              <a:spLocks noEditPoints="1"/>
            </p:cNvSpPr>
            <p:nvPr/>
          </p:nvSpPr>
          <p:spPr bwMode="auto">
            <a:xfrm>
              <a:off x="3871" y="398"/>
              <a:ext cx="1064" cy="1065"/>
            </a:xfrm>
            <a:custGeom>
              <a:avLst/>
              <a:gdLst>
                <a:gd name="T0" fmla="*/ 280 w 560"/>
                <a:gd name="T1" fmla="*/ 560 h 560"/>
                <a:gd name="T2" fmla="*/ 0 w 560"/>
                <a:gd name="T3" fmla="*/ 280 h 560"/>
                <a:gd name="T4" fmla="*/ 82 w 560"/>
                <a:gd name="T5" fmla="*/ 74 h 560"/>
                <a:gd name="T6" fmla="*/ 280 w 560"/>
                <a:gd name="T7" fmla="*/ 0 h 560"/>
                <a:gd name="T8" fmla="*/ 560 w 560"/>
                <a:gd name="T9" fmla="*/ 280 h 560"/>
                <a:gd name="T10" fmla="*/ 280 w 560"/>
                <a:gd name="T11" fmla="*/ 560 h 560"/>
                <a:gd name="T12" fmla="*/ 280 w 560"/>
                <a:gd name="T13" fmla="*/ 8 h 560"/>
                <a:gd name="T14" fmla="*/ 8 w 560"/>
                <a:gd name="T15" fmla="*/ 280 h 560"/>
                <a:gd name="T16" fmla="*/ 280 w 560"/>
                <a:gd name="T17" fmla="*/ 552 h 560"/>
                <a:gd name="T18" fmla="*/ 552 w 560"/>
                <a:gd name="T19" fmla="*/ 280 h 560"/>
                <a:gd name="T20" fmla="*/ 280 w 560"/>
                <a:gd name="T21" fmla="*/ 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560">
                  <a:moveTo>
                    <a:pt x="280" y="560"/>
                  </a:moveTo>
                  <a:cubicBezTo>
                    <a:pt x="126" y="560"/>
                    <a:pt x="0" y="434"/>
                    <a:pt x="0" y="280"/>
                  </a:cubicBezTo>
                  <a:cubicBezTo>
                    <a:pt x="0" y="196"/>
                    <a:pt x="28" y="124"/>
                    <a:pt x="82" y="74"/>
                  </a:cubicBezTo>
                  <a:cubicBezTo>
                    <a:pt x="132" y="26"/>
                    <a:pt x="203" y="0"/>
                    <a:pt x="280" y="0"/>
                  </a:cubicBezTo>
                  <a:cubicBezTo>
                    <a:pt x="434" y="0"/>
                    <a:pt x="560" y="125"/>
                    <a:pt x="560" y="280"/>
                  </a:cubicBezTo>
                  <a:cubicBezTo>
                    <a:pt x="560" y="434"/>
                    <a:pt x="434" y="560"/>
                    <a:pt x="280" y="560"/>
                  </a:cubicBezTo>
                  <a:close/>
                  <a:moveTo>
                    <a:pt x="280" y="8"/>
                  </a:moveTo>
                  <a:cubicBezTo>
                    <a:pt x="120" y="8"/>
                    <a:pt x="8" y="120"/>
                    <a:pt x="8" y="280"/>
                  </a:cubicBezTo>
                  <a:cubicBezTo>
                    <a:pt x="8" y="430"/>
                    <a:pt x="130" y="552"/>
                    <a:pt x="280" y="552"/>
                  </a:cubicBezTo>
                  <a:cubicBezTo>
                    <a:pt x="430" y="552"/>
                    <a:pt x="552" y="430"/>
                    <a:pt x="552" y="280"/>
                  </a:cubicBezTo>
                  <a:cubicBezTo>
                    <a:pt x="552" y="130"/>
                    <a:pt x="430" y="8"/>
                    <a:pt x="2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11" name="Straight Connector 10"/>
          <p:cNvCxnSpPr/>
          <p:nvPr/>
        </p:nvCxnSpPr>
        <p:spPr>
          <a:xfrm>
            <a:off x="668594" y="5541308"/>
            <a:ext cx="8593393" cy="0"/>
          </a:xfrm>
          <a:prstGeom prst="line">
            <a:avLst/>
          </a:prstGeom>
          <a:ln w="22225"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240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14707"/>
          <a:stretch/>
        </p:blipFill>
        <p:spPr>
          <a:xfrm>
            <a:off x="215900" y="0"/>
            <a:ext cx="9523523" cy="7443788"/>
          </a:xfrm>
          <a:prstGeom prst="rect">
            <a:avLst/>
          </a:prstGeom>
        </p:spPr>
      </p:pic>
      <p:sp>
        <p:nvSpPr>
          <p:cNvPr id="4" name="BainBulletsConfiguration"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solidFill>
              </a:rPr>
              <a:t>15_84</a:t>
            </a:r>
            <a:endParaRPr lang="en-US" sz="100" dirty="0" smtClean="0">
              <a:solidFill>
                <a:srgbClr val="FFFFFF"/>
              </a:solidFill>
            </a:endParaRPr>
          </a:p>
        </p:txBody>
      </p:sp>
      <p:sp>
        <p:nvSpPr>
          <p:cNvPr id="8" name="Rectangle 7"/>
          <p:cNvSpPr/>
          <p:nvPr/>
        </p:nvSpPr>
        <p:spPr>
          <a:xfrm>
            <a:off x="215901" y="0"/>
            <a:ext cx="9528340" cy="7443788"/>
          </a:xfrm>
          <a:prstGeom prst="rect">
            <a:avLst/>
          </a:prstGeom>
          <a:solidFill>
            <a:schemeClr val="bg2">
              <a:alpha val="8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2000" dirty="0" smtClean="0">
              <a:solidFill>
                <a:schemeClr val="tx2"/>
              </a:solidFill>
            </a:endParaRPr>
          </a:p>
        </p:txBody>
      </p:sp>
      <p:sp>
        <p:nvSpPr>
          <p:cNvPr id="3"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overall_0_131884145465398336 columns_1_131884145465398336</a:t>
            </a:r>
            <a:endParaRPr lang="en-US" sz="100" dirty="0" smtClean="0">
              <a:solidFill>
                <a:srgbClr val="FFFFFF">
                  <a:alpha val="0"/>
                </a:srgbClr>
              </a:solidFill>
            </a:endParaRPr>
          </a:p>
        </p:txBody>
      </p:sp>
      <p:sp>
        <p:nvSpPr>
          <p:cNvPr id="14" name="Title 7"/>
          <p:cNvSpPr txBox="1">
            <a:spLocks/>
          </p:cNvSpPr>
          <p:nvPr/>
        </p:nvSpPr>
        <p:spPr>
          <a:xfrm>
            <a:off x="2998321" y="2678056"/>
            <a:ext cx="6428104" cy="1895484"/>
          </a:xfrm>
          <a:prstGeom prst="rect">
            <a:avLst/>
          </a:prstGeom>
        </p:spPr>
        <p:txBody>
          <a:bodyPr/>
          <a:lstStyle>
            <a:lvl1pPr algn="l" defTabSz="981334" rtl="0" eaLnBrk="1" latinLnBrk="0" hangingPunct="1">
              <a:spcBef>
                <a:spcPct val="0"/>
              </a:spcBef>
              <a:buNone/>
              <a:defRPr lang="en-CA" sz="2800" kern="1200" noProof="1" smtClean="0">
                <a:solidFill>
                  <a:schemeClr val="bg2"/>
                </a:solidFill>
                <a:latin typeface="Calibri" panose="020F0502020204030204" pitchFamily="34" charset="0"/>
                <a:ea typeface="+mj-ea"/>
                <a:cs typeface="+mj-cs"/>
              </a:defRPr>
            </a:lvl1pPr>
          </a:lstStyle>
          <a:p>
            <a:r>
              <a:rPr lang="en-US" sz="4788" b="1" dirty="0" smtClean="0">
                <a:solidFill>
                  <a:schemeClr val="tx2"/>
                </a:solidFill>
              </a:rPr>
              <a:t> CRAFT</a:t>
            </a:r>
            <a:br>
              <a:rPr lang="en-US" sz="4788" b="1" dirty="0" smtClean="0">
                <a:solidFill>
                  <a:schemeClr val="tx2"/>
                </a:solidFill>
              </a:rPr>
            </a:br>
            <a:r>
              <a:rPr lang="en-US" sz="3830" dirty="0" smtClean="0">
                <a:solidFill>
                  <a:schemeClr val="tx2"/>
                </a:solidFill>
              </a:rPr>
              <a:t>development activities in partnership with direct reports</a:t>
            </a:r>
            <a:endParaRPr lang="en-US" sz="3830" dirty="0">
              <a:solidFill>
                <a:schemeClr val="tx2"/>
              </a:solidFill>
            </a:endParaRPr>
          </a:p>
        </p:txBody>
      </p:sp>
      <p:grpSp>
        <p:nvGrpSpPr>
          <p:cNvPr id="15" name="Group 4"/>
          <p:cNvGrpSpPr>
            <a:grpSpLocks noChangeAspect="1"/>
          </p:cNvGrpSpPr>
          <p:nvPr>
            <p:custDataLst>
              <p:tags r:id="rId1"/>
            </p:custDataLst>
          </p:nvPr>
        </p:nvGrpSpPr>
        <p:grpSpPr bwMode="auto">
          <a:xfrm>
            <a:off x="563894" y="2520306"/>
            <a:ext cx="2400051" cy="2403176"/>
            <a:chOff x="3984" y="-380"/>
            <a:chExt cx="1536" cy="1538"/>
          </a:xfrm>
          <a:solidFill>
            <a:schemeClr val="tx2"/>
          </a:solidFill>
        </p:grpSpPr>
        <p:sp>
          <p:nvSpPr>
            <p:cNvPr id="16" name="Freeform 5"/>
            <p:cNvSpPr>
              <a:spLocks noEditPoints="1"/>
            </p:cNvSpPr>
            <p:nvPr/>
          </p:nvSpPr>
          <p:spPr bwMode="auto">
            <a:xfrm>
              <a:off x="3984" y="-380"/>
              <a:ext cx="1536" cy="1538"/>
            </a:xfrm>
            <a:custGeom>
              <a:avLst/>
              <a:gdLst>
                <a:gd name="T0" fmla="*/ 280 w 560"/>
                <a:gd name="T1" fmla="*/ 560 h 560"/>
                <a:gd name="T2" fmla="*/ 0 w 560"/>
                <a:gd name="T3" fmla="*/ 280 h 560"/>
                <a:gd name="T4" fmla="*/ 280 w 560"/>
                <a:gd name="T5" fmla="*/ 0 h 560"/>
                <a:gd name="T6" fmla="*/ 560 w 560"/>
                <a:gd name="T7" fmla="*/ 280 h 560"/>
                <a:gd name="T8" fmla="*/ 280 w 560"/>
                <a:gd name="T9" fmla="*/ 560 h 560"/>
                <a:gd name="T10" fmla="*/ 280 w 560"/>
                <a:gd name="T11" fmla="*/ 8 h 560"/>
                <a:gd name="T12" fmla="*/ 8 w 560"/>
                <a:gd name="T13" fmla="*/ 280 h 560"/>
                <a:gd name="T14" fmla="*/ 280 w 560"/>
                <a:gd name="T15" fmla="*/ 552 h 560"/>
                <a:gd name="T16" fmla="*/ 552 w 560"/>
                <a:gd name="T17" fmla="*/ 280 h 560"/>
                <a:gd name="T18" fmla="*/ 280 w 560"/>
                <a:gd name="T19" fmla="*/ 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560">
                  <a:moveTo>
                    <a:pt x="280" y="560"/>
                  </a:moveTo>
                  <a:cubicBezTo>
                    <a:pt x="126" y="560"/>
                    <a:pt x="0" y="434"/>
                    <a:pt x="0" y="280"/>
                  </a:cubicBezTo>
                  <a:cubicBezTo>
                    <a:pt x="0" y="126"/>
                    <a:pt x="126" y="0"/>
                    <a:pt x="280" y="0"/>
                  </a:cubicBezTo>
                  <a:cubicBezTo>
                    <a:pt x="434" y="0"/>
                    <a:pt x="560" y="126"/>
                    <a:pt x="560" y="280"/>
                  </a:cubicBezTo>
                  <a:cubicBezTo>
                    <a:pt x="560" y="434"/>
                    <a:pt x="434" y="560"/>
                    <a:pt x="280" y="560"/>
                  </a:cubicBezTo>
                  <a:close/>
                  <a:moveTo>
                    <a:pt x="280" y="8"/>
                  </a:moveTo>
                  <a:cubicBezTo>
                    <a:pt x="130" y="8"/>
                    <a:pt x="8" y="130"/>
                    <a:pt x="8" y="280"/>
                  </a:cubicBezTo>
                  <a:cubicBezTo>
                    <a:pt x="8" y="430"/>
                    <a:pt x="130" y="552"/>
                    <a:pt x="280" y="552"/>
                  </a:cubicBezTo>
                  <a:cubicBezTo>
                    <a:pt x="430" y="552"/>
                    <a:pt x="552" y="430"/>
                    <a:pt x="552" y="280"/>
                  </a:cubicBezTo>
                  <a:cubicBezTo>
                    <a:pt x="552" y="130"/>
                    <a:pt x="430" y="8"/>
                    <a:pt x="2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noEditPoints="1"/>
            </p:cNvSpPr>
            <p:nvPr/>
          </p:nvSpPr>
          <p:spPr bwMode="auto">
            <a:xfrm>
              <a:off x="4324" y="-122"/>
              <a:ext cx="787" cy="1055"/>
            </a:xfrm>
            <a:custGeom>
              <a:avLst/>
              <a:gdLst>
                <a:gd name="T0" fmla="*/ 270 w 287"/>
                <a:gd name="T1" fmla="*/ 295 h 384"/>
                <a:gd name="T2" fmla="*/ 263 w 287"/>
                <a:gd name="T3" fmla="*/ 294 h 384"/>
                <a:gd name="T4" fmla="*/ 233 w 287"/>
                <a:gd name="T5" fmla="*/ 294 h 384"/>
                <a:gd name="T6" fmla="*/ 210 w 287"/>
                <a:gd name="T7" fmla="*/ 317 h 384"/>
                <a:gd name="T8" fmla="*/ 210 w 287"/>
                <a:gd name="T9" fmla="*/ 360 h 384"/>
                <a:gd name="T10" fmla="*/ 211 w 287"/>
                <a:gd name="T11" fmla="*/ 367 h 384"/>
                <a:gd name="T12" fmla="*/ 31 w 287"/>
                <a:gd name="T13" fmla="*/ 367 h 384"/>
                <a:gd name="T14" fmla="*/ 18 w 287"/>
                <a:gd name="T15" fmla="*/ 353 h 384"/>
                <a:gd name="T16" fmla="*/ 18 w 287"/>
                <a:gd name="T17" fmla="*/ 31 h 384"/>
                <a:gd name="T18" fmla="*/ 31 w 287"/>
                <a:gd name="T19" fmla="*/ 17 h 384"/>
                <a:gd name="T20" fmla="*/ 256 w 287"/>
                <a:gd name="T21" fmla="*/ 17 h 384"/>
                <a:gd name="T22" fmla="*/ 269 w 287"/>
                <a:gd name="T23" fmla="*/ 27 h 384"/>
                <a:gd name="T24" fmla="*/ 271 w 287"/>
                <a:gd name="T25" fmla="*/ 23 h 384"/>
                <a:gd name="T26" fmla="*/ 273 w 287"/>
                <a:gd name="T27" fmla="*/ 21 h 384"/>
                <a:gd name="T28" fmla="*/ 281 w 287"/>
                <a:gd name="T29" fmla="*/ 12 h 384"/>
                <a:gd name="T30" fmla="*/ 256 w 287"/>
                <a:gd name="T31" fmla="*/ 0 h 384"/>
                <a:gd name="T32" fmla="*/ 31 w 287"/>
                <a:gd name="T33" fmla="*/ 0 h 384"/>
                <a:gd name="T34" fmla="*/ 0 w 287"/>
                <a:gd name="T35" fmla="*/ 31 h 384"/>
                <a:gd name="T36" fmla="*/ 0 w 287"/>
                <a:gd name="T37" fmla="*/ 353 h 384"/>
                <a:gd name="T38" fmla="*/ 31 w 287"/>
                <a:gd name="T39" fmla="*/ 384 h 384"/>
                <a:gd name="T40" fmla="*/ 221 w 287"/>
                <a:gd name="T41" fmla="*/ 384 h 384"/>
                <a:gd name="T42" fmla="*/ 287 w 287"/>
                <a:gd name="T43" fmla="*/ 303 h 384"/>
                <a:gd name="T44" fmla="*/ 287 w 287"/>
                <a:gd name="T45" fmla="*/ 195 h 384"/>
                <a:gd name="T46" fmla="*/ 270 w 287"/>
                <a:gd name="T47" fmla="*/ 220 h 384"/>
                <a:gd name="T48" fmla="*/ 270 w 287"/>
                <a:gd name="T49" fmla="*/ 295 h 384"/>
                <a:gd name="T50" fmla="*/ 228 w 287"/>
                <a:gd name="T51" fmla="*/ 364 h 384"/>
                <a:gd name="T52" fmla="*/ 227 w 287"/>
                <a:gd name="T53" fmla="*/ 360 h 384"/>
                <a:gd name="T54" fmla="*/ 227 w 287"/>
                <a:gd name="T55" fmla="*/ 317 h 384"/>
                <a:gd name="T56" fmla="*/ 233 w 287"/>
                <a:gd name="T57" fmla="*/ 311 h 384"/>
                <a:gd name="T58" fmla="*/ 263 w 287"/>
                <a:gd name="T59" fmla="*/ 311 h 384"/>
                <a:gd name="T60" fmla="*/ 268 w 287"/>
                <a:gd name="T61" fmla="*/ 313 h 384"/>
                <a:gd name="T62" fmla="*/ 228 w 287"/>
                <a:gd name="T63" fmla="*/ 36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384">
                  <a:moveTo>
                    <a:pt x="270" y="295"/>
                  </a:moveTo>
                  <a:cubicBezTo>
                    <a:pt x="268" y="294"/>
                    <a:pt x="266" y="294"/>
                    <a:pt x="263" y="294"/>
                  </a:cubicBezTo>
                  <a:cubicBezTo>
                    <a:pt x="233" y="294"/>
                    <a:pt x="233" y="294"/>
                    <a:pt x="233" y="294"/>
                  </a:cubicBezTo>
                  <a:cubicBezTo>
                    <a:pt x="220" y="294"/>
                    <a:pt x="210" y="304"/>
                    <a:pt x="210" y="317"/>
                  </a:cubicBezTo>
                  <a:cubicBezTo>
                    <a:pt x="210" y="360"/>
                    <a:pt x="210" y="360"/>
                    <a:pt x="210" y="360"/>
                  </a:cubicBezTo>
                  <a:cubicBezTo>
                    <a:pt x="210" y="362"/>
                    <a:pt x="210" y="365"/>
                    <a:pt x="211" y="367"/>
                  </a:cubicBezTo>
                  <a:cubicBezTo>
                    <a:pt x="31" y="367"/>
                    <a:pt x="31" y="367"/>
                    <a:pt x="31" y="367"/>
                  </a:cubicBezTo>
                  <a:cubicBezTo>
                    <a:pt x="24" y="367"/>
                    <a:pt x="18" y="360"/>
                    <a:pt x="18" y="353"/>
                  </a:cubicBezTo>
                  <a:cubicBezTo>
                    <a:pt x="18" y="31"/>
                    <a:pt x="18" y="31"/>
                    <a:pt x="18" y="31"/>
                  </a:cubicBezTo>
                  <a:cubicBezTo>
                    <a:pt x="18" y="23"/>
                    <a:pt x="24" y="17"/>
                    <a:pt x="31" y="17"/>
                  </a:cubicBezTo>
                  <a:cubicBezTo>
                    <a:pt x="256" y="17"/>
                    <a:pt x="256" y="17"/>
                    <a:pt x="256" y="17"/>
                  </a:cubicBezTo>
                  <a:cubicBezTo>
                    <a:pt x="262" y="17"/>
                    <a:pt x="267" y="21"/>
                    <a:pt x="269" y="27"/>
                  </a:cubicBezTo>
                  <a:cubicBezTo>
                    <a:pt x="271" y="23"/>
                    <a:pt x="271" y="23"/>
                    <a:pt x="271" y="23"/>
                  </a:cubicBezTo>
                  <a:cubicBezTo>
                    <a:pt x="273" y="21"/>
                    <a:pt x="273" y="21"/>
                    <a:pt x="273" y="21"/>
                  </a:cubicBezTo>
                  <a:cubicBezTo>
                    <a:pt x="275" y="18"/>
                    <a:pt x="278" y="15"/>
                    <a:pt x="281" y="12"/>
                  </a:cubicBezTo>
                  <a:cubicBezTo>
                    <a:pt x="275" y="5"/>
                    <a:pt x="266" y="0"/>
                    <a:pt x="256" y="0"/>
                  </a:cubicBezTo>
                  <a:cubicBezTo>
                    <a:pt x="31" y="0"/>
                    <a:pt x="31" y="0"/>
                    <a:pt x="31" y="0"/>
                  </a:cubicBezTo>
                  <a:cubicBezTo>
                    <a:pt x="14" y="0"/>
                    <a:pt x="0" y="14"/>
                    <a:pt x="0" y="31"/>
                  </a:cubicBezTo>
                  <a:cubicBezTo>
                    <a:pt x="0" y="353"/>
                    <a:pt x="0" y="353"/>
                    <a:pt x="0" y="353"/>
                  </a:cubicBezTo>
                  <a:cubicBezTo>
                    <a:pt x="0" y="370"/>
                    <a:pt x="14" y="384"/>
                    <a:pt x="31" y="384"/>
                  </a:cubicBezTo>
                  <a:cubicBezTo>
                    <a:pt x="221" y="384"/>
                    <a:pt x="221" y="384"/>
                    <a:pt x="221" y="384"/>
                  </a:cubicBezTo>
                  <a:cubicBezTo>
                    <a:pt x="239" y="384"/>
                    <a:pt x="285" y="348"/>
                    <a:pt x="287" y="303"/>
                  </a:cubicBezTo>
                  <a:cubicBezTo>
                    <a:pt x="287" y="195"/>
                    <a:pt x="287" y="195"/>
                    <a:pt x="287" y="195"/>
                  </a:cubicBezTo>
                  <a:cubicBezTo>
                    <a:pt x="270" y="220"/>
                    <a:pt x="270" y="220"/>
                    <a:pt x="270" y="220"/>
                  </a:cubicBezTo>
                  <a:lnTo>
                    <a:pt x="270" y="295"/>
                  </a:lnTo>
                  <a:close/>
                  <a:moveTo>
                    <a:pt x="228" y="364"/>
                  </a:moveTo>
                  <a:cubicBezTo>
                    <a:pt x="228" y="363"/>
                    <a:pt x="227" y="362"/>
                    <a:pt x="227" y="360"/>
                  </a:cubicBezTo>
                  <a:cubicBezTo>
                    <a:pt x="227" y="317"/>
                    <a:pt x="227" y="317"/>
                    <a:pt x="227" y="317"/>
                  </a:cubicBezTo>
                  <a:cubicBezTo>
                    <a:pt x="227" y="314"/>
                    <a:pt x="230" y="311"/>
                    <a:pt x="233" y="311"/>
                  </a:cubicBezTo>
                  <a:cubicBezTo>
                    <a:pt x="263" y="311"/>
                    <a:pt x="263" y="311"/>
                    <a:pt x="263" y="311"/>
                  </a:cubicBezTo>
                  <a:cubicBezTo>
                    <a:pt x="265" y="311"/>
                    <a:pt x="267" y="312"/>
                    <a:pt x="268" y="313"/>
                  </a:cubicBezTo>
                  <a:cubicBezTo>
                    <a:pt x="262" y="338"/>
                    <a:pt x="240" y="357"/>
                    <a:pt x="228" y="3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4456" y="46"/>
              <a:ext cx="507" cy="46"/>
            </a:xfrm>
            <a:custGeom>
              <a:avLst/>
              <a:gdLst>
                <a:gd name="T0" fmla="*/ 9 w 185"/>
                <a:gd name="T1" fmla="*/ 17 h 17"/>
                <a:gd name="T2" fmla="*/ 176 w 185"/>
                <a:gd name="T3" fmla="*/ 17 h 17"/>
                <a:gd name="T4" fmla="*/ 185 w 185"/>
                <a:gd name="T5" fmla="*/ 9 h 17"/>
                <a:gd name="T6" fmla="*/ 176 w 185"/>
                <a:gd name="T7" fmla="*/ 0 h 17"/>
                <a:gd name="T8" fmla="*/ 9 w 185"/>
                <a:gd name="T9" fmla="*/ 0 h 17"/>
                <a:gd name="T10" fmla="*/ 0 w 185"/>
                <a:gd name="T11" fmla="*/ 9 h 17"/>
                <a:gd name="T12" fmla="*/ 9 w 185"/>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185" h="17">
                  <a:moveTo>
                    <a:pt x="9" y="17"/>
                  </a:moveTo>
                  <a:cubicBezTo>
                    <a:pt x="176" y="17"/>
                    <a:pt x="176" y="17"/>
                    <a:pt x="176" y="17"/>
                  </a:cubicBezTo>
                  <a:cubicBezTo>
                    <a:pt x="181" y="17"/>
                    <a:pt x="185" y="13"/>
                    <a:pt x="185" y="9"/>
                  </a:cubicBezTo>
                  <a:cubicBezTo>
                    <a:pt x="185" y="4"/>
                    <a:pt x="181" y="0"/>
                    <a:pt x="176" y="0"/>
                  </a:cubicBezTo>
                  <a:cubicBezTo>
                    <a:pt x="9" y="0"/>
                    <a:pt x="9" y="0"/>
                    <a:pt x="9" y="0"/>
                  </a:cubicBezTo>
                  <a:cubicBezTo>
                    <a:pt x="4" y="0"/>
                    <a:pt x="0" y="4"/>
                    <a:pt x="0" y="9"/>
                  </a:cubicBezTo>
                  <a:cubicBezTo>
                    <a:pt x="0" y="13"/>
                    <a:pt x="4"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4456" y="219"/>
              <a:ext cx="417" cy="46"/>
            </a:xfrm>
            <a:custGeom>
              <a:avLst/>
              <a:gdLst>
                <a:gd name="T0" fmla="*/ 9 w 152"/>
                <a:gd name="T1" fmla="*/ 0 h 17"/>
                <a:gd name="T2" fmla="*/ 0 w 152"/>
                <a:gd name="T3" fmla="*/ 8 h 17"/>
                <a:gd name="T4" fmla="*/ 9 w 152"/>
                <a:gd name="T5" fmla="*/ 17 h 17"/>
                <a:gd name="T6" fmla="*/ 140 w 152"/>
                <a:gd name="T7" fmla="*/ 17 h 17"/>
                <a:gd name="T8" fmla="*/ 152 w 152"/>
                <a:gd name="T9" fmla="*/ 0 h 17"/>
                <a:gd name="T10" fmla="*/ 9 w 152"/>
                <a:gd name="T11" fmla="*/ 0 h 17"/>
              </a:gdLst>
              <a:ahLst/>
              <a:cxnLst>
                <a:cxn ang="0">
                  <a:pos x="T0" y="T1"/>
                </a:cxn>
                <a:cxn ang="0">
                  <a:pos x="T2" y="T3"/>
                </a:cxn>
                <a:cxn ang="0">
                  <a:pos x="T4" y="T5"/>
                </a:cxn>
                <a:cxn ang="0">
                  <a:pos x="T6" y="T7"/>
                </a:cxn>
                <a:cxn ang="0">
                  <a:pos x="T8" y="T9"/>
                </a:cxn>
                <a:cxn ang="0">
                  <a:pos x="T10" y="T11"/>
                </a:cxn>
              </a:cxnLst>
              <a:rect l="0" t="0" r="r" b="b"/>
              <a:pathLst>
                <a:path w="152" h="17">
                  <a:moveTo>
                    <a:pt x="9" y="0"/>
                  </a:moveTo>
                  <a:cubicBezTo>
                    <a:pt x="4" y="0"/>
                    <a:pt x="0" y="3"/>
                    <a:pt x="0" y="8"/>
                  </a:cubicBezTo>
                  <a:cubicBezTo>
                    <a:pt x="0" y="13"/>
                    <a:pt x="4" y="17"/>
                    <a:pt x="9" y="17"/>
                  </a:cubicBezTo>
                  <a:cubicBezTo>
                    <a:pt x="140" y="17"/>
                    <a:pt x="140" y="17"/>
                    <a:pt x="140" y="17"/>
                  </a:cubicBezTo>
                  <a:cubicBezTo>
                    <a:pt x="152" y="0"/>
                    <a:pt x="152" y="0"/>
                    <a:pt x="152"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p:cNvSpPr>
            <p:nvPr/>
          </p:nvSpPr>
          <p:spPr bwMode="auto">
            <a:xfrm>
              <a:off x="4456" y="389"/>
              <a:ext cx="296" cy="49"/>
            </a:xfrm>
            <a:custGeom>
              <a:avLst/>
              <a:gdLst>
                <a:gd name="T0" fmla="*/ 9 w 108"/>
                <a:gd name="T1" fmla="*/ 0 h 18"/>
                <a:gd name="T2" fmla="*/ 0 w 108"/>
                <a:gd name="T3" fmla="*/ 9 h 18"/>
                <a:gd name="T4" fmla="*/ 9 w 108"/>
                <a:gd name="T5" fmla="*/ 18 h 18"/>
                <a:gd name="T6" fmla="*/ 96 w 108"/>
                <a:gd name="T7" fmla="*/ 18 h 18"/>
                <a:gd name="T8" fmla="*/ 108 w 108"/>
                <a:gd name="T9" fmla="*/ 0 h 18"/>
                <a:gd name="T10" fmla="*/ 9 w 108"/>
                <a:gd name="T11" fmla="*/ 0 h 18"/>
              </a:gdLst>
              <a:ahLst/>
              <a:cxnLst>
                <a:cxn ang="0">
                  <a:pos x="T0" y="T1"/>
                </a:cxn>
                <a:cxn ang="0">
                  <a:pos x="T2" y="T3"/>
                </a:cxn>
                <a:cxn ang="0">
                  <a:pos x="T4" y="T5"/>
                </a:cxn>
                <a:cxn ang="0">
                  <a:pos x="T6" y="T7"/>
                </a:cxn>
                <a:cxn ang="0">
                  <a:pos x="T8" y="T9"/>
                </a:cxn>
                <a:cxn ang="0">
                  <a:pos x="T10" y="T11"/>
                </a:cxn>
              </a:cxnLst>
              <a:rect l="0" t="0" r="r" b="b"/>
              <a:pathLst>
                <a:path w="108" h="18">
                  <a:moveTo>
                    <a:pt x="9" y="0"/>
                  </a:moveTo>
                  <a:cubicBezTo>
                    <a:pt x="4" y="0"/>
                    <a:pt x="0" y="4"/>
                    <a:pt x="0" y="9"/>
                  </a:cubicBezTo>
                  <a:cubicBezTo>
                    <a:pt x="0" y="14"/>
                    <a:pt x="4" y="18"/>
                    <a:pt x="9" y="18"/>
                  </a:cubicBezTo>
                  <a:cubicBezTo>
                    <a:pt x="96" y="18"/>
                    <a:pt x="96" y="18"/>
                    <a:pt x="96" y="18"/>
                  </a:cubicBezTo>
                  <a:cubicBezTo>
                    <a:pt x="108" y="0"/>
                    <a:pt x="108" y="0"/>
                    <a:pt x="108"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auto">
            <a:xfrm>
              <a:off x="4456" y="562"/>
              <a:ext cx="192" cy="47"/>
            </a:xfrm>
            <a:custGeom>
              <a:avLst/>
              <a:gdLst>
                <a:gd name="T0" fmla="*/ 9 w 70"/>
                <a:gd name="T1" fmla="*/ 0 h 17"/>
                <a:gd name="T2" fmla="*/ 0 w 70"/>
                <a:gd name="T3" fmla="*/ 8 h 17"/>
                <a:gd name="T4" fmla="*/ 9 w 70"/>
                <a:gd name="T5" fmla="*/ 17 h 17"/>
                <a:gd name="T6" fmla="*/ 67 w 70"/>
                <a:gd name="T7" fmla="*/ 17 h 17"/>
                <a:gd name="T8" fmla="*/ 70 w 70"/>
                <a:gd name="T9" fmla="*/ 0 h 17"/>
                <a:gd name="T10" fmla="*/ 9 w 70"/>
                <a:gd name="T11" fmla="*/ 0 h 17"/>
              </a:gdLst>
              <a:ahLst/>
              <a:cxnLst>
                <a:cxn ang="0">
                  <a:pos x="T0" y="T1"/>
                </a:cxn>
                <a:cxn ang="0">
                  <a:pos x="T2" y="T3"/>
                </a:cxn>
                <a:cxn ang="0">
                  <a:pos x="T4" y="T5"/>
                </a:cxn>
                <a:cxn ang="0">
                  <a:pos x="T6" y="T7"/>
                </a:cxn>
                <a:cxn ang="0">
                  <a:pos x="T8" y="T9"/>
                </a:cxn>
                <a:cxn ang="0">
                  <a:pos x="T10" y="T11"/>
                </a:cxn>
              </a:cxnLst>
              <a:rect l="0" t="0" r="r" b="b"/>
              <a:pathLst>
                <a:path w="70" h="17">
                  <a:moveTo>
                    <a:pt x="9" y="0"/>
                  </a:moveTo>
                  <a:cubicBezTo>
                    <a:pt x="4" y="0"/>
                    <a:pt x="0" y="4"/>
                    <a:pt x="0" y="8"/>
                  </a:cubicBezTo>
                  <a:cubicBezTo>
                    <a:pt x="0" y="13"/>
                    <a:pt x="4" y="17"/>
                    <a:pt x="9" y="17"/>
                  </a:cubicBezTo>
                  <a:cubicBezTo>
                    <a:pt x="67" y="17"/>
                    <a:pt x="67" y="17"/>
                    <a:pt x="67" y="17"/>
                  </a:cubicBezTo>
                  <a:cubicBezTo>
                    <a:pt x="68" y="11"/>
                    <a:pt x="69" y="5"/>
                    <a:pt x="70"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auto">
            <a:xfrm>
              <a:off x="4456" y="732"/>
              <a:ext cx="186" cy="50"/>
            </a:xfrm>
            <a:custGeom>
              <a:avLst/>
              <a:gdLst>
                <a:gd name="T0" fmla="*/ 67 w 68"/>
                <a:gd name="T1" fmla="*/ 0 h 18"/>
                <a:gd name="T2" fmla="*/ 9 w 68"/>
                <a:gd name="T3" fmla="*/ 0 h 18"/>
                <a:gd name="T4" fmla="*/ 0 w 68"/>
                <a:gd name="T5" fmla="*/ 9 h 18"/>
                <a:gd name="T6" fmla="*/ 9 w 68"/>
                <a:gd name="T7" fmla="*/ 18 h 18"/>
                <a:gd name="T8" fmla="*/ 68 w 68"/>
                <a:gd name="T9" fmla="*/ 18 h 18"/>
                <a:gd name="T10" fmla="*/ 68 w 68"/>
                <a:gd name="T11" fmla="*/ 13 h 18"/>
                <a:gd name="T12" fmla="*/ 67 w 6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8" h="18">
                  <a:moveTo>
                    <a:pt x="67" y="0"/>
                  </a:moveTo>
                  <a:cubicBezTo>
                    <a:pt x="9" y="0"/>
                    <a:pt x="9" y="0"/>
                    <a:pt x="9" y="0"/>
                  </a:cubicBezTo>
                  <a:cubicBezTo>
                    <a:pt x="4" y="0"/>
                    <a:pt x="0" y="4"/>
                    <a:pt x="0" y="9"/>
                  </a:cubicBezTo>
                  <a:cubicBezTo>
                    <a:pt x="0" y="14"/>
                    <a:pt x="4" y="18"/>
                    <a:pt x="9" y="18"/>
                  </a:cubicBezTo>
                  <a:cubicBezTo>
                    <a:pt x="68" y="18"/>
                    <a:pt x="68" y="18"/>
                    <a:pt x="68" y="18"/>
                  </a:cubicBezTo>
                  <a:cubicBezTo>
                    <a:pt x="68" y="13"/>
                    <a:pt x="68" y="13"/>
                    <a:pt x="68" y="13"/>
                  </a:cubicBezTo>
                  <a:cubicBezTo>
                    <a:pt x="68" y="13"/>
                    <a:pt x="67" y="8"/>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auto">
            <a:xfrm>
              <a:off x="4703" y="2"/>
              <a:ext cx="562" cy="651"/>
            </a:xfrm>
            <a:custGeom>
              <a:avLst/>
              <a:gdLst>
                <a:gd name="T0" fmla="*/ 408 w 562"/>
                <a:gd name="T1" fmla="*/ 33 h 651"/>
                <a:gd name="T2" fmla="*/ 364 w 562"/>
                <a:gd name="T3" fmla="*/ 0 h 651"/>
                <a:gd name="T4" fmla="*/ 362 w 562"/>
                <a:gd name="T5" fmla="*/ 2 h 651"/>
                <a:gd name="T6" fmla="*/ 211 w 562"/>
                <a:gd name="T7" fmla="*/ 217 h 651"/>
                <a:gd name="T8" fmla="*/ 178 w 562"/>
                <a:gd name="T9" fmla="*/ 263 h 651"/>
                <a:gd name="T10" fmla="*/ 90 w 562"/>
                <a:gd name="T11" fmla="*/ 387 h 651"/>
                <a:gd name="T12" fmla="*/ 54 w 562"/>
                <a:gd name="T13" fmla="*/ 436 h 651"/>
                <a:gd name="T14" fmla="*/ 0 w 562"/>
                <a:gd name="T15" fmla="*/ 516 h 651"/>
                <a:gd name="T16" fmla="*/ 21 w 562"/>
                <a:gd name="T17" fmla="*/ 516 h 651"/>
                <a:gd name="T18" fmla="*/ 43 w 562"/>
                <a:gd name="T19" fmla="*/ 516 h 651"/>
                <a:gd name="T20" fmla="*/ 52 w 562"/>
                <a:gd name="T21" fmla="*/ 538 h 651"/>
                <a:gd name="T22" fmla="*/ 60 w 562"/>
                <a:gd name="T23" fmla="*/ 560 h 651"/>
                <a:gd name="T24" fmla="*/ 63 w 562"/>
                <a:gd name="T25" fmla="*/ 565 h 651"/>
                <a:gd name="T26" fmla="*/ 93 w 562"/>
                <a:gd name="T27" fmla="*/ 565 h 651"/>
                <a:gd name="T28" fmla="*/ 115 w 562"/>
                <a:gd name="T29" fmla="*/ 568 h 651"/>
                <a:gd name="T30" fmla="*/ 123 w 562"/>
                <a:gd name="T31" fmla="*/ 587 h 651"/>
                <a:gd name="T32" fmla="*/ 131 w 562"/>
                <a:gd name="T33" fmla="*/ 607 h 651"/>
                <a:gd name="T34" fmla="*/ 134 w 562"/>
                <a:gd name="T35" fmla="*/ 615 h 651"/>
                <a:gd name="T36" fmla="*/ 164 w 562"/>
                <a:gd name="T37" fmla="*/ 618 h 651"/>
                <a:gd name="T38" fmla="*/ 186 w 562"/>
                <a:gd name="T39" fmla="*/ 618 h 651"/>
                <a:gd name="T40" fmla="*/ 194 w 562"/>
                <a:gd name="T41" fmla="*/ 637 h 651"/>
                <a:gd name="T42" fmla="*/ 200 w 562"/>
                <a:gd name="T43" fmla="*/ 651 h 651"/>
                <a:gd name="T44" fmla="*/ 230 w 562"/>
                <a:gd name="T45" fmla="*/ 607 h 651"/>
                <a:gd name="T46" fmla="*/ 257 w 562"/>
                <a:gd name="T47" fmla="*/ 571 h 651"/>
                <a:gd name="T48" fmla="*/ 362 w 562"/>
                <a:gd name="T49" fmla="*/ 423 h 651"/>
                <a:gd name="T50" fmla="*/ 408 w 562"/>
                <a:gd name="T51" fmla="*/ 357 h 651"/>
                <a:gd name="T52" fmla="*/ 562 w 562"/>
                <a:gd name="T53" fmla="*/ 140 h 651"/>
                <a:gd name="T54" fmla="*/ 408 w 562"/>
                <a:gd name="T55" fmla="*/ 33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2" h="651">
                  <a:moveTo>
                    <a:pt x="408" y="33"/>
                  </a:moveTo>
                  <a:lnTo>
                    <a:pt x="364" y="0"/>
                  </a:lnTo>
                  <a:lnTo>
                    <a:pt x="362" y="2"/>
                  </a:lnTo>
                  <a:lnTo>
                    <a:pt x="211" y="217"/>
                  </a:lnTo>
                  <a:lnTo>
                    <a:pt x="178" y="263"/>
                  </a:lnTo>
                  <a:lnTo>
                    <a:pt x="90" y="387"/>
                  </a:lnTo>
                  <a:lnTo>
                    <a:pt x="54" y="436"/>
                  </a:lnTo>
                  <a:lnTo>
                    <a:pt x="0" y="516"/>
                  </a:lnTo>
                  <a:lnTo>
                    <a:pt x="21" y="516"/>
                  </a:lnTo>
                  <a:lnTo>
                    <a:pt x="43" y="516"/>
                  </a:lnTo>
                  <a:lnTo>
                    <a:pt x="52" y="538"/>
                  </a:lnTo>
                  <a:lnTo>
                    <a:pt x="60" y="560"/>
                  </a:lnTo>
                  <a:lnTo>
                    <a:pt x="63" y="565"/>
                  </a:lnTo>
                  <a:lnTo>
                    <a:pt x="93" y="565"/>
                  </a:lnTo>
                  <a:lnTo>
                    <a:pt x="115" y="568"/>
                  </a:lnTo>
                  <a:lnTo>
                    <a:pt x="123" y="587"/>
                  </a:lnTo>
                  <a:lnTo>
                    <a:pt x="131" y="607"/>
                  </a:lnTo>
                  <a:lnTo>
                    <a:pt x="134" y="615"/>
                  </a:lnTo>
                  <a:lnTo>
                    <a:pt x="164" y="618"/>
                  </a:lnTo>
                  <a:lnTo>
                    <a:pt x="186" y="618"/>
                  </a:lnTo>
                  <a:lnTo>
                    <a:pt x="194" y="637"/>
                  </a:lnTo>
                  <a:lnTo>
                    <a:pt x="200" y="651"/>
                  </a:lnTo>
                  <a:lnTo>
                    <a:pt x="230" y="607"/>
                  </a:lnTo>
                  <a:lnTo>
                    <a:pt x="257" y="571"/>
                  </a:lnTo>
                  <a:lnTo>
                    <a:pt x="362" y="423"/>
                  </a:lnTo>
                  <a:lnTo>
                    <a:pt x="408" y="357"/>
                  </a:lnTo>
                  <a:lnTo>
                    <a:pt x="562" y="140"/>
                  </a:lnTo>
                  <a:lnTo>
                    <a:pt x="40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auto">
            <a:xfrm>
              <a:off x="4670" y="548"/>
              <a:ext cx="208" cy="217"/>
            </a:xfrm>
            <a:custGeom>
              <a:avLst/>
              <a:gdLst>
                <a:gd name="T0" fmla="*/ 72 w 76"/>
                <a:gd name="T1" fmla="*/ 38 h 79"/>
                <a:gd name="T2" fmla="*/ 53 w 76"/>
                <a:gd name="T3" fmla="*/ 37 h 79"/>
                <a:gd name="T4" fmla="*/ 47 w 76"/>
                <a:gd name="T5" fmla="*/ 22 h 79"/>
                <a:gd name="T6" fmla="*/ 46 w 76"/>
                <a:gd name="T7" fmla="*/ 19 h 79"/>
                <a:gd name="T8" fmla="*/ 27 w 76"/>
                <a:gd name="T9" fmla="*/ 19 h 79"/>
                <a:gd name="T10" fmla="*/ 21 w 76"/>
                <a:gd name="T11" fmla="*/ 5 h 79"/>
                <a:gd name="T12" fmla="*/ 20 w 76"/>
                <a:gd name="T13" fmla="*/ 1 h 79"/>
                <a:gd name="T14" fmla="*/ 5 w 76"/>
                <a:gd name="T15" fmla="*/ 0 h 79"/>
                <a:gd name="T16" fmla="*/ 5 w 76"/>
                <a:gd name="T17" fmla="*/ 2 h 79"/>
                <a:gd name="T18" fmla="*/ 4 w 76"/>
                <a:gd name="T19" fmla="*/ 5 h 79"/>
                <a:gd name="T20" fmla="*/ 1 w 76"/>
                <a:gd name="T21" fmla="*/ 22 h 79"/>
                <a:gd name="T22" fmla="*/ 1 w 76"/>
                <a:gd name="T23" fmla="*/ 67 h 79"/>
                <a:gd name="T24" fmla="*/ 2 w 76"/>
                <a:gd name="T25" fmla="*/ 79 h 79"/>
                <a:gd name="T26" fmla="*/ 19 w 76"/>
                <a:gd name="T27" fmla="*/ 74 h 79"/>
                <a:gd name="T28" fmla="*/ 75 w 76"/>
                <a:gd name="T29" fmla="*/ 50 h 79"/>
                <a:gd name="T30" fmla="*/ 76 w 76"/>
                <a:gd name="T31" fmla="*/ 49 h 79"/>
                <a:gd name="T32" fmla="*/ 72 w 76"/>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9">
                  <a:moveTo>
                    <a:pt x="72" y="38"/>
                  </a:moveTo>
                  <a:cubicBezTo>
                    <a:pt x="53" y="37"/>
                    <a:pt x="53" y="37"/>
                    <a:pt x="53" y="37"/>
                  </a:cubicBezTo>
                  <a:cubicBezTo>
                    <a:pt x="47" y="22"/>
                    <a:pt x="47" y="22"/>
                    <a:pt x="47" y="22"/>
                  </a:cubicBezTo>
                  <a:cubicBezTo>
                    <a:pt x="46" y="19"/>
                    <a:pt x="46" y="19"/>
                    <a:pt x="46" y="19"/>
                  </a:cubicBezTo>
                  <a:cubicBezTo>
                    <a:pt x="27" y="19"/>
                    <a:pt x="27" y="19"/>
                    <a:pt x="27" y="19"/>
                  </a:cubicBezTo>
                  <a:cubicBezTo>
                    <a:pt x="21" y="5"/>
                    <a:pt x="21" y="5"/>
                    <a:pt x="21" y="5"/>
                  </a:cubicBezTo>
                  <a:cubicBezTo>
                    <a:pt x="20" y="1"/>
                    <a:pt x="20" y="1"/>
                    <a:pt x="20" y="1"/>
                  </a:cubicBezTo>
                  <a:cubicBezTo>
                    <a:pt x="5" y="0"/>
                    <a:pt x="5" y="0"/>
                    <a:pt x="5" y="0"/>
                  </a:cubicBezTo>
                  <a:cubicBezTo>
                    <a:pt x="5" y="1"/>
                    <a:pt x="5" y="1"/>
                    <a:pt x="5" y="2"/>
                  </a:cubicBezTo>
                  <a:cubicBezTo>
                    <a:pt x="5" y="3"/>
                    <a:pt x="4" y="4"/>
                    <a:pt x="4" y="5"/>
                  </a:cubicBezTo>
                  <a:cubicBezTo>
                    <a:pt x="3" y="10"/>
                    <a:pt x="2" y="16"/>
                    <a:pt x="1" y="22"/>
                  </a:cubicBezTo>
                  <a:cubicBezTo>
                    <a:pt x="0" y="38"/>
                    <a:pt x="0" y="56"/>
                    <a:pt x="1" y="67"/>
                  </a:cubicBezTo>
                  <a:cubicBezTo>
                    <a:pt x="1" y="75"/>
                    <a:pt x="2" y="79"/>
                    <a:pt x="2" y="79"/>
                  </a:cubicBezTo>
                  <a:cubicBezTo>
                    <a:pt x="2" y="79"/>
                    <a:pt x="9" y="78"/>
                    <a:pt x="19" y="74"/>
                  </a:cubicBezTo>
                  <a:cubicBezTo>
                    <a:pt x="36" y="69"/>
                    <a:pt x="61" y="60"/>
                    <a:pt x="75" y="50"/>
                  </a:cubicBezTo>
                  <a:cubicBezTo>
                    <a:pt x="75" y="49"/>
                    <a:pt x="76" y="49"/>
                    <a:pt x="76" y="49"/>
                  </a:cubicBezTo>
                  <a:lnTo>
                    <a:pt x="7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5095" y="-97"/>
              <a:ext cx="241" cy="200"/>
            </a:xfrm>
            <a:custGeom>
              <a:avLst/>
              <a:gdLst>
                <a:gd name="T0" fmla="*/ 63 w 88"/>
                <a:gd name="T1" fmla="*/ 9 h 73"/>
                <a:gd name="T2" fmla="*/ 38 w 88"/>
                <a:gd name="T3" fmla="*/ 0 h 73"/>
                <a:gd name="T4" fmla="*/ 5 w 88"/>
                <a:gd name="T5" fmla="*/ 15 h 73"/>
                <a:gd name="T6" fmla="*/ 2 w 88"/>
                <a:gd name="T7" fmla="*/ 19 h 73"/>
                <a:gd name="T8" fmla="*/ 0 w 88"/>
                <a:gd name="T9" fmla="*/ 21 h 73"/>
                <a:gd name="T10" fmla="*/ 6 w 88"/>
                <a:gd name="T11" fmla="*/ 26 h 73"/>
                <a:gd name="T12" fmla="*/ 72 w 88"/>
                <a:gd name="T13" fmla="*/ 73 h 73"/>
                <a:gd name="T14" fmla="*/ 74 w 88"/>
                <a:gd name="T15" fmla="*/ 70 h 73"/>
                <a:gd name="T16" fmla="*/ 63 w 88"/>
                <a:gd name="T17"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73">
                  <a:moveTo>
                    <a:pt x="63" y="9"/>
                  </a:moveTo>
                  <a:cubicBezTo>
                    <a:pt x="56" y="3"/>
                    <a:pt x="47" y="0"/>
                    <a:pt x="38" y="0"/>
                  </a:cubicBezTo>
                  <a:cubicBezTo>
                    <a:pt x="26" y="0"/>
                    <a:pt x="14" y="5"/>
                    <a:pt x="5" y="15"/>
                  </a:cubicBezTo>
                  <a:cubicBezTo>
                    <a:pt x="4" y="16"/>
                    <a:pt x="3" y="18"/>
                    <a:pt x="2" y="19"/>
                  </a:cubicBezTo>
                  <a:cubicBezTo>
                    <a:pt x="0" y="21"/>
                    <a:pt x="0" y="21"/>
                    <a:pt x="0" y="21"/>
                  </a:cubicBezTo>
                  <a:cubicBezTo>
                    <a:pt x="6" y="26"/>
                    <a:pt x="6" y="26"/>
                    <a:pt x="6" y="26"/>
                  </a:cubicBezTo>
                  <a:cubicBezTo>
                    <a:pt x="72" y="73"/>
                    <a:pt x="72" y="73"/>
                    <a:pt x="72" y="73"/>
                  </a:cubicBezTo>
                  <a:cubicBezTo>
                    <a:pt x="74" y="70"/>
                    <a:pt x="74" y="70"/>
                    <a:pt x="74" y="70"/>
                  </a:cubicBezTo>
                  <a:cubicBezTo>
                    <a:pt x="88" y="50"/>
                    <a:pt x="83" y="23"/>
                    <a:pt x="6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39106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l="57003" t="37096" r="7025" b="18240"/>
          <a:stretch/>
        </p:blipFill>
        <p:spPr>
          <a:xfrm>
            <a:off x="5880099" y="1420266"/>
            <a:ext cx="2080853" cy="1722438"/>
          </a:xfrm>
          <a:prstGeom prst="rect">
            <a:avLst/>
          </a:prstGeom>
        </p:spPr>
      </p:pic>
      <p:sp>
        <p:nvSpPr>
          <p:cNvPr id="60" name="Rectangle 59"/>
          <p:cNvSpPr/>
          <p:nvPr/>
        </p:nvSpPr>
        <p:spPr>
          <a:xfrm>
            <a:off x="5880099" y="1420266"/>
            <a:ext cx="2080853" cy="1720426"/>
          </a:xfrm>
          <a:prstGeom prst="rect">
            <a:avLst/>
          </a:prstGeom>
          <a:solidFill>
            <a:schemeClr val="accent5">
              <a:alpha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800" dirty="0" smtClean="0">
              <a:solidFill>
                <a:schemeClr val="tx2"/>
              </a:solidFill>
            </a:endParaRPr>
          </a:p>
        </p:txBody>
      </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t="39384" b="-1"/>
          <a:stretch/>
        </p:blipFill>
        <p:spPr>
          <a:xfrm>
            <a:off x="1522281" y="1422400"/>
            <a:ext cx="4252685" cy="1720426"/>
          </a:xfrm>
          <a:prstGeom prst="rect">
            <a:avLst/>
          </a:prstGeom>
        </p:spPr>
      </p:pic>
      <p:sp>
        <p:nvSpPr>
          <p:cNvPr id="46" name="Rectangle 45"/>
          <p:cNvSpPr/>
          <p:nvPr/>
        </p:nvSpPr>
        <p:spPr>
          <a:xfrm>
            <a:off x="1522281" y="1422400"/>
            <a:ext cx="4252685" cy="1720426"/>
          </a:xfrm>
          <a:prstGeom prst="rect">
            <a:avLst/>
          </a:prstGeom>
          <a:solidFill>
            <a:schemeClr val="accent1">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800" dirty="0" smtClean="0">
              <a:solidFill>
                <a:schemeClr val="tx2"/>
              </a:solidFill>
            </a:endParaRP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367" t="14689" r="560" b="172"/>
          <a:stretch/>
        </p:blipFill>
        <p:spPr>
          <a:xfrm>
            <a:off x="1522280" y="3251200"/>
            <a:ext cx="6438673" cy="3606800"/>
          </a:xfrm>
          <a:prstGeom prst="rect">
            <a:avLst/>
          </a:prstGeom>
        </p:spPr>
      </p:pic>
      <p:sp>
        <p:nvSpPr>
          <p:cNvPr id="17" name="Rectangle 16"/>
          <p:cNvSpPr/>
          <p:nvPr/>
        </p:nvSpPr>
        <p:spPr>
          <a:xfrm>
            <a:off x="1522280" y="3251200"/>
            <a:ext cx="6438673" cy="3606800"/>
          </a:xfrm>
          <a:prstGeom prst="rect">
            <a:avLst/>
          </a:prstGeom>
          <a:solidFill>
            <a:schemeClr val="bg2">
              <a:alpha val="7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800" dirty="0" smtClean="0">
              <a:solidFill>
                <a:schemeClr val="tx2"/>
              </a:solidFill>
            </a:endParaRPr>
          </a:p>
        </p:txBody>
      </p:sp>
      <p:sp>
        <p:nvSpPr>
          <p:cNvPr id="2" name="Title 1"/>
          <p:cNvSpPr>
            <a:spLocks noGrp="1"/>
          </p:cNvSpPr>
          <p:nvPr>
            <p:ph type="title"/>
          </p:nvPr>
        </p:nvSpPr>
        <p:spPr/>
        <p:txBody>
          <a:bodyPr/>
          <a:lstStyle/>
          <a:p>
            <a:r>
              <a:rPr lang="en-US" dirty="0" smtClean="0"/>
              <a:t>A useful rule of thumb for how adults develop</a:t>
            </a:r>
            <a:endParaRPr lang="en-US" dirty="0"/>
          </a:p>
        </p:txBody>
      </p:sp>
      <p:sp>
        <p:nvSpPr>
          <p:cNvPr id="6" name="TextBox 5"/>
          <p:cNvSpPr txBox="1"/>
          <p:nvPr/>
        </p:nvSpPr>
        <p:spPr>
          <a:xfrm>
            <a:off x="1611180" y="2550794"/>
            <a:ext cx="2933700" cy="584775"/>
          </a:xfrm>
          <a:prstGeom prst="rect">
            <a:avLst/>
          </a:prstGeom>
          <a:noFill/>
        </p:spPr>
        <p:txBody>
          <a:bodyPr wrap="square" lIns="45720" rIns="45720" rtlCol="0">
            <a:spAutoFit/>
          </a:bodyPr>
          <a:lstStyle/>
          <a:p>
            <a:pPr marL="0" indent="0">
              <a:buNone/>
            </a:pPr>
            <a:r>
              <a:rPr lang="en-US" sz="3200" b="1" dirty="0" smtClean="0">
                <a:ln w="6350">
                  <a:noFill/>
                </a:ln>
                <a:solidFill>
                  <a:schemeClr val="tx2"/>
                </a:solidFill>
              </a:rPr>
              <a:t>Coaching</a:t>
            </a:r>
            <a:endParaRPr lang="en-US" sz="3600" b="1" dirty="0" smtClean="0">
              <a:ln w="6350">
                <a:noFill/>
              </a:ln>
              <a:solidFill>
                <a:schemeClr val="tx2"/>
              </a:solidFill>
            </a:endParaRPr>
          </a:p>
        </p:txBody>
      </p:sp>
      <p:sp>
        <p:nvSpPr>
          <p:cNvPr id="8" name="btfpBulletedList481699"/>
          <p:cNvSpPr txBox="1"/>
          <p:nvPr/>
        </p:nvSpPr>
        <p:spPr>
          <a:xfrm>
            <a:off x="1611180" y="4695989"/>
            <a:ext cx="5877919" cy="1862048"/>
          </a:xfrm>
          <a:prstGeom prst="rect">
            <a:avLst/>
          </a:prstGeom>
          <a:noFill/>
          <a:ln>
            <a:noFill/>
          </a:ln>
        </p:spPr>
        <p:txBody>
          <a:bodyPr wrap="square" lIns="45720" rIns="45720" rtlCol="0">
            <a:spAutoFit/>
          </a:bodyPr>
          <a:lstStyle/>
          <a:p>
            <a:pPr marL="0" indent="0">
              <a:buNone/>
            </a:pPr>
            <a:r>
              <a:rPr lang="en-US" sz="11500" b="1" dirty="0" smtClean="0">
                <a:ln w="6350">
                  <a:noFill/>
                </a:ln>
                <a:solidFill>
                  <a:schemeClr val="tx2"/>
                </a:solidFill>
              </a:rPr>
              <a:t>70%</a:t>
            </a:r>
          </a:p>
        </p:txBody>
      </p:sp>
      <p:sp>
        <p:nvSpPr>
          <p:cNvPr id="4"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err="1" smtClean="0">
              <a:solidFill>
                <a:srgbClr val="FFFFFF"/>
              </a:solidFill>
            </a:endParaRPr>
          </a:p>
        </p:txBody>
      </p:sp>
      <p:sp>
        <p:nvSpPr>
          <p:cNvPr id="10" name="TextBox 9"/>
          <p:cNvSpPr txBox="1"/>
          <p:nvPr/>
        </p:nvSpPr>
        <p:spPr>
          <a:xfrm>
            <a:off x="1611180" y="6166871"/>
            <a:ext cx="4675321" cy="800219"/>
          </a:xfrm>
          <a:prstGeom prst="rect">
            <a:avLst/>
          </a:prstGeom>
          <a:noFill/>
        </p:spPr>
        <p:txBody>
          <a:bodyPr wrap="square" lIns="45720" rIns="45720" rtlCol="0">
            <a:spAutoFit/>
          </a:bodyPr>
          <a:lstStyle/>
          <a:p>
            <a:pPr marL="0" indent="0">
              <a:buNone/>
            </a:pPr>
            <a:r>
              <a:rPr lang="en-US" sz="4500" b="1" dirty="0" smtClean="0">
                <a:ln w="6350">
                  <a:noFill/>
                </a:ln>
                <a:solidFill>
                  <a:schemeClr val="tx2"/>
                </a:solidFill>
              </a:rPr>
              <a:t>Job-Related</a:t>
            </a:r>
          </a:p>
        </p:txBody>
      </p:sp>
      <p:sp>
        <p:nvSpPr>
          <p:cNvPr id="11" name="btfpBulletedList774363"/>
          <p:cNvSpPr txBox="1"/>
          <p:nvPr/>
        </p:nvSpPr>
        <p:spPr>
          <a:xfrm>
            <a:off x="1611180" y="1621350"/>
            <a:ext cx="2975062" cy="1200329"/>
          </a:xfrm>
          <a:prstGeom prst="rect">
            <a:avLst/>
          </a:prstGeom>
          <a:noFill/>
        </p:spPr>
        <p:txBody>
          <a:bodyPr wrap="square" lIns="45720" rIns="45720" rtlCol="0">
            <a:spAutoFit/>
          </a:bodyPr>
          <a:lstStyle/>
          <a:p>
            <a:pPr marL="0" indent="0">
              <a:buNone/>
            </a:pPr>
            <a:r>
              <a:rPr lang="en-US" sz="7200" b="1" dirty="0">
                <a:ln w="6350">
                  <a:noFill/>
                </a:ln>
                <a:solidFill>
                  <a:schemeClr val="tx2"/>
                </a:solidFill>
              </a:rPr>
              <a:t>2</a:t>
            </a:r>
            <a:r>
              <a:rPr lang="en-US" sz="7200" b="1" dirty="0" smtClean="0">
                <a:ln w="6350">
                  <a:noFill/>
                </a:ln>
                <a:solidFill>
                  <a:schemeClr val="tx2"/>
                </a:solidFill>
              </a:rPr>
              <a:t>0%</a:t>
            </a:r>
          </a:p>
        </p:txBody>
      </p:sp>
      <p:sp>
        <p:nvSpPr>
          <p:cNvPr id="12" name="TextBox 11"/>
          <p:cNvSpPr txBox="1"/>
          <p:nvPr/>
        </p:nvSpPr>
        <p:spPr>
          <a:xfrm>
            <a:off x="5859328" y="2103962"/>
            <a:ext cx="1598292" cy="769441"/>
          </a:xfrm>
          <a:prstGeom prst="rect">
            <a:avLst/>
          </a:prstGeom>
          <a:noFill/>
        </p:spPr>
        <p:txBody>
          <a:bodyPr wrap="square" lIns="45720" rIns="45720" rtlCol="0">
            <a:spAutoFit/>
          </a:bodyPr>
          <a:lstStyle/>
          <a:p>
            <a:pPr marL="0" indent="0">
              <a:buNone/>
            </a:pPr>
            <a:r>
              <a:rPr lang="en-US" sz="4400" b="1" dirty="0" smtClean="0">
                <a:ln w="6350">
                  <a:noFill/>
                </a:ln>
                <a:solidFill>
                  <a:schemeClr val="tx2"/>
                </a:solidFill>
              </a:rPr>
              <a:t>10%</a:t>
            </a:r>
          </a:p>
        </p:txBody>
      </p:sp>
      <p:sp>
        <p:nvSpPr>
          <p:cNvPr id="13" name="TextBox 12"/>
          <p:cNvSpPr txBox="1"/>
          <p:nvPr/>
        </p:nvSpPr>
        <p:spPr>
          <a:xfrm>
            <a:off x="5907047" y="2663999"/>
            <a:ext cx="2053905" cy="461665"/>
          </a:xfrm>
          <a:prstGeom prst="rect">
            <a:avLst/>
          </a:prstGeom>
          <a:noFill/>
        </p:spPr>
        <p:txBody>
          <a:bodyPr wrap="square" lIns="45720" rIns="45720" rtlCol="0">
            <a:spAutoFit/>
          </a:bodyPr>
          <a:lstStyle/>
          <a:p>
            <a:pPr marL="0" indent="0">
              <a:buNone/>
            </a:pPr>
            <a:r>
              <a:rPr lang="en-US" sz="2400" b="1" dirty="0" smtClean="0">
                <a:ln w="6350">
                  <a:noFill/>
                </a:ln>
                <a:solidFill>
                  <a:schemeClr val="tx2"/>
                </a:solidFill>
              </a:rPr>
              <a:t>Training</a:t>
            </a:r>
            <a:endParaRPr lang="en-US" sz="2800" b="1" dirty="0" smtClean="0">
              <a:ln w="6350">
                <a:noFill/>
              </a:ln>
              <a:solidFill>
                <a:schemeClr val="tx2"/>
              </a:solidFill>
            </a:endParaRPr>
          </a:p>
        </p:txBody>
      </p:sp>
      <p:sp>
        <p:nvSpPr>
          <p:cNvPr id="16" name="TextBox 15"/>
          <p:cNvSpPr txBox="1"/>
          <p:nvPr/>
        </p:nvSpPr>
        <p:spPr>
          <a:xfrm>
            <a:off x="5473701" y="5505151"/>
            <a:ext cx="2487251" cy="1323439"/>
          </a:xfrm>
          <a:prstGeom prst="rect">
            <a:avLst/>
          </a:prstGeom>
          <a:noFill/>
          <a:ln>
            <a:noFill/>
          </a:ln>
        </p:spPr>
        <p:txBody>
          <a:bodyPr wrap="square" lIns="45720" rIns="45720" rtlCol="0">
            <a:spAutoFit/>
          </a:bodyPr>
          <a:lstStyle/>
          <a:p>
            <a:pPr marL="231775" indent="-231775">
              <a:spcBef>
                <a:spcPts val="1200"/>
              </a:spcBef>
              <a:buFont typeface="Wingdings" panose="05000000000000000000" pitchFamily="2" charset="2"/>
              <a:buChar char="ü"/>
            </a:pPr>
            <a:r>
              <a:rPr lang="en-US" sz="2000" b="1" dirty="0" smtClean="0">
                <a:ln w="6350">
                  <a:noFill/>
                </a:ln>
                <a:solidFill>
                  <a:schemeClr val="tx2"/>
                </a:solidFill>
              </a:rPr>
              <a:t>Projects</a:t>
            </a:r>
          </a:p>
          <a:p>
            <a:pPr marL="231775" indent="-231775">
              <a:spcBef>
                <a:spcPts val="1200"/>
              </a:spcBef>
              <a:buFont typeface="Wingdings" panose="05000000000000000000" pitchFamily="2" charset="2"/>
              <a:buChar char="ü"/>
            </a:pPr>
            <a:r>
              <a:rPr lang="en-US" sz="2000" b="1" dirty="0" smtClean="0">
                <a:ln w="6350">
                  <a:noFill/>
                </a:ln>
                <a:solidFill>
                  <a:schemeClr val="tx2"/>
                </a:solidFill>
              </a:rPr>
              <a:t>Stretch assignments</a:t>
            </a:r>
          </a:p>
          <a:p>
            <a:pPr marL="231775" indent="-231775">
              <a:spcBef>
                <a:spcPts val="1200"/>
              </a:spcBef>
              <a:buFont typeface="Wingdings" panose="05000000000000000000" pitchFamily="2" charset="2"/>
              <a:buChar char="ü"/>
            </a:pPr>
            <a:r>
              <a:rPr lang="en-US" sz="2000" b="1" dirty="0" smtClean="0">
                <a:ln w="6350">
                  <a:noFill/>
                </a:ln>
                <a:solidFill>
                  <a:schemeClr val="tx2"/>
                </a:solidFill>
              </a:rPr>
              <a:t>Expanded role</a:t>
            </a:r>
          </a:p>
        </p:txBody>
      </p:sp>
      <p:sp>
        <p:nvSpPr>
          <p:cNvPr id="14" name="btfpBulletedList228192"/>
          <p:cNvSpPr txBox="1"/>
          <p:nvPr/>
        </p:nvSpPr>
        <p:spPr>
          <a:xfrm>
            <a:off x="384048" y="7224873"/>
            <a:ext cx="9191307" cy="200055"/>
          </a:xfrm>
          <a:prstGeom prst="rect">
            <a:avLst/>
          </a:prstGeom>
          <a:noFill/>
        </p:spPr>
        <p:txBody>
          <a:bodyPr vert="horz" wrap="square" lIns="0" tIns="0" rIns="0" bIns="45720" rtlCol="0" anchor="b">
            <a:spAutoFit/>
          </a:bodyPr>
          <a:lstStyle/>
          <a:p>
            <a:pPr marL="0" indent="0">
              <a:buNone/>
            </a:pPr>
            <a:r>
              <a:rPr lang="en-CA" sz="1000" dirty="0" smtClean="0"/>
              <a:t>Source: The “70/10/10” Approach comes from the Center for Creative Leadership</a:t>
            </a:r>
          </a:p>
        </p:txBody>
      </p:sp>
      <p:sp>
        <p:nvSpPr>
          <p:cNvPr id="3" name="btfpLayoutConfig" hidden="1"/>
          <p:cNvSpPr txBox="1"/>
          <p:nvPr/>
        </p:nvSpPr>
        <p:spPr>
          <a:xfrm>
            <a:off x="12700" y="12700"/>
            <a:ext cx="8890000" cy="107722"/>
          </a:xfrm>
          <a:prstGeom prst="rect">
            <a:avLst/>
          </a:prstGeom>
          <a:noFill/>
        </p:spPr>
        <p:txBody>
          <a:bodyPr vert="horz" wrap="square" lIns="45720" rIns="45720" rtlCol="0">
            <a:spAutoFit/>
          </a:bodyPr>
          <a:lstStyle/>
          <a:p>
            <a:r>
              <a:rPr lang="en-US" sz="100" smtClean="0">
                <a:solidFill>
                  <a:srgbClr val="FFFFFF">
                    <a:alpha val="0"/>
                  </a:srgbClr>
                </a:solidFill>
              </a:rPr>
              <a:t>overall_0_131884146186821404 columns_1_131884146186821404</a:t>
            </a:r>
            <a:endParaRPr lang="en-US" sz="100" dirty="0" smtClean="0">
              <a:solidFill>
                <a:srgbClr val="FFFFFF">
                  <a:alpha val="0"/>
                </a:srgbClr>
              </a:solidFill>
            </a:endParaRPr>
          </a:p>
        </p:txBody>
      </p:sp>
    </p:spTree>
    <p:extLst>
      <p:ext uri="{BB962C8B-B14F-4D97-AF65-F5344CB8AC3E}">
        <p14:creationId xmlns:p14="http://schemas.microsoft.com/office/powerpoint/2010/main" val="3827742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r>
            <a:br>
              <a:rPr lang="en-US" dirty="0" smtClean="0"/>
            </a:br>
            <a:r>
              <a:rPr lang="en-US" dirty="0" smtClean="0"/>
              <a:t>Research </a:t>
            </a:r>
            <a:r>
              <a:rPr lang="en-US" dirty="0"/>
              <a:t>shows </a:t>
            </a:r>
            <a:r>
              <a:rPr lang="en-US" dirty="0" smtClean="0"/>
              <a:t>that 70/20/10 may be the optimum mix for leadership development</a:t>
            </a:r>
            <a:endParaRPr lang="en-US" dirty="0"/>
          </a:p>
        </p:txBody>
      </p:sp>
      <p:sp>
        <p:nvSpPr>
          <p:cNvPr id="11" name="TextBox 10"/>
          <p:cNvSpPr txBox="1"/>
          <p:nvPr/>
        </p:nvSpPr>
        <p:spPr>
          <a:xfrm>
            <a:off x="397241" y="7111626"/>
            <a:ext cx="2104102" cy="246221"/>
          </a:xfrm>
          <a:prstGeom prst="rect">
            <a:avLst/>
          </a:prstGeom>
          <a:noFill/>
        </p:spPr>
        <p:txBody>
          <a:bodyPr wrap="none" lIns="0" rIns="45720" rtlCol="0">
            <a:spAutoFit/>
          </a:bodyPr>
          <a:lstStyle/>
          <a:p>
            <a:pPr marL="0" indent="0">
              <a:buNone/>
            </a:pPr>
            <a:r>
              <a:rPr lang="en-US" sz="1000" dirty="0" smtClean="0"/>
              <a:t>Source: Center for Creative Leadership</a:t>
            </a:r>
          </a:p>
        </p:txBody>
      </p:sp>
      <p:sp>
        <p:nvSpPr>
          <p:cNvPr id="2"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smtClean="0">
              <a:solidFill>
                <a:srgbClr val="FFFFFF"/>
              </a:solidFill>
            </a:endParaRPr>
          </a:p>
        </p:txBody>
      </p:sp>
      <p:grpSp>
        <p:nvGrpSpPr>
          <p:cNvPr id="38" name="Group 37"/>
          <p:cNvGrpSpPr/>
          <p:nvPr/>
        </p:nvGrpSpPr>
        <p:grpSpPr>
          <a:xfrm>
            <a:off x="1088682" y="1485715"/>
            <a:ext cx="1823515" cy="1721538"/>
            <a:chOff x="656562" y="1764300"/>
            <a:chExt cx="1823515" cy="1721538"/>
          </a:xfrm>
        </p:grpSpPr>
        <p:sp>
          <p:nvSpPr>
            <p:cNvPr id="6" name="TextBox 5"/>
            <p:cNvSpPr txBox="1"/>
            <p:nvPr/>
          </p:nvSpPr>
          <p:spPr>
            <a:xfrm>
              <a:off x="933753" y="1764300"/>
              <a:ext cx="1492445" cy="1015663"/>
            </a:xfrm>
            <a:prstGeom prst="rect">
              <a:avLst/>
            </a:prstGeom>
            <a:noFill/>
          </p:spPr>
          <p:txBody>
            <a:bodyPr wrap="square" lIns="45720" rIns="45720" rtlCol="0">
              <a:spAutoFit/>
            </a:bodyPr>
            <a:lstStyle/>
            <a:p>
              <a:pPr marL="0" indent="0" algn="ctr">
                <a:buNone/>
              </a:pPr>
              <a:r>
                <a:rPr lang="en-US" sz="6000" b="1" dirty="0" smtClean="0">
                  <a:solidFill>
                    <a:schemeClr val="bg2"/>
                  </a:solidFill>
                </a:rPr>
                <a:t>70%</a:t>
              </a:r>
              <a:endParaRPr lang="en-US" sz="6000" b="1" dirty="0" smtClean="0">
                <a:solidFill>
                  <a:schemeClr val="accent2"/>
                </a:solidFill>
              </a:endParaRPr>
            </a:p>
          </p:txBody>
        </p:sp>
        <p:sp>
          <p:nvSpPr>
            <p:cNvPr id="7" name="TextBox 6"/>
            <p:cNvSpPr txBox="1"/>
            <p:nvPr/>
          </p:nvSpPr>
          <p:spPr>
            <a:xfrm>
              <a:off x="656562" y="2856307"/>
              <a:ext cx="1823515" cy="629531"/>
            </a:xfrm>
            <a:prstGeom prst="rect">
              <a:avLst/>
            </a:prstGeom>
            <a:noFill/>
          </p:spPr>
          <p:txBody>
            <a:bodyPr wrap="square" lIns="45720" rIns="45720" rtlCol="0" anchor="ctr">
              <a:spAutoFit/>
            </a:bodyPr>
            <a:lstStyle/>
            <a:p>
              <a:pPr marL="0" indent="0" algn="ctr">
                <a:lnSpc>
                  <a:spcPts val="4600"/>
                </a:lnSpc>
                <a:buNone/>
              </a:pPr>
              <a:r>
                <a:rPr lang="en-US" sz="2800" b="1" dirty="0" smtClean="0">
                  <a:solidFill>
                    <a:schemeClr val="bg2"/>
                  </a:solidFill>
                </a:rPr>
                <a:t>On-the-job</a:t>
              </a:r>
            </a:p>
          </p:txBody>
        </p:sp>
        <p:cxnSp>
          <p:nvCxnSpPr>
            <p:cNvPr id="20" name="Straight Connector 19"/>
            <p:cNvCxnSpPr/>
            <p:nvPr/>
          </p:nvCxnSpPr>
          <p:spPr>
            <a:xfrm>
              <a:off x="992575" y="2812080"/>
              <a:ext cx="1371600" cy="0"/>
            </a:xfrm>
            <a:prstGeom prst="line">
              <a:avLst/>
            </a:prstGeom>
            <a:ln w="34925"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rot="540000">
            <a:off x="3339971" y="1529332"/>
            <a:ext cx="0" cy="1371600"/>
          </a:xfrm>
          <a:prstGeom prst="line">
            <a:avLst/>
          </a:prstGeom>
          <a:ln w="508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420000">
            <a:off x="6175274" y="1532662"/>
            <a:ext cx="0" cy="1371600"/>
          </a:xfrm>
          <a:prstGeom prst="line">
            <a:avLst/>
          </a:prstGeom>
          <a:ln w="508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overall_0_131878953687201802 columns_1_131878953687201802</a:t>
            </a:r>
            <a:endParaRPr lang="en-US" sz="100" dirty="0" smtClean="0">
              <a:solidFill>
                <a:srgbClr val="FFFFFF">
                  <a:alpha val="0"/>
                </a:srgbClr>
              </a:solidFill>
            </a:endParaRPr>
          </a:p>
        </p:txBody>
      </p:sp>
      <p:grpSp>
        <p:nvGrpSpPr>
          <p:cNvPr id="36" name="Group 35"/>
          <p:cNvGrpSpPr/>
          <p:nvPr/>
        </p:nvGrpSpPr>
        <p:grpSpPr>
          <a:xfrm>
            <a:off x="6603049" y="1475217"/>
            <a:ext cx="1491174" cy="2052322"/>
            <a:chOff x="5283717" y="1776455"/>
            <a:chExt cx="1491174" cy="2052322"/>
          </a:xfrm>
        </p:grpSpPr>
        <p:sp>
          <p:nvSpPr>
            <p:cNvPr id="14" name="TextBox 13"/>
            <p:cNvSpPr txBox="1"/>
            <p:nvPr/>
          </p:nvSpPr>
          <p:spPr>
            <a:xfrm>
              <a:off x="5295136" y="1776455"/>
              <a:ext cx="1468337" cy="1015663"/>
            </a:xfrm>
            <a:prstGeom prst="rect">
              <a:avLst/>
            </a:prstGeom>
            <a:noFill/>
          </p:spPr>
          <p:txBody>
            <a:bodyPr wrap="square" lIns="45720" rIns="45720" rtlCol="0">
              <a:spAutoFit/>
            </a:bodyPr>
            <a:lstStyle/>
            <a:p>
              <a:pPr marL="0" indent="0" algn="ctr">
                <a:buNone/>
              </a:pPr>
              <a:r>
                <a:rPr lang="en-US" sz="6000" b="1" dirty="0" smtClean="0">
                  <a:solidFill>
                    <a:schemeClr val="accent2"/>
                  </a:solidFill>
                </a:rPr>
                <a:t>10%</a:t>
              </a:r>
            </a:p>
          </p:txBody>
        </p:sp>
        <p:cxnSp>
          <p:nvCxnSpPr>
            <p:cNvPr id="21" name="Straight Connector 20"/>
            <p:cNvCxnSpPr/>
            <p:nvPr/>
          </p:nvCxnSpPr>
          <p:spPr>
            <a:xfrm>
              <a:off x="5343504" y="2793537"/>
              <a:ext cx="1371600" cy="0"/>
            </a:xfrm>
            <a:prstGeom prst="line">
              <a:avLst/>
            </a:prstGeom>
            <a:ln w="34925" cap="rnd">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83717" y="2874670"/>
              <a:ext cx="1491174" cy="954107"/>
            </a:xfrm>
            <a:prstGeom prst="rect">
              <a:avLst/>
            </a:prstGeom>
            <a:noFill/>
          </p:spPr>
          <p:txBody>
            <a:bodyPr wrap="square" lIns="45720" rIns="45720" rtlCol="0">
              <a:spAutoFit/>
            </a:bodyPr>
            <a:lstStyle/>
            <a:p>
              <a:pPr marL="0" indent="0" algn="ctr">
                <a:buNone/>
              </a:pPr>
              <a:r>
                <a:rPr lang="en-US" sz="2800" b="1" dirty="0" smtClean="0">
                  <a:solidFill>
                    <a:schemeClr val="accent2"/>
                  </a:solidFill>
                </a:rPr>
                <a:t>Formal training</a:t>
              </a:r>
            </a:p>
          </p:txBody>
        </p:sp>
      </p:grpSp>
      <p:grpSp>
        <p:nvGrpSpPr>
          <p:cNvPr id="37" name="Group 36"/>
          <p:cNvGrpSpPr/>
          <p:nvPr/>
        </p:nvGrpSpPr>
        <p:grpSpPr>
          <a:xfrm>
            <a:off x="3767745" y="1427386"/>
            <a:ext cx="1979754" cy="2064817"/>
            <a:chOff x="2834775" y="1785919"/>
            <a:chExt cx="1979754" cy="2064817"/>
          </a:xfrm>
        </p:grpSpPr>
        <p:sp>
          <p:nvSpPr>
            <p:cNvPr id="17" name="TextBox 16"/>
            <p:cNvSpPr txBox="1"/>
            <p:nvPr/>
          </p:nvSpPr>
          <p:spPr>
            <a:xfrm>
              <a:off x="3184703" y="1785919"/>
              <a:ext cx="1506437" cy="1015663"/>
            </a:xfrm>
            <a:prstGeom prst="rect">
              <a:avLst/>
            </a:prstGeom>
            <a:noFill/>
          </p:spPr>
          <p:txBody>
            <a:bodyPr wrap="square" lIns="45720" rIns="45720" rtlCol="0">
              <a:spAutoFit/>
            </a:bodyPr>
            <a:lstStyle/>
            <a:p>
              <a:pPr marL="0" indent="0" algn="ctr">
                <a:buNone/>
              </a:pPr>
              <a:r>
                <a:rPr lang="en-US" sz="6000" b="1" dirty="0" smtClean="0">
                  <a:solidFill>
                    <a:schemeClr val="accent1"/>
                  </a:solidFill>
                </a:rPr>
                <a:t>20%</a:t>
              </a:r>
              <a:endParaRPr lang="en-US" sz="6000" b="1" dirty="0" smtClean="0">
                <a:solidFill>
                  <a:schemeClr val="accent2"/>
                </a:solidFill>
              </a:endParaRPr>
            </a:p>
          </p:txBody>
        </p:sp>
        <p:cxnSp>
          <p:nvCxnSpPr>
            <p:cNvPr id="18" name="Straight Connector 17"/>
            <p:cNvCxnSpPr/>
            <p:nvPr/>
          </p:nvCxnSpPr>
          <p:spPr>
            <a:xfrm>
              <a:off x="3138852" y="2812080"/>
              <a:ext cx="1371600" cy="0"/>
            </a:xfrm>
            <a:prstGeom prst="line">
              <a:avLst/>
            </a:prstGeom>
            <a:ln w="34925" cap="rnd">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834775" y="2896629"/>
              <a:ext cx="1979754" cy="954107"/>
            </a:xfrm>
            <a:prstGeom prst="rect">
              <a:avLst/>
            </a:prstGeom>
            <a:noFill/>
          </p:spPr>
          <p:txBody>
            <a:bodyPr wrap="square" lIns="45720" rIns="45720" rtlCol="0">
              <a:spAutoFit/>
            </a:bodyPr>
            <a:lstStyle/>
            <a:p>
              <a:pPr marL="0" indent="0" algn="ctr">
                <a:buNone/>
              </a:pPr>
              <a:r>
                <a:rPr lang="en-US" sz="2800" b="1" dirty="0" smtClean="0">
                  <a:solidFill>
                    <a:schemeClr val="accent1"/>
                  </a:solidFill>
                </a:rPr>
                <a:t>Coaching &amp; mentoring</a:t>
              </a:r>
            </a:p>
          </p:txBody>
        </p:sp>
      </p:grpSp>
      <p:sp>
        <p:nvSpPr>
          <p:cNvPr id="39" name="TextBox 38"/>
          <p:cNvSpPr txBox="1"/>
          <p:nvPr/>
        </p:nvSpPr>
        <p:spPr>
          <a:xfrm>
            <a:off x="1016317" y="4149635"/>
            <a:ext cx="7394258" cy="1477328"/>
          </a:xfrm>
          <a:prstGeom prst="rect">
            <a:avLst/>
          </a:prstGeom>
          <a:noFill/>
        </p:spPr>
        <p:txBody>
          <a:bodyPr wrap="square" lIns="45720" rIns="45720" rtlCol="0">
            <a:spAutoFit/>
          </a:bodyPr>
          <a:lstStyle/>
          <a:p>
            <a:pPr marL="0" indent="0">
              <a:buNone/>
            </a:pPr>
            <a:r>
              <a:rPr lang="en-US" sz="2000" dirty="0"/>
              <a:t>The 70/20/10 learning model </a:t>
            </a:r>
            <a:r>
              <a:rPr lang="en-US" sz="2000" dirty="0" smtClean="0"/>
              <a:t>is a powerful and affordable way to develop your future leaders</a:t>
            </a:r>
            <a:endParaRPr lang="en-US" sz="2000" dirty="0"/>
          </a:p>
          <a:p>
            <a:pPr marL="0" indent="0">
              <a:buNone/>
            </a:pPr>
            <a:r>
              <a:rPr lang="en-US" sz="2000" dirty="0" smtClean="0"/>
              <a:t>It calls </a:t>
            </a:r>
            <a:r>
              <a:rPr lang="en-US" sz="2000" dirty="0"/>
              <a:t>for </a:t>
            </a:r>
            <a:r>
              <a:rPr lang="en-US" sz="2000" dirty="0" smtClean="0"/>
              <a:t>70% of </a:t>
            </a:r>
            <a:r>
              <a:rPr lang="en-US" sz="2000" dirty="0"/>
              <a:t>development to consist of </a:t>
            </a:r>
            <a:r>
              <a:rPr lang="en-US" sz="2000" b="1" dirty="0" smtClean="0"/>
              <a:t>on-the-job learning</a:t>
            </a:r>
            <a:r>
              <a:rPr lang="en-US" sz="2000" dirty="0"/>
              <a:t>, supported by </a:t>
            </a:r>
            <a:r>
              <a:rPr lang="en-US" sz="2000" dirty="0" smtClean="0"/>
              <a:t>20% </a:t>
            </a:r>
            <a:r>
              <a:rPr lang="en-US" sz="2000" b="1" dirty="0" smtClean="0"/>
              <a:t>coaching </a:t>
            </a:r>
            <a:r>
              <a:rPr lang="en-US" sz="2000" b="1" dirty="0"/>
              <a:t>and mentoring</a:t>
            </a:r>
            <a:r>
              <a:rPr lang="en-US" sz="2000" dirty="0"/>
              <a:t>, and </a:t>
            </a:r>
            <a:r>
              <a:rPr lang="en-US" sz="2000" dirty="0" smtClean="0"/>
              <a:t>10% </a:t>
            </a:r>
            <a:r>
              <a:rPr lang="en-US" sz="2000" b="1" dirty="0" smtClean="0"/>
              <a:t>formal </a:t>
            </a:r>
            <a:r>
              <a:rPr lang="en-US" sz="2000" b="1" dirty="0"/>
              <a:t>training</a:t>
            </a:r>
            <a:endParaRPr lang="en-US" sz="2000" b="1" dirty="0" smtClean="0"/>
          </a:p>
        </p:txBody>
      </p:sp>
      <p:sp>
        <p:nvSpPr>
          <p:cNvPr id="40" name="TextBox 39"/>
          <p:cNvSpPr txBox="1"/>
          <p:nvPr/>
        </p:nvSpPr>
        <p:spPr>
          <a:xfrm>
            <a:off x="1016317" y="5723099"/>
            <a:ext cx="7934325" cy="707886"/>
          </a:xfrm>
          <a:prstGeom prst="rect">
            <a:avLst/>
          </a:prstGeom>
          <a:noFill/>
        </p:spPr>
        <p:txBody>
          <a:bodyPr wrap="square" lIns="45720" rIns="45720" rtlCol="0">
            <a:spAutoFit/>
          </a:bodyPr>
          <a:lstStyle/>
          <a:p>
            <a:pPr marL="0" indent="0">
              <a:buNone/>
            </a:pPr>
            <a:r>
              <a:rPr lang="en-US" sz="2000" dirty="0"/>
              <a:t>The </a:t>
            </a:r>
            <a:r>
              <a:rPr lang="en-US" sz="2000" dirty="0" smtClean="0"/>
              <a:t>70/20/10 </a:t>
            </a:r>
            <a:r>
              <a:rPr lang="en-US" sz="2000" dirty="0"/>
              <a:t>model’s </a:t>
            </a:r>
            <a:r>
              <a:rPr lang="en-US" sz="2000" b="1" dirty="0"/>
              <a:t>three components reinforce </a:t>
            </a:r>
            <a:r>
              <a:rPr lang="en-US" sz="2000" b="1" dirty="0" smtClean="0"/>
              <a:t>one another</a:t>
            </a:r>
            <a:r>
              <a:rPr lang="en-US" sz="2000" dirty="0"/>
              <a:t>, adding up to a whole that’s greater than </a:t>
            </a:r>
            <a:r>
              <a:rPr lang="en-US" sz="2000" dirty="0" smtClean="0"/>
              <a:t>the sum </a:t>
            </a:r>
            <a:r>
              <a:rPr lang="en-US" sz="2000" dirty="0"/>
              <a:t>of its </a:t>
            </a:r>
            <a:r>
              <a:rPr lang="en-US" sz="2000" dirty="0" smtClean="0"/>
              <a:t>parts</a:t>
            </a:r>
          </a:p>
        </p:txBody>
      </p:sp>
    </p:spTree>
    <p:extLst>
      <p:ext uri="{BB962C8B-B14F-4D97-AF65-F5344CB8AC3E}">
        <p14:creationId xmlns:p14="http://schemas.microsoft.com/office/powerpoint/2010/main" val="2802737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495299" y="1284090"/>
            <a:ext cx="4638015" cy="5139869"/>
          </a:xfrm>
          <a:prstGeom prst="rect">
            <a:avLst/>
          </a:prstGeom>
          <a:noFill/>
        </p:spPr>
        <p:txBody>
          <a:bodyPr vert="horz" wrap="square" lIns="45720" rIns="45720" rtlCol="0" anchor="t">
            <a:spAutoFit/>
          </a:bodyPr>
          <a:lstStyle/>
          <a:p>
            <a:pPr marL="182563" indent="-182563">
              <a:spcBef>
                <a:spcPts val="1200"/>
              </a:spcBef>
              <a:buSzPct val="100000"/>
              <a:buFont typeface="Verdana" panose="020B0604030504040204" pitchFamily="34" charset="0"/>
              <a:buChar char="•"/>
            </a:pPr>
            <a:r>
              <a:rPr lang="en-US" sz="1800" dirty="0" smtClean="0"/>
              <a:t>Think about one of your direct reports</a:t>
            </a:r>
            <a:br>
              <a:rPr lang="en-US" sz="1800" dirty="0" smtClean="0"/>
            </a:br>
            <a:endParaRPr lang="en-US" sz="1800" dirty="0" smtClean="0"/>
          </a:p>
          <a:p>
            <a:pPr marL="182563" indent="-182563">
              <a:spcBef>
                <a:spcPts val="1200"/>
              </a:spcBef>
              <a:buSzPct val="100000"/>
              <a:buFont typeface="Verdana" panose="020B0604030504040204" pitchFamily="34" charset="0"/>
              <a:buChar char="•"/>
            </a:pPr>
            <a:r>
              <a:rPr lang="en-US" sz="1800" dirty="0" smtClean="0"/>
              <a:t>Focus on one competency they might want to develop (use starter list here)</a:t>
            </a:r>
            <a:br>
              <a:rPr lang="en-US" sz="1800" dirty="0" smtClean="0"/>
            </a:br>
            <a:endParaRPr lang="en-US" sz="1800" dirty="0" smtClean="0"/>
          </a:p>
          <a:p>
            <a:pPr marL="182563" indent="-182563">
              <a:spcBef>
                <a:spcPts val="1200"/>
              </a:spcBef>
              <a:buSzPct val="100000"/>
              <a:buFont typeface="Verdana" panose="020B0604030504040204" pitchFamily="34" charset="0"/>
              <a:buChar char="•"/>
            </a:pPr>
            <a:r>
              <a:rPr lang="en-US" sz="1800" dirty="0" smtClean="0"/>
              <a:t>First, for this competency, think about a “70%,” </a:t>
            </a:r>
            <a:r>
              <a:rPr lang="en-US" sz="1800" b="1" dirty="0" smtClean="0"/>
              <a:t>on-the-job</a:t>
            </a:r>
            <a:r>
              <a:rPr lang="en-US" sz="1800" dirty="0" smtClean="0"/>
              <a:t> assignment that might help them develop this competency</a:t>
            </a:r>
            <a:br>
              <a:rPr lang="en-US" sz="1800" dirty="0" smtClean="0"/>
            </a:br>
            <a:endParaRPr lang="en-US" sz="1800" dirty="0" smtClean="0"/>
          </a:p>
          <a:p>
            <a:pPr marL="182563" indent="-182563">
              <a:spcBef>
                <a:spcPts val="1200"/>
              </a:spcBef>
              <a:buSzPct val="100000"/>
              <a:buFont typeface="Verdana" panose="020B0604030504040204" pitchFamily="34" charset="0"/>
              <a:buChar char="•"/>
            </a:pPr>
            <a:r>
              <a:rPr lang="en-US" sz="1800" dirty="0" smtClean="0"/>
              <a:t>Second, think about how </a:t>
            </a:r>
            <a:r>
              <a:rPr lang="en-US" sz="1800" b="1" dirty="0" smtClean="0"/>
              <a:t>mentoring</a:t>
            </a:r>
            <a:r>
              <a:rPr lang="en-US" sz="1800" dirty="0" smtClean="0"/>
              <a:t>/</a:t>
            </a:r>
            <a:r>
              <a:rPr lang="en-US" sz="1800" b="1" dirty="0" smtClean="0"/>
              <a:t>coaching</a:t>
            </a:r>
            <a:r>
              <a:rPr lang="en-US" sz="1800" dirty="0" smtClean="0"/>
              <a:t> might support the development of this competency </a:t>
            </a:r>
            <a:br>
              <a:rPr lang="en-US" sz="1800" dirty="0" smtClean="0"/>
            </a:br>
            <a:endParaRPr lang="en-US" sz="1800" dirty="0" smtClean="0"/>
          </a:p>
          <a:p>
            <a:pPr marL="182563" indent="-182563">
              <a:spcBef>
                <a:spcPts val="1200"/>
              </a:spcBef>
              <a:buSzPct val="100000"/>
              <a:buFont typeface="Verdana" panose="020B0604030504040204" pitchFamily="34" charset="0"/>
              <a:buChar char="•"/>
            </a:pPr>
            <a:r>
              <a:rPr lang="en-US" sz="1800" dirty="0" smtClean="0"/>
              <a:t>Lastly, think about potential </a:t>
            </a:r>
            <a:r>
              <a:rPr lang="en-US" sz="1800" b="1" dirty="0" smtClean="0"/>
              <a:t>training</a:t>
            </a:r>
            <a:r>
              <a:rPr lang="en-US" sz="1800" dirty="0" smtClean="0"/>
              <a:t> opportunities (10%) that might support the development of this competency</a:t>
            </a:r>
          </a:p>
        </p:txBody>
      </p:sp>
      <p:sp>
        <p:nvSpPr>
          <p:cNvPr id="2" name="Title 1"/>
          <p:cNvSpPr>
            <a:spLocks noGrp="1"/>
          </p:cNvSpPr>
          <p:nvPr>
            <p:ph type="title"/>
          </p:nvPr>
        </p:nvSpPr>
        <p:spPr/>
        <p:txBody>
          <a:bodyPr/>
          <a:lstStyle/>
          <a:p>
            <a:r>
              <a:rPr lang="en-US" dirty="0" smtClean="0"/>
              <a:t>Start by identifying competencies for your direct reports, and activities that could develop them</a:t>
            </a:r>
            <a:endParaRPr lang="en-US" dirty="0"/>
          </a:p>
        </p:txBody>
      </p:sp>
      <p:sp>
        <p:nvSpPr>
          <p:cNvPr id="3" name="BainBulletsConfiguration" hidden="1"/>
          <p:cNvSpPr txBox="1"/>
          <p:nvPr/>
        </p:nvSpPr>
        <p:spPr>
          <a:xfrm>
            <a:off x="12700" y="12700"/>
            <a:ext cx="8890000" cy="107722"/>
          </a:xfrm>
          <a:prstGeom prst="rect">
            <a:avLst/>
          </a:prstGeom>
          <a:noFill/>
        </p:spPr>
        <p:txBody>
          <a:bodyPr vert="horz" wrap="square" lIns="45720" rIns="45720" rtlCol="0">
            <a:spAutoFit/>
          </a:bodyPr>
          <a:lstStyle/>
          <a:p>
            <a:r>
              <a:rPr lang="en-US" sz="100" smtClean="0">
                <a:solidFill>
                  <a:srgbClr val="FFFFFF"/>
                </a:solidFill>
              </a:rPr>
              <a:t>6_85</a:t>
            </a:r>
            <a:endParaRPr lang="en-US" sz="100" dirty="0" smtClean="0">
              <a:solidFill>
                <a:srgbClr val="FFFFFF"/>
              </a:solidFill>
            </a:endParaRPr>
          </a:p>
        </p:txBody>
      </p:sp>
      <p:sp>
        <p:nvSpPr>
          <p:cNvPr id="4" name="Rounded Rectangle 3"/>
          <p:cNvSpPr/>
          <p:nvPr/>
        </p:nvSpPr>
        <p:spPr>
          <a:xfrm>
            <a:off x="6174412" y="1137345"/>
            <a:ext cx="3555376" cy="5974655"/>
          </a:xfrm>
          <a:prstGeom prst="roundRect">
            <a:avLst>
              <a:gd name="adj" fmla="val 0"/>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2880" tIns="0" rIns="36000" bIns="36000" rtlCol="0" anchor="ctr"/>
          <a:lstStyle/>
          <a:p>
            <a:pPr marL="182563" indent="-182563">
              <a:spcBef>
                <a:spcPts val="960"/>
              </a:spcBef>
              <a:buSzPct val="100000"/>
              <a:buFont typeface="Verdana" panose="020B0604030504040204" pitchFamily="34" charset="0"/>
              <a:buChar char="•"/>
            </a:pPr>
            <a:r>
              <a:rPr lang="en-US" sz="1800" dirty="0" smtClean="0">
                <a:solidFill>
                  <a:schemeClr val="tx1"/>
                </a:solidFill>
              </a:rPr>
              <a:t>Change </a:t>
            </a:r>
            <a:r>
              <a:rPr lang="en-US" sz="1800" dirty="0">
                <a:solidFill>
                  <a:schemeClr val="tx1"/>
                </a:solidFill>
              </a:rPr>
              <a:t>management</a:t>
            </a:r>
          </a:p>
          <a:p>
            <a:pPr marL="182563" indent="-182563">
              <a:spcBef>
                <a:spcPts val="960"/>
              </a:spcBef>
              <a:buSzPct val="100000"/>
              <a:buFont typeface="Verdana" panose="020B0604030504040204" pitchFamily="34" charset="0"/>
              <a:buChar char="•"/>
            </a:pPr>
            <a:r>
              <a:rPr lang="en-US" sz="1800" dirty="0">
                <a:solidFill>
                  <a:schemeClr val="tx1"/>
                </a:solidFill>
              </a:rPr>
              <a:t>Cultivates innovation</a:t>
            </a:r>
          </a:p>
          <a:p>
            <a:pPr marL="182563" indent="-182563">
              <a:spcBef>
                <a:spcPts val="960"/>
              </a:spcBef>
              <a:buSzPct val="100000"/>
              <a:buFont typeface="Verdana" panose="020B0604030504040204" pitchFamily="34" charset="0"/>
              <a:buChar char="•"/>
            </a:pPr>
            <a:r>
              <a:rPr lang="en-US" sz="1800" dirty="0" smtClean="0">
                <a:solidFill>
                  <a:schemeClr val="tx1"/>
                </a:solidFill>
              </a:rPr>
              <a:t>Decision making</a:t>
            </a:r>
            <a:endParaRPr lang="en-US" sz="1800" dirty="0">
              <a:solidFill>
                <a:schemeClr val="tx1"/>
              </a:solidFill>
            </a:endParaRPr>
          </a:p>
          <a:p>
            <a:pPr marL="182563" indent="-182563">
              <a:spcBef>
                <a:spcPts val="960"/>
              </a:spcBef>
              <a:buSzPct val="100000"/>
              <a:buFont typeface="Verdana" panose="020B0604030504040204" pitchFamily="34" charset="0"/>
              <a:buChar char="•"/>
            </a:pPr>
            <a:r>
              <a:rPr lang="en-US" sz="1800" dirty="0">
                <a:solidFill>
                  <a:schemeClr val="tx1"/>
                </a:solidFill>
              </a:rPr>
              <a:t>Manages with data</a:t>
            </a:r>
          </a:p>
          <a:p>
            <a:pPr marL="182563" indent="-182563">
              <a:spcBef>
                <a:spcPts val="960"/>
              </a:spcBef>
              <a:buSzPct val="100000"/>
              <a:buFont typeface="Verdana" panose="020B0604030504040204" pitchFamily="34" charset="0"/>
              <a:buChar char="•"/>
            </a:pPr>
            <a:r>
              <a:rPr lang="en-US" sz="1800" dirty="0">
                <a:solidFill>
                  <a:schemeClr val="tx1"/>
                </a:solidFill>
              </a:rPr>
              <a:t>Develops and motivates others</a:t>
            </a:r>
          </a:p>
          <a:p>
            <a:pPr marL="182563" indent="-182563">
              <a:spcBef>
                <a:spcPts val="960"/>
              </a:spcBef>
              <a:buSzPct val="100000"/>
              <a:buFont typeface="Verdana" panose="020B0604030504040204" pitchFamily="34" charset="0"/>
              <a:buChar char="•"/>
            </a:pPr>
            <a:r>
              <a:rPr lang="en-US" sz="1800" dirty="0">
                <a:solidFill>
                  <a:schemeClr val="tx1"/>
                </a:solidFill>
              </a:rPr>
              <a:t>Emotional awareness</a:t>
            </a:r>
          </a:p>
          <a:p>
            <a:pPr marL="182563" indent="-182563">
              <a:spcBef>
                <a:spcPts val="960"/>
              </a:spcBef>
              <a:buSzPct val="100000"/>
              <a:buFont typeface="Verdana" panose="020B0604030504040204" pitchFamily="34" charset="0"/>
              <a:buChar char="•"/>
            </a:pPr>
            <a:r>
              <a:rPr lang="en-US" sz="1800" dirty="0">
                <a:solidFill>
                  <a:schemeClr val="tx1"/>
                </a:solidFill>
              </a:rPr>
              <a:t>External relationship builder</a:t>
            </a:r>
          </a:p>
          <a:p>
            <a:pPr marL="182563" indent="-182563">
              <a:spcBef>
                <a:spcPts val="960"/>
              </a:spcBef>
              <a:buSzPct val="100000"/>
              <a:buFont typeface="Verdana" panose="020B0604030504040204" pitchFamily="34" charset="0"/>
              <a:buChar char="•"/>
            </a:pPr>
            <a:r>
              <a:rPr lang="en-US" sz="1800" dirty="0">
                <a:solidFill>
                  <a:schemeClr val="tx1"/>
                </a:solidFill>
              </a:rPr>
              <a:t>Deals with uncertainty</a:t>
            </a:r>
          </a:p>
          <a:p>
            <a:pPr marL="182563" indent="-182563">
              <a:spcBef>
                <a:spcPts val="960"/>
              </a:spcBef>
              <a:buSzPct val="100000"/>
              <a:buFont typeface="Verdana" panose="020B0604030504040204" pitchFamily="34" charset="0"/>
              <a:buChar char="•"/>
            </a:pPr>
            <a:r>
              <a:rPr lang="en-US" sz="1800" dirty="0">
                <a:solidFill>
                  <a:schemeClr val="tx1"/>
                </a:solidFill>
              </a:rPr>
              <a:t>Initiative and results-driven</a:t>
            </a:r>
          </a:p>
          <a:p>
            <a:pPr marL="182563" indent="-182563">
              <a:spcBef>
                <a:spcPts val="960"/>
              </a:spcBef>
              <a:buSzPct val="100000"/>
              <a:buFont typeface="Verdana" panose="020B0604030504040204" pitchFamily="34" charset="0"/>
              <a:buChar char="•"/>
            </a:pPr>
            <a:r>
              <a:rPr lang="en-US" sz="1800" dirty="0">
                <a:solidFill>
                  <a:schemeClr val="tx1"/>
                </a:solidFill>
              </a:rPr>
              <a:t>Resiliency </a:t>
            </a:r>
          </a:p>
        </p:txBody>
      </p:sp>
      <p:sp>
        <p:nvSpPr>
          <p:cNvPr id="5" name="btfpLayoutConfig" hidden="1"/>
          <p:cNvSpPr txBox="1"/>
          <p:nvPr/>
        </p:nvSpPr>
        <p:spPr>
          <a:xfrm>
            <a:off x="12700" y="12700"/>
            <a:ext cx="8890000" cy="107722"/>
          </a:xfrm>
          <a:prstGeom prst="rect">
            <a:avLst/>
          </a:prstGeom>
          <a:noFill/>
        </p:spPr>
        <p:txBody>
          <a:bodyPr vert="horz" wrap="square" lIns="45720" rIns="45720" rtlCol="0">
            <a:spAutoFit/>
          </a:bodyPr>
          <a:lstStyle/>
          <a:p>
            <a:r>
              <a:rPr lang="en-US" sz="100" smtClean="0">
                <a:solidFill>
                  <a:srgbClr val="FFFFFF">
                    <a:alpha val="0"/>
                  </a:srgbClr>
                </a:solidFill>
              </a:rPr>
              <a:t>overall_0_131884205610186704 columns_1_1318842056101867049_1_131910897300086930 </a:t>
            </a:r>
            <a:endParaRPr lang="en-US" sz="100" dirty="0" smtClean="0">
              <a:solidFill>
                <a:srgbClr val="FFFFFF">
                  <a:alpha val="0"/>
                </a:srgbClr>
              </a:solidFill>
            </a:endParaRPr>
          </a:p>
        </p:txBody>
      </p:sp>
      <p:grpSp>
        <p:nvGrpSpPr>
          <p:cNvPr id="9" name="btfpColumnHeaderBox539783"/>
          <p:cNvGrpSpPr/>
          <p:nvPr>
            <p:custDataLst>
              <p:tags r:id="rId2"/>
            </p:custDataLst>
          </p:nvPr>
        </p:nvGrpSpPr>
        <p:grpSpPr>
          <a:xfrm>
            <a:off x="6280213" y="1341370"/>
            <a:ext cx="3144445" cy="376872"/>
            <a:chOff x="368300" y="1265985"/>
            <a:chExt cx="9220200" cy="376872"/>
          </a:xfrm>
        </p:grpSpPr>
        <p:sp>
          <p:nvSpPr>
            <p:cNvPr id="7" name="btfpColumnHeaderBoxText539783"/>
            <p:cNvSpPr txBox="1"/>
            <p:nvPr/>
          </p:nvSpPr>
          <p:spPr bwMode="gray">
            <a:xfrm>
              <a:off x="368300" y="1265985"/>
              <a:ext cx="9220200" cy="376872"/>
            </a:xfrm>
            <a:prstGeom prst="rect">
              <a:avLst/>
            </a:prstGeom>
            <a:noFill/>
          </p:spPr>
          <p:txBody>
            <a:bodyPr vert="horz" wrap="square" lIns="36036" tIns="36036" rIns="36036" bIns="36036" rtlCol="0" anchor="b">
              <a:spAutoFit/>
            </a:bodyPr>
            <a:lstStyle/>
            <a:p>
              <a:pPr marL="0" indent="0">
                <a:spcBef>
                  <a:spcPts val="0"/>
                </a:spcBef>
                <a:buNone/>
              </a:pPr>
              <a:r>
                <a:rPr lang="en-US" sz="2000" b="1" dirty="0">
                  <a:solidFill>
                    <a:srgbClr val="464547"/>
                  </a:solidFill>
                </a:rPr>
                <a:t>Competency starter list</a:t>
              </a:r>
              <a:endParaRPr lang="en-US" sz="2000" b="1" dirty="0" smtClean="0">
                <a:solidFill>
                  <a:srgbClr val="464547"/>
                </a:solidFill>
              </a:endParaRPr>
            </a:p>
          </p:txBody>
        </p:sp>
        <p:cxnSp>
          <p:nvCxnSpPr>
            <p:cNvPr id="8" name="btfpColumnHeaderBoxLine539783"/>
            <p:cNvCxnSpPr/>
            <p:nvPr/>
          </p:nvCxnSpPr>
          <p:spPr>
            <a:xfrm>
              <a:off x="368300" y="1642857"/>
              <a:ext cx="9220200" cy="0"/>
            </a:xfrm>
            <a:prstGeom prst="line">
              <a:avLst/>
            </a:prstGeom>
            <a:ln w="22225" cap="flat">
              <a:solidFill>
                <a:srgbClr val="464547"/>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3446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tfpBulletedListLegacy455660"/>
          <p:cNvSpPr/>
          <p:nvPr/>
        </p:nvSpPr>
        <p:spPr>
          <a:xfrm>
            <a:off x="723541" y="3807835"/>
            <a:ext cx="2859932" cy="363595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36000" rIns="91440" bIns="36000" rtlCol="0" anchor="ctr"/>
          <a:lstStyle/>
          <a:p>
            <a:pPr marL="177800" indent="-177800">
              <a:buNone/>
            </a:pPr>
            <a:r>
              <a:rPr lang="en-US" sz="2000" b="1" dirty="0" smtClean="0">
                <a:solidFill>
                  <a:schemeClr val="tx1"/>
                </a:solidFill>
              </a:rPr>
              <a:t>       Resources</a:t>
            </a:r>
            <a:r>
              <a:rPr lang="en-US" sz="2000" b="1" dirty="0">
                <a:solidFill>
                  <a:schemeClr val="tx1"/>
                </a:solidFill>
              </a:rPr>
              <a:t>:</a:t>
            </a:r>
          </a:p>
          <a:p>
            <a:pPr marL="177800" indent="-177800"/>
            <a:r>
              <a:rPr lang="en-US" sz="2000" dirty="0">
                <a:solidFill>
                  <a:schemeClr val="tx1"/>
                </a:solidFill>
              </a:rPr>
              <a:t>52 Free Development Opportunities for Nonprofit Staff (</a:t>
            </a:r>
            <a:r>
              <a:rPr lang="en-US" sz="2000" dirty="0">
                <a:solidFill>
                  <a:schemeClr val="tx1"/>
                </a:solidFill>
                <a:hlinkClick r:id="rId3"/>
              </a:rPr>
              <a:t>www.Bridgespan.org</a:t>
            </a:r>
            <a:r>
              <a:rPr lang="en-US" sz="2000" dirty="0" smtClean="0">
                <a:solidFill>
                  <a:schemeClr val="tx1"/>
                </a:solidFill>
              </a:rPr>
              <a:t>)</a:t>
            </a:r>
            <a:endParaRPr lang="en-US" sz="2000" dirty="0">
              <a:solidFill>
                <a:schemeClr val="tx1"/>
              </a:solidFill>
            </a:endParaRPr>
          </a:p>
          <a:p>
            <a:pPr marL="177800" indent="-177800"/>
            <a:r>
              <a:rPr lang="en-US" sz="2000" dirty="0">
                <a:solidFill>
                  <a:schemeClr val="tx1"/>
                </a:solidFill>
              </a:rPr>
              <a:t>“For Your Improvement” (</a:t>
            </a:r>
            <a:r>
              <a:rPr lang="it-IT" sz="2000" dirty="0">
                <a:solidFill>
                  <a:schemeClr val="tx1"/>
                </a:solidFill>
              </a:rPr>
              <a:t>Michael M. Lombardo and Robert W. </a:t>
            </a:r>
            <a:r>
              <a:rPr lang="it-IT" sz="2000" dirty="0" err="1">
                <a:solidFill>
                  <a:schemeClr val="tx1"/>
                </a:solidFill>
              </a:rPr>
              <a:t>Eichinger</a:t>
            </a:r>
            <a:r>
              <a:rPr lang="it-IT" sz="2000" dirty="0">
                <a:solidFill>
                  <a:schemeClr val="tx1"/>
                </a:solidFill>
              </a:rPr>
              <a:t>)</a:t>
            </a:r>
            <a:r>
              <a:rPr lang="en-US" sz="2000" dirty="0">
                <a:solidFill>
                  <a:schemeClr val="tx1"/>
                </a:solidFill>
              </a:rPr>
              <a:t> </a:t>
            </a:r>
          </a:p>
        </p:txBody>
      </p:sp>
      <p:sp>
        <p:nvSpPr>
          <p:cNvPr id="2" name="Title 1"/>
          <p:cNvSpPr>
            <a:spLocks noGrp="1"/>
          </p:cNvSpPr>
          <p:nvPr>
            <p:ph type="title"/>
          </p:nvPr>
        </p:nvSpPr>
        <p:spPr/>
        <p:txBody>
          <a:bodyPr/>
          <a:lstStyle/>
          <a:p>
            <a:r>
              <a:rPr lang="en-US" dirty="0" smtClean="0"/>
              <a:t>Tips: How to find on-the-job opportunities</a:t>
            </a:r>
            <a:endParaRPr lang="en-US" dirty="0"/>
          </a:p>
        </p:txBody>
      </p:sp>
      <p:sp>
        <p:nvSpPr>
          <p:cNvPr id="3"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overall_0_131884204746187278 columns_1_131884204746187278</a:t>
            </a:r>
            <a:endParaRPr lang="en-US" sz="100" dirty="0" smtClean="0">
              <a:solidFill>
                <a:srgbClr val="FFFFFF">
                  <a:alpha val="0"/>
                </a:srgbClr>
              </a:solidFill>
            </a:endParaRPr>
          </a:p>
        </p:txBody>
      </p:sp>
      <p:sp>
        <p:nvSpPr>
          <p:cNvPr id="4" name="btfpBulletedListLegacy285034"/>
          <p:cNvSpPr/>
          <p:nvPr/>
        </p:nvSpPr>
        <p:spPr>
          <a:xfrm>
            <a:off x="4645336" y="3051152"/>
            <a:ext cx="4398303" cy="3554819"/>
          </a:xfrm>
          <a:prstGeom prst="rect">
            <a:avLst/>
          </a:prstGeom>
        </p:spPr>
        <p:txBody>
          <a:bodyPr wrap="square">
            <a:spAutoFit/>
          </a:bodyPr>
          <a:lstStyle/>
          <a:p>
            <a:pPr marL="177800" indent="-177800">
              <a:spcBef>
                <a:spcPts val="1200"/>
              </a:spcBef>
              <a:spcAft>
                <a:spcPts val="600"/>
              </a:spcAft>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Where </a:t>
            </a:r>
            <a:r>
              <a:rPr lang="en-US" sz="2000" dirty="0">
                <a:latin typeface="Calibri" panose="020F0502020204030204" pitchFamily="34" charset="0"/>
                <a:ea typeface="Calibri" panose="020F0502020204030204" pitchFamily="34" charset="0"/>
                <a:cs typeface="Times New Roman" panose="02020603050405020304" pitchFamily="18" charset="0"/>
              </a:rPr>
              <a:t>does this skill show up in our departmental or agency goals?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177800" indent="-177800">
              <a:spcBef>
                <a:spcPts val="1200"/>
              </a:spcBef>
              <a:spcAft>
                <a:spcPts val="600"/>
              </a:spcAft>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How </a:t>
            </a:r>
            <a:r>
              <a:rPr lang="en-US" sz="2000" dirty="0">
                <a:latin typeface="Calibri" panose="020F0502020204030204" pitchFamily="34" charset="0"/>
                <a:ea typeface="Calibri" panose="020F0502020204030204" pitchFamily="34" charset="0"/>
                <a:cs typeface="Times New Roman" panose="02020603050405020304" pitchFamily="18" charset="0"/>
              </a:rPr>
              <a:t>might my direct report practice by contributing to those goals?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177800" indent="-177800">
              <a:spcBef>
                <a:spcPts val="1200"/>
              </a:spcBef>
              <a:spcAft>
                <a:spcPts val="600"/>
              </a:spcAft>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What might be a low-stakes opportunity to practice this skill? </a:t>
            </a:r>
          </a:p>
          <a:p>
            <a:pPr marL="177800" indent="-177800">
              <a:spcBef>
                <a:spcPts val="1200"/>
              </a:spcBef>
              <a:spcAft>
                <a:spcPts val="600"/>
              </a:spcAft>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Is </a:t>
            </a:r>
            <a:r>
              <a:rPr lang="en-US" sz="2000" dirty="0">
                <a:latin typeface="Calibri" panose="020F0502020204030204" pitchFamily="34" charset="0"/>
                <a:ea typeface="Calibri" panose="020F0502020204030204" pitchFamily="34" charset="0"/>
                <a:cs typeface="Times New Roman" panose="02020603050405020304" pitchFamily="18" charset="0"/>
              </a:rPr>
              <a:t>there a relevant assignment that I’ve been doing for some time that I can delegate to my direct report</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684213" y="1222747"/>
            <a:ext cx="8437485" cy="1569660"/>
            <a:chOff x="598488" y="2081256"/>
            <a:chExt cx="8437485" cy="1569660"/>
          </a:xfrm>
        </p:grpSpPr>
        <p:sp>
          <p:nvSpPr>
            <p:cNvPr id="5" name="TextBox 4"/>
            <p:cNvSpPr txBox="1"/>
            <p:nvPr/>
          </p:nvSpPr>
          <p:spPr>
            <a:xfrm>
              <a:off x="692730" y="2081256"/>
              <a:ext cx="2504690" cy="1569660"/>
            </a:xfrm>
            <a:prstGeom prst="rect">
              <a:avLst/>
            </a:prstGeom>
            <a:noFill/>
          </p:spPr>
          <p:txBody>
            <a:bodyPr wrap="square" lIns="45720" rIns="45720" rtlCol="0">
              <a:spAutoFit/>
            </a:bodyPr>
            <a:lstStyle/>
            <a:p>
              <a:pPr marL="0" indent="0" algn="ctr">
                <a:buNone/>
              </a:pPr>
              <a:r>
                <a:rPr lang="en-US" sz="9600" b="1" dirty="0" smtClean="0">
                  <a:solidFill>
                    <a:schemeClr val="bg2"/>
                  </a:solidFill>
                </a:rPr>
                <a:t>70%</a:t>
              </a:r>
              <a:endParaRPr lang="en-US" sz="9600" b="1" dirty="0" smtClean="0">
                <a:solidFill>
                  <a:schemeClr val="accent2"/>
                </a:solidFill>
              </a:endParaRPr>
            </a:p>
          </p:txBody>
        </p:sp>
        <p:cxnSp>
          <p:nvCxnSpPr>
            <p:cNvPr id="7" name="Straight Connector 6"/>
            <p:cNvCxnSpPr/>
            <p:nvPr/>
          </p:nvCxnSpPr>
          <p:spPr>
            <a:xfrm>
              <a:off x="598488" y="3573294"/>
              <a:ext cx="8437485" cy="0"/>
            </a:xfrm>
            <a:prstGeom prst="line">
              <a:avLst/>
            </a:prstGeom>
            <a:ln w="34925"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4756332" y="1559946"/>
            <a:ext cx="4620140" cy="1077218"/>
          </a:xfrm>
          <a:prstGeom prst="rect">
            <a:avLst/>
          </a:prstGeom>
        </p:spPr>
        <p:txBody>
          <a:bodyPr wrap="square">
            <a:spAutoFit/>
          </a:bodyPr>
          <a:lstStyle/>
          <a:p>
            <a:pPr marL="0" indent="0">
              <a:buNone/>
            </a:pPr>
            <a:r>
              <a:rPr lang="en-US" sz="32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On-the-job </a:t>
            </a:r>
            <a:br>
              <a:rPr lang="en-US" sz="32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br>
            <a:r>
              <a:rPr lang="en-US" sz="3200" b="1"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“stretch assignments”</a:t>
            </a:r>
            <a:r>
              <a:rPr lang="en-US" sz="32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rPr>
              <a:t> </a:t>
            </a:r>
            <a:endParaRPr lang="en-US" sz="3200" dirty="0">
              <a:solidFill>
                <a:schemeClr val="bg2"/>
              </a:solidFill>
            </a:endParaRPr>
          </a:p>
        </p:txBody>
      </p:sp>
      <p:sp>
        <p:nvSpPr>
          <p:cNvPr id="9"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smtClean="0">
              <a:solidFill>
                <a:srgbClr val="FFFFFF"/>
              </a:solidFill>
            </a:endParaRPr>
          </a:p>
        </p:txBody>
      </p:sp>
      <p:grpSp>
        <p:nvGrpSpPr>
          <p:cNvPr id="13" name="Group 12"/>
          <p:cNvGrpSpPr/>
          <p:nvPr/>
        </p:nvGrpSpPr>
        <p:grpSpPr>
          <a:xfrm>
            <a:off x="453052" y="3655176"/>
            <a:ext cx="729462" cy="729461"/>
            <a:chOff x="207054" y="4275061"/>
            <a:chExt cx="973022" cy="973020"/>
          </a:xfrm>
        </p:grpSpPr>
        <p:sp>
          <p:nvSpPr>
            <p:cNvPr id="11" name="Oval 10"/>
            <p:cNvSpPr/>
            <p:nvPr/>
          </p:nvSpPr>
          <p:spPr>
            <a:xfrm>
              <a:off x="207054" y="4275061"/>
              <a:ext cx="973022" cy="973020"/>
            </a:xfrm>
            <a:prstGeom prst="ellipse">
              <a:avLst/>
            </a:prstGeom>
            <a:solidFill>
              <a:schemeClr val="tx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800" dirty="0" smtClean="0">
                <a:solidFill>
                  <a:schemeClr val="tx2"/>
                </a:solidFill>
              </a:endParaRPr>
            </a:p>
          </p:txBody>
        </p:sp>
        <p:grpSp>
          <p:nvGrpSpPr>
            <p:cNvPr id="14" name="Group 13">
              <a:extLst>
                <a:ext uri="{FF2B5EF4-FFF2-40B4-BE49-F238E27FC236}">
                  <a16:creationId xmlns:a16="http://schemas.microsoft.com/office/drawing/2014/main" id="{6BF6423D-68CE-457C-BDB5-A4DD12CAF935}"/>
                </a:ext>
              </a:extLst>
            </p:cNvPr>
            <p:cNvGrpSpPr/>
            <p:nvPr/>
          </p:nvGrpSpPr>
          <p:grpSpPr>
            <a:xfrm>
              <a:off x="384048" y="4408723"/>
              <a:ext cx="653015" cy="705697"/>
              <a:chOff x="8181975" y="4616450"/>
              <a:chExt cx="846138" cy="914400"/>
            </a:xfrm>
          </p:grpSpPr>
          <p:sp>
            <p:nvSpPr>
              <p:cNvPr id="18" name="Freeform 103">
                <a:extLst>
                  <a:ext uri="{FF2B5EF4-FFF2-40B4-BE49-F238E27FC236}">
                    <a16:creationId xmlns:a16="http://schemas.microsoft.com/office/drawing/2014/main" id="{17B92268-259E-47BD-91BC-59C86143A1C4}"/>
                  </a:ext>
                </a:extLst>
              </p:cNvPr>
              <p:cNvSpPr>
                <a:spLocks/>
              </p:cNvSpPr>
              <p:nvPr/>
            </p:nvSpPr>
            <p:spPr bwMode="auto">
              <a:xfrm>
                <a:off x="8181975" y="4724400"/>
                <a:ext cx="65088" cy="184150"/>
              </a:xfrm>
              <a:custGeom>
                <a:avLst/>
                <a:gdLst>
                  <a:gd name="T0" fmla="*/ 11 w 27"/>
                  <a:gd name="T1" fmla="*/ 75 h 75"/>
                  <a:gd name="T2" fmla="*/ 12 w 27"/>
                  <a:gd name="T3" fmla="*/ 67 h 75"/>
                  <a:gd name="T4" fmla="*/ 14 w 27"/>
                  <a:gd name="T5" fmla="*/ 21 h 75"/>
                  <a:gd name="T6" fmla="*/ 22 w 27"/>
                  <a:gd name="T7" fmla="*/ 10 h 75"/>
                  <a:gd name="T8" fmla="*/ 25 w 27"/>
                  <a:gd name="T9" fmla="*/ 8 h 75"/>
                  <a:gd name="T10" fmla="*/ 23 w 27"/>
                  <a:gd name="T11" fmla="*/ 1 h 75"/>
                  <a:gd name="T12" fmla="*/ 16 w 27"/>
                  <a:gd name="T13" fmla="*/ 1 h 75"/>
                  <a:gd name="T14" fmla="*/ 2 w 27"/>
                  <a:gd name="T15" fmla="*/ 19 h 75"/>
                  <a:gd name="T16" fmla="*/ 1 w 27"/>
                  <a:gd name="T17" fmla="*/ 42 h 75"/>
                  <a:gd name="T18" fmla="*/ 6 w 27"/>
                  <a:gd name="T19" fmla="*/ 72 h 75"/>
                  <a:gd name="T20" fmla="*/ 11 w 27"/>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75">
                    <a:moveTo>
                      <a:pt x="11" y="75"/>
                    </a:moveTo>
                    <a:cubicBezTo>
                      <a:pt x="13" y="74"/>
                      <a:pt x="13" y="70"/>
                      <a:pt x="12" y="67"/>
                    </a:cubicBezTo>
                    <a:cubicBezTo>
                      <a:pt x="8" y="55"/>
                      <a:pt x="9" y="33"/>
                      <a:pt x="14" y="21"/>
                    </a:cubicBezTo>
                    <a:cubicBezTo>
                      <a:pt x="16" y="17"/>
                      <a:pt x="18" y="12"/>
                      <a:pt x="22" y="10"/>
                    </a:cubicBezTo>
                    <a:cubicBezTo>
                      <a:pt x="23" y="9"/>
                      <a:pt x="25" y="9"/>
                      <a:pt x="25" y="8"/>
                    </a:cubicBezTo>
                    <a:cubicBezTo>
                      <a:pt x="27" y="6"/>
                      <a:pt x="26" y="2"/>
                      <a:pt x="23" y="1"/>
                    </a:cubicBezTo>
                    <a:cubicBezTo>
                      <a:pt x="21" y="0"/>
                      <a:pt x="18" y="0"/>
                      <a:pt x="16" y="1"/>
                    </a:cubicBezTo>
                    <a:cubicBezTo>
                      <a:pt x="9" y="4"/>
                      <a:pt x="4" y="12"/>
                      <a:pt x="2" y="19"/>
                    </a:cubicBezTo>
                    <a:cubicBezTo>
                      <a:pt x="0" y="27"/>
                      <a:pt x="0" y="35"/>
                      <a:pt x="1" y="42"/>
                    </a:cubicBezTo>
                    <a:cubicBezTo>
                      <a:pt x="2" y="50"/>
                      <a:pt x="1" y="65"/>
                      <a:pt x="6" y="72"/>
                    </a:cubicBezTo>
                    <a:cubicBezTo>
                      <a:pt x="7" y="74"/>
                      <a:pt x="9" y="75"/>
                      <a:pt x="11" y="75"/>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4">
                <a:extLst>
                  <a:ext uri="{FF2B5EF4-FFF2-40B4-BE49-F238E27FC236}">
                    <a16:creationId xmlns:a16="http://schemas.microsoft.com/office/drawing/2014/main" id="{1633042B-65D0-4869-9B49-09C9EE8497DE}"/>
                  </a:ext>
                </a:extLst>
              </p:cNvPr>
              <p:cNvSpPr>
                <a:spLocks/>
              </p:cNvSpPr>
              <p:nvPr/>
            </p:nvSpPr>
            <p:spPr bwMode="auto">
              <a:xfrm>
                <a:off x="8645525" y="5227638"/>
                <a:ext cx="346075" cy="288925"/>
              </a:xfrm>
              <a:custGeom>
                <a:avLst/>
                <a:gdLst>
                  <a:gd name="T0" fmla="*/ 133 w 141"/>
                  <a:gd name="T1" fmla="*/ 52 h 118"/>
                  <a:gd name="T2" fmla="*/ 132 w 141"/>
                  <a:gd name="T3" fmla="*/ 52 h 118"/>
                  <a:gd name="T4" fmla="*/ 126 w 141"/>
                  <a:gd name="T5" fmla="*/ 46 h 118"/>
                  <a:gd name="T6" fmla="*/ 125 w 141"/>
                  <a:gd name="T7" fmla="*/ 12 h 118"/>
                  <a:gd name="T8" fmla="*/ 126 w 141"/>
                  <a:gd name="T9" fmla="*/ 10 h 118"/>
                  <a:gd name="T10" fmla="*/ 115 w 141"/>
                  <a:gd name="T11" fmla="*/ 7 h 118"/>
                  <a:gd name="T12" fmla="*/ 113 w 141"/>
                  <a:gd name="T13" fmla="*/ 14 h 118"/>
                  <a:gd name="T14" fmla="*/ 108 w 141"/>
                  <a:gd name="T15" fmla="*/ 20 h 118"/>
                  <a:gd name="T16" fmla="*/ 22 w 141"/>
                  <a:gd name="T17" fmla="*/ 54 h 118"/>
                  <a:gd name="T18" fmla="*/ 18 w 141"/>
                  <a:gd name="T19" fmla="*/ 60 h 118"/>
                  <a:gd name="T20" fmla="*/ 24 w 141"/>
                  <a:gd name="T21" fmla="*/ 61 h 118"/>
                  <a:gd name="T22" fmla="*/ 108 w 141"/>
                  <a:gd name="T23" fmla="*/ 29 h 118"/>
                  <a:gd name="T24" fmla="*/ 110 w 141"/>
                  <a:gd name="T25" fmla="*/ 29 h 118"/>
                  <a:gd name="T26" fmla="*/ 111 w 141"/>
                  <a:gd name="T27" fmla="*/ 40 h 118"/>
                  <a:gd name="T28" fmla="*/ 106 w 141"/>
                  <a:gd name="T29" fmla="*/ 44 h 118"/>
                  <a:gd name="T30" fmla="*/ 29 w 141"/>
                  <a:gd name="T31" fmla="*/ 77 h 118"/>
                  <a:gd name="T32" fmla="*/ 24 w 141"/>
                  <a:gd name="T33" fmla="*/ 80 h 118"/>
                  <a:gd name="T34" fmla="*/ 25 w 141"/>
                  <a:gd name="T35" fmla="*/ 85 h 118"/>
                  <a:gd name="T36" fmla="*/ 28 w 141"/>
                  <a:gd name="T37" fmla="*/ 85 h 118"/>
                  <a:gd name="T38" fmla="*/ 107 w 141"/>
                  <a:gd name="T39" fmla="*/ 52 h 118"/>
                  <a:gd name="T40" fmla="*/ 113 w 141"/>
                  <a:gd name="T41" fmla="*/ 50 h 118"/>
                  <a:gd name="T42" fmla="*/ 115 w 141"/>
                  <a:gd name="T43" fmla="*/ 50 h 118"/>
                  <a:gd name="T44" fmla="*/ 119 w 141"/>
                  <a:gd name="T45" fmla="*/ 55 h 118"/>
                  <a:gd name="T46" fmla="*/ 112 w 141"/>
                  <a:gd name="T47" fmla="*/ 61 h 118"/>
                  <a:gd name="T48" fmla="*/ 7 w 141"/>
                  <a:gd name="T49" fmla="*/ 105 h 118"/>
                  <a:gd name="T50" fmla="*/ 2 w 141"/>
                  <a:gd name="T51" fmla="*/ 109 h 118"/>
                  <a:gd name="T52" fmla="*/ 8 w 141"/>
                  <a:gd name="T53" fmla="*/ 117 h 118"/>
                  <a:gd name="T54" fmla="*/ 20 w 141"/>
                  <a:gd name="T55" fmla="*/ 113 h 118"/>
                  <a:gd name="T56" fmla="*/ 133 w 141"/>
                  <a:gd name="T57" fmla="*/ 64 h 118"/>
                  <a:gd name="T58" fmla="*/ 139 w 141"/>
                  <a:gd name="T59" fmla="*/ 58 h 118"/>
                  <a:gd name="T60" fmla="*/ 133 w 141"/>
                  <a:gd name="T61" fmla="*/ 5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18">
                    <a:moveTo>
                      <a:pt x="133" y="52"/>
                    </a:moveTo>
                    <a:cubicBezTo>
                      <a:pt x="133" y="52"/>
                      <a:pt x="133" y="52"/>
                      <a:pt x="132" y="52"/>
                    </a:cubicBezTo>
                    <a:cubicBezTo>
                      <a:pt x="130" y="50"/>
                      <a:pt x="127" y="48"/>
                      <a:pt x="126" y="46"/>
                    </a:cubicBezTo>
                    <a:cubicBezTo>
                      <a:pt x="119" y="37"/>
                      <a:pt x="122" y="23"/>
                      <a:pt x="125" y="12"/>
                    </a:cubicBezTo>
                    <a:cubicBezTo>
                      <a:pt x="126" y="11"/>
                      <a:pt x="126" y="10"/>
                      <a:pt x="126" y="10"/>
                    </a:cubicBezTo>
                    <a:cubicBezTo>
                      <a:pt x="128" y="3"/>
                      <a:pt x="117" y="0"/>
                      <a:pt x="115" y="7"/>
                    </a:cubicBezTo>
                    <a:cubicBezTo>
                      <a:pt x="114" y="9"/>
                      <a:pt x="113" y="12"/>
                      <a:pt x="113" y="14"/>
                    </a:cubicBezTo>
                    <a:cubicBezTo>
                      <a:pt x="112" y="17"/>
                      <a:pt x="110" y="19"/>
                      <a:pt x="108" y="20"/>
                    </a:cubicBezTo>
                    <a:cubicBezTo>
                      <a:pt x="79" y="32"/>
                      <a:pt x="51" y="43"/>
                      <a:pt x="22" y="54"/>
                    </a:cubicBezTo>
                    <a:cubicBezTo>
                      <a:pt x="20" y="55"/>
                      <a:pt x="17" y="58"/>
                      <a:pt x="18" y="60"/>
                    </a:cubicBezTo>
                    <a:cubicBezTo>
                      <a:pt x="19" y="62"/>
                      <a:pt x="22" y="62"/>
                      <a:pt x="24" y="61"/>
                    </a:cubicBezTo>
                    <a:cubicBezTo>
                      <a:pt x="52" y="50"/>
                      <a:pt x="80" y="40"/>
                      <a:pt x="108" y="29"/>
                    </a:cubicBezTo>
                    <a:cubicBezTo>
                      <a:pt x="109" y="29"/>
                      <a:pt x="110" y="29"/>
                      <a:pt x="110" y="29"/>
                    </a:cubicBezTo>
                    <a:cubicBezTo>
                      <a:pt x="110" y="33"/>
                      <a:pt x="111" y="37"/>
                      <a:pt x="111" y="40"/>
                    </a:cubicBezTo>
                    <a:cubicBezTo>
                      <a:pt x="110" y="42"/>
                      <a:pt x="108" y="43"/>
                      <a:pt x="106" y="44"/>
                    </a:cubicBezTo>
                    <a:cubicBezTo>
                      <a:pt x="82" y="57"/>
                      <a:pt x="56" y="68"/>
                      <a:pt x="29" y="77"/>
                    </a:cubicBezTo>
                    <a:cubicBezTo>
                      <a:pt x="27" y="77"/>
                      <a:pt x="25" y="78"/>
                      <a:pt x="24" y="80"/>
                    </a:cubicBezTo>
                    <a:cubicBezTo>
                      <a:pt x="22" y="82"/>
                      <a:pt x="23" y="85"/>
                      <a:pt x="25" y="85"/>
                    </a:cubicBezTo>
                    <a:cubicBezTo>
                      <a:pt x="26" y="86"/>
                      <a:pt x="27" y="86"/>
                      <a:pt x="28" y="85"/>
                    </a:cubicBezTo>
                    <a:cubicBezTo>
                      <a:pt x="55" y="76"/>
                      <a:pt x="82" y="65"/>
                      <a:pt x="107" y="52"/>
                    </a:cubicBezTo>
                    <a:cubicBezTo>
                      <a:pt x="109" y="51"/>
                      <a:pt x="111" y="50"/>
                      <a:pt x="113" y="50"/>
                    </a:cubicBezTo>
                    <a:cubicBezTo>
                      <a:pt x="114" y="50"/>
                      <a:pt x="114" y="50"/>
                      <a:pt x="115" y="50"/>
                    </a:cubicBezTo>
                    <a:cubicBezTo>
                      <a:pt x="116" y="52"/>
                      <a:pt x="117" y="54"/>
                      <a:pt x="119" y="55"/>
                    </a:cubicBezTo>
                    <a:cubicBezTo>
                      <a:pt x="118" y="58"/>
                      <a:pt x="115" y="60"/>
                      <a:pt x="112" y="61"/>
                    </a:cubicBezTo>
                    <a:cubicBezTo>
                      <a:pt x="77" y="76"/>
                      <a:pt x="42" y="90"/>
                      <a:pt x="7" y="105"/>
                    </a:cubicBezTo>
                    <a:cubicBezTo>
                      <a:pt x="5" y="106"/>
                      <a:pt x="3" y="107"/>
                      <a:pt x="2" y="109"/>
                    </a:cubicBezTo>
                    <a:cubicBezTo>
                      <a:pt x="0" y="112"/>
                      <a:pt x="4" y="117"/>
                      <a:pt x="8" y="117"/>
                    </a:cubicBezTo>
                    <a:cubicBezTo>
                      <a:pt x="12" y="118"/>
                      <a:pt x="16" y="115"/>
                      <a:pt x="20" y="113"/>
                    </a:cubicBezTo>
                    <a:cubicBezTo>
                      <a:pt x="55" y="93"/>
                      <a:pt x="95" y="81"/>
                      <a:pt x="133" y="64"/>
                    </a:cubicBezTo>
                    <a:cubicBezTo>
                      <a:pt x="135" y="62"/>
                      <a:pt x="138" y="61"/>
                      <a:pt x="139" y="58"/>
                    </a:cubicBezTo>
                    <a:cubicBezTo>
                      <a:pt x="141" y="55"/>
                      <a:pt x="138" y="50"/>
                      <a:pt x="133" y="52"/>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5">
                <a:extLst>
                  <a:ext uri="{FF2B5EF4-FFF2-40B4-BE49-F238E27FC236}">
                    <a16:creationId xmlns:a16="http://schemas.microsoft.com/office/drawing/2014/main" id="{93B16A7B-7C9B-4345-86DC-1F2D1D276AB0}"/>
                  </a:ext>
                </a:extLst>
              </p:cNvPr>
              <p:cNvSpPr>
                <a:spLocks noEditPoints="1"/>
              </p:cNvSpPr>
              <p:nvPr/>
            </p:nvSpPr>
            <p:spPr bwMode="auto">
              <a:xfrm>
                <a:off x="8201025" y="4616450"/>
                <a:ext cx="827088" cy="914400"/>
              </a:xfrm>
              <a:custGeom>
                <a:avLst/>
                <a:gdLst>
                  <a:gd name="T0" fmla="*/ 328 w 338"/>
                  <a:gd name="T1" fmla="*/ 137 h 374"/>
                  <a:gd name="T2" fmla="*/ 320 w 338"/>
                  <a:gd name="T3" fmla="*/ 96 h 374"/>
                  <a:gd name="T4" fmla="*/ 319 w 338"/>
                  <a:gd name="T5" fmla="*/ 71 h 374"/>
                  <a:gd name="T6" fmla="*/ 28 w 338"/>
                  <a:gd name="T7" fmla="*/ 43 h 374"/>
                  <a:gd name="T8" fmla="*/ 157 w 338"/>
                  <a:gd name="T9" fmla="*/ 14 h 374"/>
                  <a:gd name="T10" fmla="*/ 291 w 338"/>
                  <a:gd name="T11" fmla="*/ 70 h 374"/>
                  <a:gd name="T12" fmla="*/ 177 w 338"/>
                  <a:gd name="T13" fmla="*/ 145 h 374"/>
                  <a:gd name="T14" fmla="*/ 49 w 338"/>
                  <a:gd name="T15" fmla="*/ 66 h 374"/>
                  <a:gd name="T16" fmla="*/ 162 w 338"/>
                  <a:gd name="T17" fmla="*/ 149 h 374"/>
                  <a:gd name="T18" fmla="*/ 157 w 338"/>
                  <a:gd name="T19" fmla="*/ 208 h 374"/>
                  <a:gd name="T20" fmla="*/ 20 w 338"/>
                  <a:gd name="T21" fmla="*/ 124 h 374"/>
                  <a:gd name="T22" fmla="*/ 39 w 338"/>
                  <a:gd name="T23" fmla="*/ 152 h 374"/>
                  <a:gd name="T24" fmla="*/ 34 w 338"/>
                  <a:gd name="T25" fmla="*/ 246 h 374"/>
                  <a:gd name="T26" fmla="*/ 163 w 338"/>
                  <a:gd name="T27" fmla="*/ 310 h 374"/>
                  <a:gd name="T28" fmla="*/ 16 w 338"/>
                  <a:gd name="T29" fmla="*/ 299 h 374"/>
                  <a:gd name="T30" fmla="*/ 23 w 338"/>
                  <a:gd name="T31" fmla="*/ 241 h 374"/>
                  <a:gd name="T32" fmla="*/ 2 w 338"/>
                  <a:gd name="T33" fmla="*/ 291 h 374"/>
                  <a:gd name="T34" fmla="*/ 166 w 338"/>
                  <a:gd name="T35" fmla="*/ 373 h 374"/>
                  <a:gd name="T36" fmla="*/ 178 w 338"/>
                  <a:gd name="T37" fmla="*/ 327 h 374"/>
                  <a:gd name="T38" fmla="*/ 297 w 338"/>
                  <a:gd name="T39" fmla="*/ 250 h 374"/>
                  <a:gd name="T40" fmla="*/ 291 w 338"/>
                  <a:gd name="T41" fmla="*/ 221 h 374"/>
                  <a:gd name="T42" fmla="*/ 287 w 338"/>
                  <a:gd name="T43" fmla="*/ 202 h 374"/>
                  <a:gd name="T44" fmla="*/ 286 w 338"/>
                  <a:gd name="T45" fmla="*/ 194 h 374"/>
                  <a:gd name="T46" fmla="*/ 336 w 338"/>
                  <a:gd name="T47" fmla="*/ 145 h 374"/>
                  <a:gd name="T48" fmla="*/ 47 w 338"/>
                  <a:gd name="T49" fmla="*/ 232 h 374"/>
                  <a:gd name="T50" fmla="*/ 228 w 338"/>
                  <a:gd name="T51" fmla="*/ 270 h 374"/>
                  <a:gd name="T52" fmla="*/ 65 w 338"/>
                  <a:gd name="T53" fmla="*/ 239 h 374"/>
                  <a:gd name="T54" fmla="*/ 262 w 338"/>
                  <a:gd name="T55" fmla="*/ 248 h 374"/>
                  <a:gd name="T56" fmla="*/ 276 w 338"/>
                  <a:gd name="T57" fmla="*/ 178 h 374"/>
                  <a:gd name="T58" fmla="*/ 277 w 338"/>
                  <a:gd name="T59" fmla="*/ 182 h 374"/>
                  <a:gd name="T60" fmla="*/ 276 w 338"/>
                  <a:gd name="T61" fmla="*/ 178 h 374"/>
                  <a:gd name="T62" fmla="*/ 263 w 338"/>
                  <a:gd name="T63" fmla="*/ 185 h 374"/>
                  <a:gd name="T64" fmla="*/ 279 w 338"/>
                  <a:gd name="T65" fmla="*/ 202 h 374"/>
                  <a:gd name="T66" fmla="*/ 257 w 338"/>
                  <a:gd name="T67" fmla="*/ 231 h 374"/>
                  <a:gd name="T68" fmla="*/ 272 w 338"/>
                  <a:gd name="T69" fmla="*/ 170 h 374"/>
                  <a:gd name="T70" fmla="*/ 175 w 338"/>
                  <a:gd name="T71" fmla="*/ 210 h 374"/>
                  <a:gd name="T72" fmla="*/ 182 w 338"/>
                  <a:gd name="T73" fmla="*/ 152 h 374"/>
                  <a:gd name="T74" fmla="*/ 308 w 338"/>
                  <a:gd name="T75" fmla="*/ 107 h 374"/>
                  <a:gd name="T76" fmla="*/ 202 w 338"/>
                  <a:gd name="T77" fmla="*/ 157 h 374"/>
                  <a:gd name="T78" fmla="*/ 309 w 338"/>
                  <a:gd name="T79" fmla="*/ 117 h 374"/>
                  <a:gd name="T80" fmla="*/ 209 w 338"/>
                  <a:gd name="T81" fmla="*/ 174 h 374"/>
                  <a:gd name="T82" fmla="*/ 210 w 338"/>
                  <a:gd name="T83" fmla="*/ 181 h 374"/>
                  <a:gd name="T84" fmla="*/ 320 w 338"/>
                  <a:gd name="T85" fmla="*/ 1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 h="374">
                    <a:moveTo>
                      <a:pt x="336" y="145"/>
                    </a:moveTo>
                    <a:cubicBezTo>
                      <a:pt x="335" y="144"/>
                      <a:pt x="334" y="143"/>
                      <a:pt x="332" y="143"/>
                    </a:cubicBezTo>
                    <a:cubicBezTo>
                      <a:pt x="330" y="141"/>
                      <a:pt x="329" y="139"/>
                      <a:pt x="328" y="137"/>
                    </a:cubicBezTo>
                    <a:cubicBezTo>
                      <a:pt x="326" y="134"/>
                      <a:pt x="325" y="130"/>
                      <a:pt x="324" y="127"/>
                    </a:cubicBezTo>
                    <a:cubicBezTo>
                      <a:pt x="322" y="122"/>
                      <a:pt x="321" y="116"/>
                      <a:pt x="320" y="110"/>
                    </a:cubicBezTo>
                    <a:cubicBezTo>
                      <a:pt x="320" y="106"/>
                      <a:pt x="320" y="101"/>
                      <a:pt x="320" y="96"/>
                    </a:cubicBezTo>
                    <a:cubicBezTo>
                      <a:pt x="320" y="92"/>
                      <a:pt x="321" y="87"/>
                      <a:pt x="322" y="84"/>
                    </a:cubicBezTo>
                    <a:cubicBezTo>
                      <a:pt x="323" y="83"/>
                      <a:pt x="324" y="83"/>
                      <a:pt x="324" y="82"/>
                    </a:cubicBezTo>
                    <a:cubicBezTo>
                      <a:pt x="327" y="78"/>
                      <a:pt x="323" y="73"/>
                      <a:pt x="319" y="71"/>
                    </a:cubicBezTo>
                    <a:cubicBezTo>
                      <a:pt x="275" y="44"/>
                      <a:pt x="227" y="27"/>
                      <a:pt x="183" y="1"/>
                    </a:cubicBezTo>
                    <a:cubicBezTo>
                      <a:pt x="182" y="0"/>
                      <a:pt x="179" y="0"/>
                      <a:pt x="178" y="1"/>
                    </a:cubicBezTo>
                    <a:cubicBezTo>
                      <a:pt x="28" y="43"/>
                      <a:pt x="28" y="43"/>
                      <a:pt x="28" y="43"/>
                    </a:cubicBezTo>
                    <a:cubicBezTo>
                      <a:pt x="26" y="44"/>
                      <a:pt x="24" y="44"/>
                      <a:pt x="22" y="47"/>
                    </a:cubicBezTo>
                    <a:cubicBezTo>
                      <a:pt x="21" y="49"/>
                      <a:pt x="23" y="52"/>
                      <a:pt x="25" y="52"/>
                    </a:cubicBezTo>
                    <a:cubicBezTo>
                      <a:pt x="69" y="39"/>
                      <a:pt x="113" y="26"/>
                      <a:pt x="157" y="14"/>
                    </a:cubicBezTo>
                    <a:cubicBezTo>
                      <a:pt x="165" y="11"/>
                      <a:pt x="172" y="9"/>
                      <a:pt x="180" y="11"/>
                    </a:cubicBezTo>
                    <a:cubicBezTo>
                      <a:pt x="184" y="12"/>
                      <a:pt x="187" y="14"/>
                      <a:pt x="191" y="16"/>
                    </a:cubicBezTo>
                    <a:cubicBezTo>
                      <a:pt x="224" y="34"/>
                      <a:pt x="258" y="52"/>
                      <a:pt x="291" y="70"/>
                    </a:cubicBezTo>
                    <a:cubicBezTo>
                      <a:pt x="296" y="73"/>
                      <a:pt x="302" y="77"/>
                      <a:pt x="307" y="80"/>
                    </a:cubicBezTo>
                    <a:cubicBezTo>
                      <a:pt x="272" y="93"/>
                      <a:pt x="211" y="126"/>
                      <a:pt x="178" y="145"/>
                    </a:cubicBezTo>
                    <a:cubicBezTo>
                      <a:pt x="178" y="145"/>
                      <a:pt x="177" y="145"/>
                      <a:pt x="177" y="145"/>
                    </a:cubicBezTo>
                    <a:cubicBezTo>
                      <a:pt x="177" y="145"/>
                      <a:pt x="176" y="144"/>
                      <a:pt x="175" y="144"/>
                    </a:cubicBezTo>
                    <a:cubicBezTo>
                      <a:pt x="163" y="136"/>
                      <a:pt x="151" y="128"/>
                      <a:pt x="139" y="121"/>
                    </a:cubicBezTo>
                    <a:cubicBezTo>
                      <a:pt x="109" y="102"/>
                      <a:pt x="80" y="83"/>
                      <a:pt x="49" y="66"/>
                    </a:cubicBezTo>
                    <a:cubicBezTo>
                      <a:pt x="45" y="65"/>
                      <a:pt x="41" y="63"/>
                      <a:pt x="37" y="64"/>
                    </a:cubicBezTo>
                    <a:cubicBezTo>
                      <a:pt x="33" y="66"/>
                      <a:pt x="33" y="71"/>
                      <a:pt x="36" y="73"/>
                    </a:cubicBezTo>
                    <a:cubicBezTo>
                      <a:pt x="162" y="149"/>
                      <a:pt x="162" y="149"/>
                      <a:pt x="162" y="149"/>
                    </a:cubicBezTo>
                    <a:cubicBezTo>
                      <a:pt x="165" y="150"/>
                      <a:pt x="166" y="154"/>
                      <a:pt x="164" y="156"/>
                    </a:cubicBezTo>
                    <a:cubicBezTo>
                      <a:pt x="156" y="167"/>
                      <a:pt x="155" y="181"/>
                      <a:pt x="155" y="194"/>
                    </a:cubicBezTo>
                    <a:cubicBezTo>
                      <a:pt x="155" y="199"/>
                      <a:pt x="156" y="203"/>
                      <a:pt x="157" y="208"/>
                    </a:cubicBezTo>
                    <a:cubicBezTo>
                      <a:pt x="146" y="203"/>
                      <a:pt x="146" y="203"/>
                      <a:pt x="146" y="203"/>
                    </a:cubicBezTo>
                    <a:cubicBezTo>
                      <a:pt x="145" y="202"/>
                      <a:pt x="145" y="202"/>
                      <a:pt x="144" y="202"/>
                    </a:cubicBezTo>
                    <a:cubicBezTo>
                      <a:pt x="106" y="179"/>
                      <a:pt x="57" y="147"/>
                      <a:pt x="20" y="124"/>
                    </a:cubicBezTo>
                    <a:cubicBezTo>
                      <a:pt x="16" y="122"/>
                      <a:pt x="13" y="120"/>
                      <a:pt x="9" y="121"/>
                    </a:cubicBezTo>
                    <a:cubicBezTo>
                      <a:pt x="6" y="122"/>
                      <a:pt x="4" y="127"/>
                      <a:pt x="7" y="129"/>
                    </a:cubicBezTo>
                    <a:cubicBezTo>
                      <a:pt x="39" y="152"/>
                      <a:pt x="39" y="152"/>
                      <a:pt x="39" y="152"/>
                    </a:cubicBezTo>
                    <a:cubicBezTo>
                      <a:pt x="28" y="169"/>
                      <a:pt x="32" y="226"/>
                      <a:pt x="38" y="232"/>
                    </a:cubicBezTo>
                    <a:cubicBezTo>
                      <a:pt x="37" y="232"/>
                      <a:pt x="35" y="233"/>
                      <a:pt x="33" y="234"/>
                    </a:cubicBezTo>
                    <a:cubicBezTo>
                      <a:pt x="33" y="234"/>
                      <a:pt x="27" y="241"/>
                      <a:pt x="34" y="246"/>
                    </a:cubicBezTo>
                    <a:cubicBezTo>
                      <a:pt x="39" y="250"/>
                      <a:pt x="64" y="257"/>
                      <a:pt x="70" y="259"/>
                    </a:cubicBezTo>
                    <a:cubicBezTo>
                      <a:pt x="98" y="268"/>
                      <a:pt x="124" y="279"/>
                      <a:pt x="149" y="292"/>
                    </a:cubicBezTo>
                    <a:cubicBezTo>
                      <a:pt x="156" y="296"/>
                      <a:pt x="164" y="302"/>
                      <a:pt x="163" y="310"/>
                    </a:cubicBezTo>
                    <a:cubicBezTo>
                      <a:pt x="159" y="325"/>
                      <a:pt x="159" y="342"/>
                      <a:pt x="163" y="358"/>
                    </a:cubicBezTo>
                    <a:cubicBezTo>
                      <a:pt x="122" y="345"/>
                      <a:pt x="82" y="329"/>
                      <a:pt x="43" y="311"/>
                    </a:cubicBezTo>
                    <a:cubicBezTo>
                      <a:pt x="16" y="299"/>
                      <a:pt x="16" y="299"/>
                      <a:pt x="16" y="299"/>
                    </a:cubicBezTo>
                    <a:cubicBezTo>
                      <a:pt x="14" y="293"/>
                      <a:pt x="16" y="281"/>
                      <a:pt x="16" y="275"/>
                    </a:cubicBezTo>
                    <a:cubicBezTo>
                      <a:pt x="17" y="266"/>
                      <a:pt x="17" y="266"/>
                      <a:pt x="17" y="266"/>
                    </a:cubicBezTo>
                    <a:cubicBezTo>
                      <a:pt x="18" y="258"/>
                      <a:pt x="19" y="249"/>
                      <a:pt x="23" y="241"/>
                    </a:cubicBezTo>
                    <a:cubicBezTo>
                      <a:pt x="25" y="236"/>
                      <a:pt x="18" y="231"/>
                      <a:pt x="13" y="234"/>
                    </a:cubicBezTo>
                    <a:cubicBezTo>
                      <a:pt x="8" y="236"/>
                      <a:pt x="6" y="241"/>
                      <a:pt x="5" y="246"/>
                    </a:cubicBezTo>
                    <a:cubicBezTo>
                      <a:pt x="1" y="261"/>
                      <a:pt x="0" y="276"/>
                      <a:pt x="2" y="291"/>
                    </a:cubicBezTo>
                    <a:cubicBezTo>
                      <a:pt x="3" y="296"/>
                      <a:pt x="3" y="301"/>
                      <a:pt x="6" y="305"/>
                    </a:cubicBezTo>
                    <a:cubicBezTo>
                      <a:pt x="10" y="313"/>
                      <a:pt x="19" y="318"/>
                      <a:pt x="27" y="322"/>
                    </a:cubicBezTo>
                    <a:cubicBezTo>
                      <a:pt x="72" y="343"/>
                      <a:pt x="119" y="360"/>
                      <a:pt x="166" y="373"/>
                    </a:cubicBezTo>
                    <a:cubicBezTo>
                      <a:pt x="168" y="373"/>
                      <a:pt x="170" y="374"/>
                      <a:pt x="172" y="374"/>
                    </a:cubicBezTo>
                    <a:cubicBezTo>
                      <a:pt x="176" y="373"/>
                      <a:pt x="180" y="370"/>
                      <a:pt x="181" y="366"/>
                    </a:cubicBezTo>
                    <a:cubicBezTo>
                      <a:pt x="182" y="362"/>
                      <a:pt x="179" y="336"/>
                      <a:pt x="178" y="327"/>
                    </a:cubicBezTo>
                    <a:cubicBezTo>
                      <a:pt x="177" y="320"/>
                      <a:pt x="176" y="313"/>
                      <a:pt x="178" y="306"/>
                    </a:cubicBezTo>
                    <a:cubicBezTo>
                      <a:pt x="180" y="299"/>
                      <a:pt x="187" y="294"/>
                      <a:pt x="195" y="291"/>
                    </a:cubicBezTo>
                    <a:cubicBezTo>
                      <a:pt x="202" y="288"/>
                      <a:pt x="282" y="257"/>
                      <a:pt x="297" y="250"/>
                    </a:cubicBezTo>
                    <a:cubicBezTo>
                      <a:pt x="301" y="249"/>
                      <a:pt x="305" y="247"/>
                      <a:pt x="307" y="243"/>
                    </a:cubicBezTo>
                    <a:cubicBezTo>
                      <a:pt x="309" y="240"/>
                      <a:pt x="310" y="234"/>
                      <a:pt x="306" y="232"/>
                    </a:cubicBezTo>
                    <a:cubicBezTo>
                      <a:pt x="301" y="228"/>
                      <a:pt x="296" y="225"/>
                      <a:pt x="291" y="221"/>
                    </a:cubicBezTo>
                    <a:cubicBezTo>
                      <a:pt x="287" y="218"/>
                      <a:pt x="282" y="213"/>
                      <a:pt x="283" y="208"/>
                    </a:cubicBezTo>
                    <a:cubicBezTo>
                      <a:pt x="283" y="208"/>
                      <a:pt x="284" y="207"/>
                      <a:pt x="284" y="207"/>
                    </a:cubicBezTo>
                    <a:cubicBezTo>
                      <a:pt x="284" y="205"/>
                      <a:pt x="286" y="203"/>
                      <a:pt x="287" y="202"/>
                    </a:cubicBezTo>
                    <a:cubicBezTo>
                      <a:pt x="287" y="201"/>
                      <a:pt x="288" y="201"/>
                      <a:pt x="288" y="201"/>
                    </a:cubicBezTo>
                    <a:cubicBezTo>
                      <a:pt x="289" y="199"/>
                      <a:pt x="289" y="198"/>
                      <a:pt x="289" y="196"/>
                    </a:cubicBezTo>
                    <a:cubicBezTo>
                      <a:pt x="288" y="193"/>
                      <a:pt x="287" y="193"/>
                      <a:pt x="286" y="194"/>
                    </a:cubicBezTo>
                    <a:cubicBezTo>
                      <a:pt x="286" y="188"/>
                      <a:pt x="286" y="181"/>
                      <a:pt x="286" y="174"/>
                    </a:cubicBezTo>
                    <a:cubicBezTo>
                      <a:pt x="300" y="168"/>
                      <a:pt x="315" y="161"/>
                      <a:pt x="329" y="155"/>
                    </a:cubicBezTo>
                    <a:cubicBezTo>
                      <a:pt x="333" y="153"/>
                      <a:pt x="338" y="149"/>
                      <a:pt x="336" y="145"/>
                    </a:cubicBezTo>
                    <a:close/>
                    <a:moveTo>
                      <a:pt x="46" y="232"/>
                    </a:moveTo>
                    <a:cubicBezTo>
                      <a:pt x="46" y="232"/>
                      <a:pt x="46" y="232"/>
                      <a:pt x="46" y="232"/>
                    </a:cubicBezTo>
                    <a:cubicBezTo>
                      <a:pt x="46" y="232"/>
                      <a:pt x="46" y="232"/>
                      <a:pt x="47" y="232"/>
                    </a:cubicBezTo>
                    <a:cubicBezTo>
                      <a:pt x="46" y="232"/>
                      <a:pt x="46" y="232"/>
                      <a:pt x="46" y="232"/>
                    </a:cubicBezTo>
                    <a:close/>
                    <a:moveTo>
                      <a:pt x="295" y="237"/>
                    </a:moveTo>
                    <a:cubicBezTo>
                      <a:pt x="275" y="252"/>
                      <a:pt x="251" y="261"/>
                      <a:pt x="228" y="270"/>
                    </a:cubicBezTo>
                    <a:cubicBezTo>
                      <a:pt x="215" y="275"/>
                      <a:pt x="203" y="280"/>
                      <a:pt x="190" y="285"/>
                    </a:cubicBezTo>
                    <a:cubicBezTo>
                      <a:pt x="176" y="290"/>
                      <a:pt x="169" y="284"/>
                      <a:pt x="163" y="281"/>
                    </a:cubicBezTo>
                    <a:cubicBezTo>
                      <a:pt x="131" y="266"/>
                      <a:pt x="98" y="251"/>
                      <a:pt x="65" y="239"/>
                    </a:cubicBezTo>
                    <a:cubicBezTo>
                      <a:pt x="123" y="243"/>
                      <a:pt x="196" y="248"/>
                      <a:pt x="252" y="252"/>
                    </a:cubicBezTo>
                    <a:cubicBezTo>
                      <a:pt x="254" y="252"/>
                      <a:pt x="256" y="253"/>
                      <a:pt x="258" y="252"/>
                    </a:cubicBezTo>
                    <a:cubicBezTo>
                      <a:pt x="260" y="251"/>
                      <a:pt x="261" y="249"/>
                      <a:pt x="262" y="248"/>
                    </a:cubicBezTo>
                    <a:cubicBezTo>
                      <a:pt x="267" y="238"/>
                      <a:pt x="273" y="229"/>
                      <a:pt x="279" y="219"/>
                    </a:cubicBezTo>
                    <a:cubicBezTo>
                      <a:pt x="283" y="226"/>
                      <a:pt x="289" y="232"/>
                      <a:pt x="295" y="237"/>
                    </a:cubicBezTo>
                    <a:close/>
                    <a:moveTo>
                      <a:pt x="276" y="178"/>
                    </a:moveTo>
                    <a:cubicBezTo>
                      <a:pt x="278" y="178"/>
                      <a:pt x="278" y="178"/>
                      <a:pt x="278" y="178"/>
                    </a:cubicBezTo>
                    <a:cubicBezTo>
                      <a:pt x="278" y="179"/>
                      <a:pt x="278" y="180"/>
                      <a:pt x="278" y="181"/>
                    </a:cubicBezTo>
                    <a:cubicBezTo>
                      <a:pt x="278" y="181"/>
                      <a:pt x="277" y="182"/>
                      <a:pt x="277" y="182"/>
                    </a:cubicBezTo>
                    <a:cubicBezTo>
                      <a:pt x="258" y="214"/>
                      <a:pt x="258" y="214"/>
                      <a:pt x="258" y="214"/>
                    </a:cubicBezTo>
                    <a:cubicBezTo>
                      <a:pt x="258" y="212"/>
                      <a:pt x="258" y="210"/>
                      <a:pt x="258" y="208"/>
                    </a:cubicBezTo>
                    <a:lnTo>
                      <a:pt x="276" y="178"/>
                    </a:lnTo>
                    <a:close/>
                    <a:moveTo>
                      <a:pt x="259" y="191"/>
                    </a:moveTo>
                    <a:cubicBezTo>
                      <a:pt x="259" y="189"/>
                      <a:pt x="259" y="187"/>
                      <a:pt x="259" y="187"/>
                    </a:cubicBezTo>
                    <a:cubicBezTo>
                      <a:pt x="263" y="185"/>
                      <a:pt x="263" y="185"/>
                      <a:pt x="263" y="185"/>
                    </a:cubicBezTo>
                    <a:lnTo>
                      <a:pt x="259" y="191"/>
                    </a:lnTo>
                    <a:close/>
                    <a:moveTo>
                      <a:pt x="278" y="195"/>
                    </a:moveTo>
                    <a:cubicBezTo>
                      <a:pt x="279" y="198"/>
                      <a:pt x="279" y="200"/>
                      <a:pt x="279" y="202"/>
                    </a:cubicBezTo>
                    <a:cubicBezTo>
                      <a:pt x="273" y="213"/>
                      <a:pt x="262" y="233"/>
                      <a:pt x="260" y="238"/>
                    </a:cubicBezTo>
                    <a:cubicBezTo>
                      <a:pt x="259" y="239"/>
                      <a:pt x="257" y="238"/>
                      <a:pt x="257" y="237"/>
                    </a:cubicBezTo>
                    <a:cubicBezTo>
                      <a:pt x="257" y="236"/>
                      <a:pt x="257" y="234"/>
                      <a:pt x="257" y="231"/>
                    </a:cubicBezTo>
                    <a:lnTo>
                      <a:pt x="278" y="195"/>
                    </a:lnTo>
                    <a:close/>
                    <a:moveTo>
                      <a:pt x="277" y="167"/>
                    </a:moveTo>
                    <a:cubicBezTo>
                      <a:pt x="275" y="168"/>
                      <a:pt x="273" y="169"/>
                      <a:pt x="272" y="170"/>
                    </a:cubicBezTo>
                    <a:cubicBezTo>
                      <a:pt x="250" y="180"/>
                      <a:pt x="227" y="190"/>
                      <a:pt x="208" y="200"/>
                    </a:cubicBezTo>
                    <a:cubicBezTo>
                      <a:pt x="208" y="200"/>
                      <a:pt x="208" y="200"/>
                      <a:pt x="208" y="200"/>
                    </a:cubicBezTo>
                    <a:cubicBezTo>
                      <a:pt x="201" y="203"/>
                      <a:pt x="181" y="210"/>
                      <a:pt x="175" y="210"/>
                    </a:cubicBezTo>
                    <a:cubicBezTo>
                      <a:pt x="170" y="210"/>
                      <a:pt x="167" y="185"/>
                      <a:pt x="168" y="178"/>
                    </a:cubicBezTo>
                    <a:cubicBezTo>
                      <a:pt x="169" y="170"/>
                      <a:pt x="174" y="163"/>
                      <a:pt x="180" y="159"/>
                    </a:cubicBezTo>
                    <a:cubicBezTo>
                      <a:pt x="182" y="157"/>
                      <a:pt x="183" y="154"/>
                      <a:pt x="182" y="152"/>
                    </a:cubicBezTo>
                    <a:cubicBezTo>
                      <a:pt x="183" y="151"/>
                      <a:pt x="184" y="151"/>
                      <a:pt x="185" y="150"/>
                    </a:cubicBezTo>
                    <a:cubicBezTo>
                      <a:pt x="216" y="131"/>
                      <a:pt x="275" y="100"/>
                      <a:pt x="309" y="88"/>
                    </a:cubicBezTo>
                    <a:cubicBezTo>
                      <a:pt x="308" y="94"/>
                      <a:pt x="308" y="100"/>
                      <a:pt x="308" y="107"/>
                    </a:cubicBezTo>
                    <a:cubicBezTo>
                      <a:pt x="306" y="107"/>
                      <a:pt x="304" y="108"/>
                      <a:pt x="303" y="108"/>
                    </a:cubicBezTo>
                    <a:cubicBezTo>
                      <a:pt x="274" y="120"/>
                      <a:pt x="233" y="136"/>
                      <a:pt x="206" y="152"/>
                    </a:cubicBezTo>
                    <a:cubicBezTo>
                      <a:pt x="204" y="153"/>
                      <a:pt x="202" y="155"/>
                      <a:pt x="202" y="157"/>
                    </a:cubicBezTo>
                    <a:cubicBezTo>
                      <a:pt x="201" y="159"/>
                      <a:pt x="203" y="162"/>
                      <a:pt x="205" y="161"/>
                    </a:cubicBezTo>
                    <a:cubicBezTo>
                      <a:pt x="233" y="146"/>
                      <a:pt x="274" y="129"/>
                      <a:pt x="303" y="118"/>
                    </a:cubicBezTo>
                    <a:cubicBezTo>
                      <a:pt x="305" y="117"/>
                      <a:pt x="307" y="117"/>
                      <a:pt x="309" y="117"/>
                    </a:cubicBezTo>
                    <a:cubicBezTo>
                      <a:pt x="310" y="121"/>
                      <a:pt x="310" y="124"/>
                      <a:pt x="311" y="127"/>
                    </a:cubicBezTo>
                    <a:cubicBezTo>
                      <a:pt x="309" y="129"/>
                      <a:pt x="307" y="130"/>
                      <a:pt x="304" y="132"/>
                    </a:cubicBezTo>
                    <a:cubicBezTo>
                      <a:pt x="276" y="145"/>
                      <a:pt x="237" y="162"/>
                      <a:pt x="209" y="174"/>
                    </a:cubicBezTo>
                    <a:cubicBezTo>
                      <a:pt x="207" y="175"/>
                      <a:pt x="206" y="176"/>
                      <a:pt x="205" y="177"/>
                    </a:cubicBezTo>
                    <a:cubicBezTo>
                      <a:pt x="204" y="179"/>
                      <a:pt x="204" y="181"/>
                      <a:pt x="205" y="182"/>
                    </a:cubicBezTo>
                    <a:cubicBezTo>
                      <a:pt x="207" y="183"/>
                      <a:pt x="208" y="182"/>
                      <a:pt x="210" y="181"/>
                    </a:cubicBezTo>
                    <a:cubicBezTo>
                      <a:pt x="238" y="169"/>
                      <a:pt x="278" y="152"/>
                      <a:pt x="306" y="139"/>
                    </a:cubicBezTo>
                    <a:cubicBezTo>
                      <a:pt x="309" y="138"/>
                      <a:pt x="312" y="137"/>
                      <a:pt x="315" y="137"/>
                    </a:cubicBezTo>
                    <a:cubicBezTo>
                      <a:pt x="316" y="140"/>
                      <a:pt x="318" y="144"/>
                      <a:pt x="320" y="147"/>
                    </a:cubicBezTo>
                    <a:cubicBezTo>
                      <a:pt x="307" y="153"/>
                      <a:pt x="292" y="160"/>
                      <a:pt x="277" y="167"/>
                    </a:cubicBezTo>
                    <a:close/>
                  </a:path>
                </a:pathLst>
              </a:custGeom>
              <a:solidFill>
                <a:srgbClr val="5F6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150436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How to find coaching and mentoring opportunities</a:t>
            </a:r>
            <a:endParaRPr lang="en-US" dirty="0"/>
          </a:p>
        </p:txBody>
      </p:sp>
      <p:sp>
        <p:nvSpPr>
          <p:cNvPr id="3" name="btfpLayoutConfig" hidden="1"/>
          <p:cNvSpPr txBox="1"/>
          <p:nvPr/>
        </p:nvSpPr>
        <p:spPr>
          <a:xfrm>
            <a:off x="12700" y="12700"/>
            <a:ext cx="8890000" cy="107722"/>
          </a:xfrm>
          <a:prstGeom prst="rect">
            <a:avLst/>
          </a:prstGeom>
          <a:noFill/>
        </p:spPr>
        <p:txBody>
          <a:bodyPr vert="horz" wrap="square" lIns="45720" rIns="45720" rtlCol="0">
            <a:spAutoFit/>
          </a:bodyPr>
          <a:lstStyle/>
          <a:p>
            <a:pPr marL="0" indent="0">
              <a:buNone/>
            </a:pPr>
            <a:r>
              <a:rPr lang="en-US" sz="100" smtClean="0">
                <a:solidFill>
                  <a:srgbClr val="FFFFFF">
                    <a:alpha val="0"/>
                  </a:srgbClr>
                </a:solidFill>
              </a:rPr>
              <a:t>overall_0_131884056077255879 columns_1_131884056077255879</a:t>
            </a:r>
            <a:endParaRPr lang="en-US" sz="100" dirty="0" smtClean="0">
              <a:solidFill>
                <a:srgbClr val="FFFFFF">
                  <a:alpha val="0"/>
                </a:srgbClr>
              </a:solidFill>
            </a:endParaRPr>
          </a:p>
        </p:txBody>
      </p:sp>
      <p:sp>
        <p:nvSpPr>
          <p:cNvPr id="5" name="BainBulletsConfiguration" hidden="1"/>
          <p:cNvSpPr txBox="1"/>
          <p:nvPr/>
        </p:nvSpPr>
        <p:spPr>
          <a:xfrm>
            <a:off x="12700" y="12700"/>
            <a:ext cx="8890000" cy="107722"/>
          </a:xfrm>
          <a:prstGeom prst="rect">
            <a:avLst/>
          </a:prstGeom>
          <a:noFill/>
        </p:spPr>
        <p:txBody>
          <a:bodyPr vert="horz" wrap="square" lIns="45720" rIns="45720" rtlCol="0">
            <a:spAutoFit/>
          </a:bodyPr>
          <a:lstStyle/>
          <a:p>
            <a:endParaRPr lang="en-US" sz="100" dirty="0" smtClean="0">
              <a:solidFill>
                <a:srgbClr val="FFFFFF"/>
              </a:solidFill>
            </a:endParaRPr>
          </a:p>
        </p:txBody>
      </p:sp>
      <p:sp>
        <p:nvSpPr>
          <p:cNvPr id="13" name="btfpBulletedListLegacy285034"/>
          <p:cNvSpPr/>
          <p:nvPr/>
        </p:nvSpPr>
        <p:spPr>
          <a:xfrm>
            <a:off x="4645336" y="3051152"/>
            <a:ext cx="4842132" cy="3862596"/>
          </a:xfrm>
          <a:prstGeom prst="rect">
            <a:avLst/>
          </a:prstGeom>
        </p:spPr>
        <p:txBody>
          <a:bodyPr wrap="square">
            <a:spAutoFit/>
          </a:bodyPr>
          <a:lstStyle/>
          <a:p>
            <a:pPr marL="177800" indent="-177800">
              <a:spcBef>
                <a:spcPts val="1200"/>
              </a:spcBef>
              <a:spcAft>
                <a:spcPts val="600"/>
              </a:spcAft>
              <a:buChar char="•"/>
            </a:pPr>
            <a:r>
              <a:rPr lang="en-US" sz="2000" dirty="0">
                <a:latin typeface="Calibri" panose="020F0502020204030204" pitchFamily="34" charset="0"/>
                <a:ea typeface="Calibri" panose="020F0502020204030204" pitchFamily="34" charset="0"/>
                <a:cs typeface="Times New Roman" panose="02020603050405020304" pitchFamily="18" charset="0"/>
              </a:rPr>
              <a:t>Do I feel energized and equipped to provide coaching on this type of stretch assignment? </a:t>
            </a:r>
          </a:p>
          <a:p>
            <a:pPr marL="177800" indent="-177800">
              <a:spcBef>
                <a:spcPts val="1200"/>
              </a:spcBef>
              <a:spcAft>
                <a:spcPts val="600"/>
              </a:spcAft>
              <a:buChar char="•"/>
            </a:pPr>
            <a:r>
              <a:rPr lang="en-US" sz="2000" dirty="0">
                <a:latin typeface="Calibri" panose="020F0502020204030204" pitchFamily="34" charset="0"/>
                <a:ea typeface="Calibri" panose="020F0502020204030204" pitchFamily="34" charset="0"/>
                <a:cs typeface="Times New Roman" panose="02020603050405020304" pitchFamily="18" charset="0"/>
              </a:rPr>
              <a:t>Who else within the organization might be a great advisor? (Consider Board members and volunteers as well as staff)</a:t>
            </a:r>
          </a:p>
          <a:p>
            <a:pPr marL="177800" indent="-177800">
              <a:spcBef>
                <a:spcPts val="1200"/>
              </a:spcBef>
              <a:spcAft>
                <a:spcPts val="600"/>
              </a:spcAft>
              <a:buChar char="•"/>
            </a:pPr>
            <a:r>
              <a:rPr lang="en-US" sz="2000" dirty="0">
                <a:latin typeface="Calibri" panose="020F0502020204030204" pitchFamily="34" charset="0"/>
                <a:ea typeface="Calibri" panose="020F0502020204030204" pitchFamily="34" charset="0"/>
                <a:cs typeface="Times New Roman" panose="02020603050405020304" pitchFamily="18" charset="0"/>
              </a:rPr>
              <a:t>Who is known for doing this well at other organizations or in the community? </a:t>
            </a:r>
          </a:p>
          <a:p>
            <a:pPr marL="177800" indent="-177800">
              <a:spcBef>
                <a:spcPts val="1200"/>
              </a:spcBef>
              <a:spcAft>
                <a:spcPts val="600"/>
              </a:spcAft>
              <a:buChar char="•"/>
            </a:pPr>
            <a:r>
              <a:rPr lang="en-US" sz="2000" dirty="0">
                <a:latin typeface="Calibri" panose="020F0502020204030204" pitchFamily="34" charset="0"/>
                <a:ea typeface="Calibri" panose="020F0502020204030204" pitchFamily="34" charset="0"/>
                <a:cs typeface="Times New Roman" panose="02020603050405020304" pitchFamily="18" charset="0"/>
              </a:rPr>
              <a:t>What opportunities might there be to shadow an internal or external expert?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684213" y="1222747"/>
            <a:ext cx="8437485" cy="1569660"/>
            <a:chOff x="598488" y="2081256"/>
            <a:chExt cx="8437485" cy="1569660"/>
          </a:xfrm>
        </p:grpSpPr>
        <p:sp>
          <p:nvSpPr>
            <p:cNvPr id="15" name="TextBox 14"/>
            <p:cNvSpPr txBox="1"/>
            <p:nvPr/>
          </p:nvSpPr>
          <p:spPr>
            <a:xfrm>
              <a:off x="692730" y="2081256"/>
              <a:ext cx="2504690" cy="1569660"/>
            </a:xfrm>
            <a:prstGeom prst="rect">
              <a:avLst/>
            </a:prstGeom>
            <a:noFill/>
          </p:spPr>
          <p:txBody>
            <a:bodyPr wrap="square" lIns="45720" rIns="45720" rtlCol="0">
              <a:spAutoFit/>
            </a:bodyPr>
            <a:lstStyle/>
            <a:p>
              <a:pPr marL="0" indent="0" algn="ctr">
                <a:buNone/>
              </a:pPr>
              <a:r>
                <a:rPr lang="en-US" sz="9600" b="1" dirty="0" smtClean="0">
                  <a:solidFill>
                    <a:schemeClr val="accent1"/>
                  </a:solidFill>
                </a:rPr>
                <a:t>20%</a:t>
              </a:r>
            </a:p>
          </p:txBody>
        </p:sp>
        <p:cxnSp>
          <p:nvCxnSpPr>
            <p:cNvPr id="17" name="Straight Connector 16"/>
            <p:cNvCxnSpPr/>
            <p:nvPr/>
          </p:nvCxnSpPr>
          <p:spPr>
            <a:xfrm>
              <a:off x="598488" y="3573294"/>
              <a:ext cx="8437485" cy="0"/>
            </a:xfrm>
            <a:prstGeom prst="line">
              <a:avLst/>
            </a:prstGeom>
            <a:ln w="34925" cap="rnd">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4756332" y="1559946"/>
            <a:ext cx="4620140" cy="1077218"/>
          </a:xfrm>
          <a:prstGeom prst="rect">
            <a:avLst/>
          </a:prstGeom>
        </p:spPr>
        <p:txBody>
          <a:bodyPr wrap="square">
            <a:spAutoFit/>
          </a:bodyPr>
          <a:lstStyle/>
          <a:p>
            <a:pPr marL="0" indent="0">
              <a:buNone/>
            </a:pPr>
            <a:r>
              <a:rPr lang="en-US"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Coaching and </a:t>
            </a:r>
            <a:br>
              <a:rPr lang="en-US"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br>
            <a:r>
              <a:rPr lang="en-US"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mentoring </a:t>
            </a:r>
          </a:p>
        </p:txBody>
      </p:sp>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65459" y="3928176"/>
            <a:ext cx="1829002" cy="1833235"/>
          </a:xfrm>
          <a:prstGeom prst="rect">
            <a:avLst/>
          </a:prstGeom>
        </p:spPr>
      </p:pic>
    </p:spTree>
    <p:extLst>
      <p:ext uri="{BB962C8B-B14F-4D97-AF65-F5344CB8AC3E}">
        <p14:creationId xmlns:p14="http://schemas.microsoft.com/office/powerpoint/2010/main" val="42916066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0"/>
  <p:tag name="ARTICULATE_SLIDE_THUMBNAIL_REFRESH" val="1"/>
  <p:tag name="ARTICULATE_PROJECT_OPEN" val="0"/>
  <p:tag name="OFFICE" val="Bridgespan"/>
  <p:tag name="MEKKOFORMATS" val="&lt;MekkoFormats&gt;&lt;NumberFormat DecimalSeparator=&quot;.&quot; ThousandSeparator=&quot;,&quot; NegativeNumberFormat=&quot;1&quot; /&gt;&lt;Font&gt;&lt;Output_Font_Name Default=&quot;Arial&quot; UsePPTTheme=&quot;True&quot; /&gt;&lt;/Font&gt;&lt;DateFormat CultureID=&quot;1033&quot; FormatString=&quot;M/d/yyyy&quot; /&gt;&lt;/MekkoFormats&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1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497664029"/>
</p:tagLst>
</file>

<file path=ppt/tags/tag16.xml><?xml version="1.0" encoding="utf-8"?>
<p:tagLst xmlns:a="http://schemas.openxmlformats.org/drawingml/2006/main" xmlns:r="http://schemas.openxmlformats.org/officeDocument/2006/relationships" xmlns:p="http://schemas.openxmlformats.org/presentationml/2006/main">
  <p:tag name="BTFPLAYOUTENABLED" val="1"/>
</p:tagLst>
</file>

<file path=ppt/tags/tag17.xml><?xml version="1.0" encoding="utf-8"?>
<p:tagLst xmlns:a="http://schemas.openxmlformats.org/drawingml/2006/main" xmlns:r="http://schemas.openxmlformats.org/officeDocument/2006/relationships" xmlns:p="http://schemas.openxmlformats.org/presentationml/2006/main">
  <p:tag name="BTFPLAYOUTENABLED" val="1"/>
</p:tagLst>
</file>

<file path=ppt/tags/tag18.xml><?xml version="1.0" encoding="utf-8"?>
<p:tagLst xmlns:a="http://schemas.openxmlformats.org/drawingml/2006/main" xmlns:r="http://schemas.openxmlformats.org/officeDocument/2006/relationships" xmlns:p="http://schemas.openxmlformats.org/presentationml/2006/main">
  <p:tag name="BTFPLAYOUTENABLED" val="1"/>
  <p:tag name="BTFPROTATION" val="0"/>
</p:tagLst>
</file>

<file path=ppt/tags/tag19.xml><?xml version="1.0" encoding="utf-8"?>
<p:tagLst xmlns:a="http://schemas.openxmlformats.org/drawingml/2006/main" xmlns:r="http://schemas.openxmlformats.org/officeDocument/2006/relationships" xmlns:p="http://schemas.openxmlformats.org/presentationml/2006/main">
  <p:tag name="BTFPLAYOUTENABL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TFPLAYOUTENABLED"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ridgespan Core">
  <a:themeElements>
    <a:clrScheme name="Bridgespan">
      <a:dk1>
        <a:srgbClr val="464547"/>
      </a:dk1>
      <a:lt1>
        <a:srgbClr val="D0D1D3"/>
      </a:lt1>
      <a:dk2>
        <a:srgbClr val="FFFFFF"/>
      </a:dk2>
      <a:lt2>
        <a:srgbClr val="00437A"/>
      </a:lt2>
      <a:accent1>
        <a:srgbClr val="00A9E0"/>
      </a:accent1>
      <a:accent2>
        <a:srgbClr val="F08613"/>
      </a:accent2>
      <a:accent3>
        <a:srgbClr val="747678"/>
      </a:accent3>
      <a:accent4>
        <a:srgbClr val="008542"/>
      </a:accent4>
      <a:accent5>
        <a:srgbClr val="7AB800"/>
      </a:accent5>
      <a:accent6>
        <a:srgbClr val="70CDE3"/>
      </a:accent6>
      <a:hlink>
        <a:srgbClr val="00A9E0"/>
      </a:hlink>
      <a:folHlink>
        <a:srgbClr val="00A9E0"/>
      </a:folHlink>
    </a:clrScheme>
    <a:fontScheme name="Bridgesp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00A9E0"/>
        </a:solidFill>
        <a:ln w="22225" cap="flat" cmpd="sng" algn="ctr">
          <a:noFill/>
          <a:prstDash val="solid"/>
          <a:miter lim="800000"/>
          <a:headEnd type="none" w="med" len="med"/>
          <a:tailEnd type="none" w="med" len="me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L="0" indent="0" algn="ctr">
          <a:buNone/>
          <a:defRPr sz="16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flat">
          <a:solidFill>
            <a:schemeClr val="accent1"/>
          </a:solidFill>
          <a:beve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36000" tIns="36000" rIns="36000" bIns="36000" rtlCol="0">
        <a:spAutoFit/>
      </a:bodyPr>
      <a:lstStyle>
        <a:defPPr marL="0" indent="0">
          <a:buNone/>
          <a:defRPr sz="1800" dirty="0" err="1" smtClean="0"/>
        </a:defPPr>
      </a:lstStyle>
    </a:txDef>
  </a:objectDefaults>
  <a:extraClrSchemeLst/>
  <a:extLst>
    <a:ext uri="{05A4C25C-085E-4340-85A3-A5531E510DB2}">
      <thm15:themeFamily xmlns:thm15="http://schemas.microsoft.com/office/thememl/2012/main" name="Bridgespan Core.potx" id="{9DC475F7-F08E-4006-B04E-7103BB6281A5}" vid="{AE16C989-B472-43B1-86B2-90EAD3443C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7FC437123A5E499CDFCA582975D46A" ma:contentTypeVersion="10" ma:contentTypeDescription="Create a new document." ma:contentTypeScope="" ma:versionID="e52a1ef2de02840f260e03024fd747ad">
  <xsd:schema xmlns:xsd="http://www.w3.org/2001/XMLSchema" xmlns:xs="http://www.w3.org/2001/XMLSchema" xmlns:p="http://schemas.microsoft.com/office/2006/metadata/properties" xmlns:ns2="d9c21a19-ca49-474f-84b8-7f7ba68f57aa" xmlns:ns3="3cc0437f-ecd1-475e-a7e0-0cb86526f5bb" targetNamespace="http://schemas.microsoft.com/office/2006/metadata/properties" ma:root="true" ma:fieldsID="8cba43a7a650fc69626365f7a85a1a7f" ns2:_="" ns3:_="">
    <xsd:import namespace="d9c21a19-ca49-474f-84b8-7f7ba68f57aa"/>
    <xsd:import namespace="3cc0437f-ecd1-475e-a7e0-0cb86526f5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c21a19-ca49-474f-84b8-7f7ba68f57a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c0437f-ecd1-475e-a7e0-0cb86526f5b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390B42-EC59-4F7B-A691-4898385C8674}">
  <ds:schemaRefs>
    <ds:schemaRef ds:uri="http://schemas.microsoft.com/sharepoint/v3/contenttype/forms"/>
  </ds:schemaRefs>
</ds:datastoreItem>
</file>

<file path=customXml/itemProps2.xml><?xml version="1.0" encoding="utf-8"?>
<ds:datastoreItem xmlns:ds="http://schemas.openxmlformats.org/officeDocument/2006/customXml" ds:itemID="{E08BB88A-A516-42A3-B89F-B47DF534F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c21a19-ca49-474f-84b8-7f7ba68f57aa"/>
    <ds:schemaRef ds:uri="3cc0437f-ecd1-475e-a7e0-0cb86526f5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0099B9-3A56-4A00-BEE2-FFDA9FF8B9A0}">
  <ds:schemaRefs>
    <ds:schemaRef ds:uri="http://schemas.openxmlformats.org/package/2006/metadata/core-properties"/>
    <ds:schemaRef ds:uri="http://schemas.microsoft.com/office/2006/metadata/properties"/>
    <ds:schemaRef ds:uri="http://purl.org/dc/elements/1.1/"/>
    <ds:schemaRef ds:uri="3cc0437f-ecd1-475e-a7e0-0cb86526f5bb"/>
    <ds:schemaRef ds:uri="http://www.w3.org/XML/1998/namespace"/>
    <ds:schemaRef ds:uri="http://purl.org/dc/dcmitype/"/>
    <ds:schemaRef ds:uri="d9c21a19-ca49-474f-84b8-7f7ba68f57aa"/>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549</TotalTime>
  <Words>1334</Words>
  <Application>Microsoft Office PowerPoint</Application>
  <PresentationFormat>Custom</PresentationFormat>
  <Paragraphs>203</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Verdana</vt:lpstr>
      <vt:lpstr>Wingdings</vt:lpstr>
      <vt:lpstr>Bridgespan Core</vt:lpstr>
      <vt:lpstr>Quick Start guide:  Develop future Nonprofit leaders with 70/20/10</vt:lpstr>
      <vt:lpstr>PowerPoint Presentation</vt:lpstr>
      <vt:lpstr>To build future leaders, executive teams can put three key practices into place</vt:lpstr>
      <vt:lpstr>PowerPoint Presentation</vt:lpstr>
      <vt:lpstr>A useful rule of thumb for how adults develop</vt:lpstr>
      <vt:lpstr> Research shows that 70/20/10 may be the optimum mix for leadership development</vt:lpstr>
      <vt:lpstr>Start by identifying competencies for your direct reports, and activities that could develop them</vt:lpstr>
      <vt:lpstr>Tips: How to find on-the-job opportunities</vt:lpstr>
      <vt:lpstr>Tips: How to find coaching and mentoring opportunities</vt:lpstr>
      <vt:lpstr>Tips: How to find formal learning opportunities</vt:lpstr>
      <vt:lpstr>Exercise: Co-create a development plan</vt:lpstr>
      <vt:lpstr>Directions: How to complete a development plan</vt:lpstr>
      <vt:lpstr>Example of a completed 70/20/10 development plan</vt:lpstr>
      <vt:lpstr>Development plan:</vt:lpstr>
      <vt:lpstr>Development planning is most powerful when collectively owned by the organization’s executive team</vt:lpstr>
      <vt:lpstr>If you want to put these practices into place in your organization, explore these resources</vt:lpstr>
      <vt:lpstr>If you want to put these practices into place in your organization, explore these resources</vt:lpstr>
      <vt:lpstr>Questions?</vt:lpstr>
    </vt:vector>
  </TitlesOfParts>
  <Company>Bain &amp;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70/20/10</dc:title>
  <dc:creator>Isakower, Alyssa</dc:creator>
  <cp:lastModifiedBy>Isakower, Alyssa</cp:lastModifiedBy>
  <cp:revision>40</cp:revision>
  <cp:lastPrinted>2017-02-15T14:23:56Z</cp:lastPrinted>
  <dcterms:created xsi:type="dcterms:W3CDTF">2018-11-29T14:19:03Z</dcterms:created>
  <dcterms:modified xsi:type="dcterms:W3CDTF">2021-01-12T22:42:23Z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75BE6827-2C01-4A24-B581-34AEC1ACBB6F</vt:lpwstr>
  </property>
  <property fmtid="{D5CDD505-2E9C-101B-9397-08002B2CF9AE}" pid="3" name="ArticulatePath">
    <vt:lpwstr>Bain Core Client Master Template (16_9)</vt:lpwstr>
  </property>
  <property fmtid="{D5CDD505-2E9C-101B-9397-08002B2CF9AE}" pid="4" name="ContentTypeId">
    <vt:lpwstr>0x010100757FC437123A5E499CDFCA582975D46A</vt:lpwstr>
  </property>
</Properties>
</file>