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5"/>
  </p:notesMasterIdLst>
  <p:sldIdLst>
    <p:sldId id="256" r:id="rId2"/>
    <p:sldId id="257" r:id="rId3"/>
    <p:sldId id="258" r:id="rId4"/>
  </p:sldIdLst>
  <p:sldSz cx="9729788" cy="7443788"/>
  <p:notesSz cx="6797675" cy="9926638"/>
  <p:custDataLst>
    <p:tags r:id="rId6"/>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CCD306E-7BF0-48D1-8765-45C576D63A44}">
  <a:tblStyle styleId="{BCCD306E-7BF0-48D1-8765-45C576D63A44}"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1" d="100"/>
          <a:sy n="111" d="100"/>
        </p:scale>
        <p:origin x="14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33150" y="744475"/>
            <a:ext cx="4532000" cy="37224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50" y="4715125"/>
            <a:ext cx="5438125" cy="4466975"/>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1:notes"/>
          <p:cNvSpPr txBox="1">
            <a:spLocks noGrp="1"/>
          </p:cNvSpPr>
          <p:nvPr>
            <p:ph type="body" idx="1"/>
          </p:nvPr>
        </p:nvSpPr>
        <p:spPr>
          <a:xfrm>
            <a:off x="679750" y="4715125"/>
            <a:ext cx="5438125" cy="446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7" name="Google Shape;47;p1:notes"/>
          <p:cNvSpPr>
            <a:spLocks noGrp="1" noRot="1" noChangeAspect="1"/>
          </p:cNvSpPr>
          <p:nvPr>
            <p:ph type="sldImg" idx="2"/>
          </p:nvPr>
        </p:nvSpPr>
        <p:spPr>
          <a:xfrm>
            <a:off x="966788" y="744538"/>
            <a:ext cx="4865687"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2:notes"/>
          <p:cNvSpPr txBox="1">
            <a:spLocks noGrp="1"/>
          </p:cNvSpPr>
          <p:nvPr>
            <p:ph type="body" idx="1"/>
          </p:nvPr>
        </p:nvSpPr>
        <p:spPr>
          <a:xfrm>
            <a:off x="679750" y="4715125"/>
            <a:ext cx="5438125" cy="446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4" name="Google Shape;54;p2:notes"/>
          <p:cNvSpPr>
            <a:spLocks noGrp="1" noRot="1" noChangeAspect="1"/>
          </p:cNvSpPr>
          <p:nvPr>
            <p:ph type="sldImg" idx="2"/>
          </p:nvPr>
        </p:nvSpPr>
        <p:spPr>
          <a:xfrm>
            <a:off x="966788" y="744538"/>
            <a:ext cx="4865687"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3:notes"/>
          <p:cNvSpPr txBox="1">
            <a:spLocks noGrp="1"/>
          </p:cNvSpPr>
          <p:nvPr>
            <p:ph type="body" idx="1"/>
          </p:nvPr>
        </p:nvSpPr>
        <p:spPr>
          <a:xfrm>
            <a:off x="679750" y="4715125"/>
            <a:ext cx="5438125" cy="446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9" name="Google Shape;79;p3:notes"/>
          <p:cNvSpPr>
            <a:spLocks noGrp="1" noRot="1" noChangeAspect="1"/>
          </p:cNvSpPr>
          <p:nvPr>
            <p:ph type="sldImg" idx="2"/>
          </p:nvPr>
        </p:nvSpPr>
        <p:spPr>
          <a:xfrm>
            <a:off x="966788" y="744538"/>
            <a:ext cx="4865687"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1"/>
        <p:cNvGrpSpPr/>
        <p:nvPr/>
      </p:nvGrpSpPr>
      <p:grpSpPr>
        <a:xfrm>
          <a:off x="0" y="0"/>
          <a:ext cx="0" cy="0"/>
          <a:chOff x="0" y="0"/>
          <a:chExt cx="0" cy="0"/>
        </a:xfrm>
      </p:grpSpPr>
      <p:sp>
        <p:nvSpPr>
          <p:cNvPr id="12" name="Google Shape;12;p2"/>
          <p:cNvSpPr txBox="1">
            <a:spLocks noGrp="1"/>
          </p:cNvSpPr>
          <p:nvPr>
            <p:ph type="title"/>
          </p:nvPr>
        </p:nvSpPr>
        <p:spPr>
          <a:xfrm>
            <a:off x="385200" y="5"/>
            <a:ext cx="9195156" cy="951571"/>
          </a:xfrm>
          <a:prstGeom prst="rect">
            <a:avLst/>
          </a:prstGeom>
          <a:noFill/>
          <a:ln>
            <a:noFill/>
          </a:ln>
        </p:spPr>
        <p:txBody>
          <a:bodyPr spcFirstLastPara="1" wrap="square" lIns="36000" tIns="36000" rIns="36000" bIns="72000" anchor="b" anchorCtr="0">
            <a:noAutofit/>
          </a:bodyPr>
          <a:lstStyle>
            <a:lvl1pPr lvl="0" algn="l">
              <a:lnSpc>
                <a:spcPct val="100000"/>
              </a:lnSpc>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p:cSld name="Title Slide">
    <p:spTree>
      <p:nvGrpSpPr>
        <p:cNvPr id="1" name="Shape 13"/>
        <p:cNvGrpSpPr/>
        <p:nvPr/>
      </p:nvGrpSpPr>
      <p:grpSpPr>
        <a:xfrm>
          <a:off x="0" y="0"/>
          <a:ext cx="0" cy="0"/>
          <a:chOff x="0" y="0"/>
          <a:chExt cx="0" cy="0"/>
        </a:xfrm>
      </p:grpSpPr>
      <p:sp>
        <p:nvSpPr>
          <p:cNvPr id="14" name="Google Shape;14;p3"/>
          <p:cNvSpPr txBox="1">
            <a:spLocks noGrp="1"/>
          </p:cNvSpPr>
          <p:nvPr>
            <p:ph type="subTitle" idx="1"/>
          </p:nvPr>
        </p:nvSpPr>
        <p:spPr>
          <a:xfrm>
            <a:off x="923544" y="3904488"/>
            <a:ext cx="7790688" cy="694944"/>
          </a:xfrm>
          <a:prstGeom prst="rect">
            <a:avLst/>
          </a:prstGeom>
          <a:noFill/>
          <a:ln>
            <a:noFill/>
          </a:ln>
        </p:spPr>
        <p:txBody>
          <a:bodyPr spcFirstLastPara="1" wrap="square" lIns="36000" tIns="36000" rIns="36000" bIns="36000" anchor="t" anchorCtr="0">
            <a:noAutofit/>
          </a:bodyPr>
          <a:lstStyle>
            <a:lvl1pPr lvl="0" algn="l">
              <a:lnSpc>
                <a:spcPct val="100000"/>
              </a:lnSpc>
              <a:spcBef>
                <a:spcPts val="0"/>
              </a:spcBef>
              <a:spcAft>
                <a:spcPts val="0"/>
              </a:spcAft>
              <a:buClr>
                <a:schemeClr val="lt2"/>
              </a:buClr>
              <a:buSzPts val="2000"/>
              <a:buNone/>
              <a:defRPr sz="2000">
                <a:solidFill>
                  <a:schemeClr val="lt2"/>
                </a:solidFill>
              </a:defRPr>
            </a:lvl1pPr>
            <a:lvl2pPr lvl="1" algn="ctr">
              <a:lnSpc>
                <a:spcPct val="100000"/>
              </a:lnSpc>
              <a:spcBef>
                <a:spcPts val="638"/>
              </a:spcBef>
              <a:spcAft>
                <a:spcPts val="0"/>
              </a:spcAft>
              <a:buClr>
                <a:schemeClr val="dk1"/>
              </a:buClr>
              <a:buSzPts val="2128"/>
              <a:buNone/>
              <a:defRPr sz="2128"/>
            </a:lvl2pPr>
            <a:lvl3pPr lvl="2" algn="ctr">
              <a:lnSpc>
                <a:spcPct val="100000"/>
              </a:lnSpc>
              <a:spcBef>
                <a:spcPts val="638"/>
              </a:spcBef>
              <a:spcAft>
                <a:spcPts val="0"/>
              </a:spcAft>
              <a:buClr>
                <a:schemeClr val="dk1"/>
              </a:buClr>
              <a:buSzPts val="1915"/>
              <a:buNone/>
              <a:defRPr sz="1915"/>
            </a:lvl3pPr>
            <a:lvl4pPr lvl="3" algn="ctr">
              <a:lnSpc>
                <a:spcPct val="100000"/>
              </a:lnSpc>
              <a:spcBef>
                <a:spcPts val="638"/>
              </a:spcBef>
              <a:spcAft>
                <a:spcPts val="0"/>
              </a:spcAft>
              <a:buClr>
                <a:schemeClr val="dk1"/>
              </a:buClr>
              <a:buSzPts val="1703"/>
              <a:buNone/>
              <a:defRPr sz="1703"/>
            </a:lvl4pPr>
            <a:lvl5pPr lvl="4" algn="ctr">
              <a:lnSpc>
                <a:spcPct val="100000"/>
              </a:lnSpc>
              <a:spcBef>
                <a:spcPts val="638"/>
              </a:spcBef>
              <a:spcAft>
                <a:spcPts val="0"/>
              </a:spcAft>
              <a:buClr>
                <a:schemeClr val="dk1"/>
              </a:buClr>
              <a:buSzPts val="1703"/>
              <a:buNone/>
              <a:defRPr sz="1703"/>
            </a:lvl5pPr>
            <a:lvl6pPr lvl="5" algn="ctr">
              <a:lnSpc>
                <a:spcPct val="90000"/>
              </a:lnSpc>
              <a:spcBef>
                <a:spcPts val="532"/>
              </a:spcBef>
              <a:spcAft>
                <a:spcPts val="0"/>
              </a:spcAft>
              <a:buClr>
                <a:schemeClr val="dk1"/>
              </a:buClr>
              <a:buSzPts val="1703"/>
              <a:buNone/>
              <a:defRPr sz="1703"/>
            </a:lvl6pPr>
            <a:lvl7pPr lvl="6" algn="ctr">
              <a:lnSpc>
                <a:spcPct val="90000"/>
              </a:lnSpc>
              <a:spcBef>
                <a:spcPts val="532"/>
              </a:spcBef>
              <a:spcAft>
                <a:spcPts val="0"/>
              </a:spcAft>
              <a:buClr>
                <a:schemeClr val="dk1"/>
              </a:buClr>
              <a:buSzPts val="1703"/>
              <a:buNone/>
              <a:defRPr sz="1703"/>
            </a:lvl7pPr>
            <a:lvl8pPr lvl="7" algn="ctr">
              <a:lnSpc>
                <a:spcPct val="90000"/>
              </a:lnSpc>
              <a:spcBef>
                <a:spcPts val="532"/>
              </a:spcBef>
              <a:spcAft>
                <a:spcPts val="0"/>
              </a:spcAft>
              <a:buClr>
                <a:schemeClr val="dk1"/>
              </a:buClr>
              <a:buSzPts val="1703"/>
              <a:buNone/>
              <a:defRPr sz="1703"/>
            </a:lvl8pPr>
            <a:lvl9pPr lvl="8" algn="ctr">
              <a:lnSpc>
                <a:spcPct val="90000"/>
              </a:lnSpc>
              <a:spcBef>
                <a:spcPts val="532"/>
              </a:spcBef>
              <a:spcAft>
                <a:spcPts val="0"/>
              </a:spcAft>
              <a:buClr>
                <a:schemeClr val="dk1"/>
              </a:buClr>
              <a:buSzPts val="1703"/>
              <a:buNone/>
              <a:defRPr sz="1703"/>
            </a:lvl9pPr>
          </a:lstStyle>
          <a:p>
            <a:endParaRPr/>
          </a:p>
        </p:txBody>
      </p:sp>
      <p:sp>
        <p:nvSpPr>
          <p:cNvPr id="15" name="Google Shape;15;p3"/>
          <p:cNvSpPr txBox="1">
            <a:spLocks noGrp="1"/>
          </p:cNvSpPr>
          <p:nvPr>
            <p:ph type="ctrTitle"/>
          </p:nvPr>
        </p:nvSpPr>
        <p:spPr>
          <a:xfrm>
            <a:off x="923544" y="1417320"/>
            <a:ext cx="7790688" cy="2386584"/>
          </a:xfrm>
          <a:prstGeom prst="rect">
            <a:avLst/>
          </a:prstGeom>
          <a:noFill/>
          <a:ln>
            <a:noFill/>
          </a:ln>
        </p:spPr>
        <p:txBody>
          <a:bodyPr spcFirstLastPara="1" wrap="square" lIns="36000" tIns="36000" rIns="36000" bIns="72000" anchor="b" anchorCtr="0">
            <a:noAutofit/>
          </a:bodyPr>
          <a:lstStyle>
            <a:lvl1pPr lvl="0" algn="l">
              <a:lnSpc>
                <a:spcPct val="100000"/>
              </a:lnSpc>
              <a:spcBef>
                <a:spcPts val="0"/>
              </a:spcBef>
              <a:spcAft>
                <a:spcPts val="0"/>
              </a:spcAft>
              <a:buClr>
                <a:schemeClr val="lt2"/>
              </a:buClr>
              <a:buSzPts val="4800"/>
              <a:buFont typeface="Calibri"/>
              <a:buNone/>
              <a:defRPr sz="4800" b="0" cap="none">
                <a:solidFill>
                  <a:schemeClr val="lt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16" name="Google Shape;16;p3"/>
          <p:cNvPicPr preferRelativeResize="0"/>
          <p:nvPr/>
        </p:nvPicPr>
        <p:blipFill rotWithShape="1">
          <a:blip r:embed="rId2">
            <a:alphaModFix/>
          </a:blip>
          <a:srcRect/>
          <a:stretch/>
        </p:blipFill>
        <p:spPr>
          <a:xfrm>
            <a:off x="7108718" y="369094"/>
            <a:ext cx="2220045" cy="851360"/>
          </a:xfrm>
          <a:prstGeom prst="rect">
            <a:avLst/>
          </a:prstGeom>
          <a:noFill/>
          <a:ln>
            <a:noFill/>
          </a:ln>
        </p:spPr>
      </p:pic>
      <p:pic>
        <p:nvPicPr>
          <p:cNvPr id="17" name="Google Shape;17;p3"/>
          <p:cNvPicPr preferRelativeResize="0"/>
          <p:nvPr/>
        </p:nvPicPr>
        <p:blipFill rotWithShape="1">
          <a:blip r:embed="rId3">
            <a:alphaModFix/>
          </a:blip>
          <a:srcRect/>
          <a:stretch/>
        </p:blipFill>
        <p:spPr>
          <a:xfrm>
            <a:off x="276" y="5355904"/>
            <a:ext cx="9729512" cy="2087884"/>
          </a:xfrm>
          <a:prstGeom prst="rect">
            <a:avLst/>
          </a:prstGeom>
          <a:noFill/>
          <a:ln>
            <a:noFill/>
          </a:ln>
        </p:spPr>
      </p:pic>
      <p:cxnSp>
        <p:nvCxnSpPr>
          <p:cNvPr id="18" name="Google Shape;18;p3"/>
          <p:cNvCxnSpPr/>
          <p:nvPr/>
        </p:nvCxnSpPr>
        <p:spPr>
          <a:xfrm>
            <a:off x="930058" y="3810794"/>
            <a:ext cx="7793473" cy="0"/>
          </a:xfrm>
          <a:prstGeom prst="straightConnector1">
            <a:avLst/>
          </a:prstGeom>
          <a:noFill/>
          <a:ln w="38100" cap="rnd" cmpd="sng">
            <a:solidFill>
              <a:schemeClr val="accent1"/>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pos="232">
          <p15:clr>
            <a:srgbClr val="CCCCCC"/>
          </p15:clr>
        </p15:guide>
        <p15:guide id="2" pos="6040">
          <p15:clr>
            <a:srgbClr val="CCCCCC"/>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Right Pic, Left Text &amp; Title">
  <p:cSld name="Right Pic, Left Text &amp; Title">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384048" y="0"/>
            <a:ext cx="4407408" cy="950976"/>
          </a:xfrm>
          <a:prstGeom prst="rect">
            <a:avLst/>
          </a:prstGeom>
          <a:noFill/>
          <a:ln>
            <a:noFill/>
          </a:ln>
        </p:spPr>
        <p:txBody>
          <a:bodyPr spcFirstLastPara="1" wrap="square" lIns="36000" tIns="36000" rIns="36000" bIns="72000" anchor="b" anchorCtr="0">
            <a:noAutofit/>
          </a:bodyPr>
          <a:lstStyle>
            <a:lvl1pPr lvl="0" algn="l">
              <a:lnSpc>
                <a:spcPct val="100000"/>
              </a:lnSpc>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21" name="Google Shape;21;p4"/>
          <p:cNvPicPr preferRelativeResize="0"/>
          <p:nvPr/>
        </p:nvPicPr>
        <p:blipFill rotWithShape="1">
          <a:blip r:embed="rId2">
            <a:alphaModFix/>
          </a:blip>
          <a:srcRect/>
          <a:stretch/>
        </p:blipFill>
        <p:spPr>
          <a:xfrm>
            <a:off x="0" y="279"/>
            <a:ext cx="240792" cy="7443509"/>
          </a:xfrm>
          <a:prstGeom prst="rect">
            <a:avLst/>
          </a:prstGeom>
          <a:noFill/>
          <a:ln>
            <a:noFill/>
          </a:ln>
        </p:spPr>
      </p:pic>
      <p:cxnSp>
        <p:nvCxnSpPr>
          <p:cNvPr id="22" name="Google Shape;22;p4"/>
          <p:cNvCxnSpPr/>
          <p:nvPr/>
        </p:nvCxnSpPr>
        <p:spPr>
          <a:xfrm>
            <a:off x="381599" y="902494"/>
            <a:ext cx="4407408" cy="0"/>
          </a:xfrm>
          <a:prstGeom prst="straightConnector1">
            <a:avLst/>
          </a:prstGeom>
          <a:noFill/>
          <a:ln w="28575" cap="rnd" cmpd="sng">
            <a:solidFill>
              <a:schemeClr val="lt2"/>
            </a:solidFill>
            <a:prstDash val="solid"/>
            <a:miter lim="800000"/>
            <a:headEnd type="none" w="sm" len="sm"/>
            <a:tailEnd type="none" w="sm" len="sm"/>
          </a:ln>
        </p:spPr>
      </p:cxnSp>
      <p:sp>
        <p:nvSpPr>
          <p:cNvPr id="23" name="Google Shape;23;p4"/>
          <p:cNvSpPr>
            <a:spLocks noGrp="1"/>
          </p:cNvSpPr>
          <p:nvPr>
            <p:ph type="pic" idx="2"/>
          </p:nvPr>
        </p:nvSpPr>
        <p:spPr>
          <a:xfrm>
            <a:off x="4865180" y="-278"/>
            <a:ext cx="4864608" cy="7443788"/>
          </a:xfrm>
          <a:prstGeom prst="rect">
            <a:avLst/>
          </a:prstGeom>
          <a:noFill/>
          <a:ln>
            <a:noFill/>
          </a:ln>
        </p:spPr>
        <p:txBody>
          <a:bodyPr spcFirstLastPara="1" wrap="square" lIns="36000" tIns="36000" rIns="36000" bIns="36000" anchor="t" anchorCtr="0">
            <a:noAutofit/>
          </a:bodyPr>
          <a:lstStyle>
            <a:lvl1pPr marR="0" lvl="0" algn="l" rtl="0">
              <a:lnSpc>
                <a:spcPct val="100000"/>
              </a:lnSpc>
              <a:spcBef>
                <a:spcPts val="1277"/>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R="0" lvl="1"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2pPr>
            <a:lvl3pPr marR="0" lvl="2"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3pPr>
            <a:lvl4pPr marR="0" lvl="3"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R="0" lvl="4"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5pPr>
            <a:lvl6pPr marR="0" lvl="5"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6pPr>
            <a:lvl7pPr marR="0" lvl="6"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7pPr>
            <a:lvl8pPr marR="0" lvl="7"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8pPr>
            <a:lvl9pPr marR="0" lvl="8"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Right Pic, Left Text">
  <p:cSld name="Right Pic, Left Text">
    <p:spTree>
      <p:nvGrpSpPr>
        <p:cNvPr id="1" name="Shape 24"/>
        <p:cNvGrpSpPr/>
        <p:nvPr/>
      </p:nvGrpSpPr>
      <p:grpSpPr>
        <a:xfrm>
          <a:off x="0" y="0"/>
          <a:ext cx="0" cy="0"/>
          <a:chOff x="0" y="0"/>
          <a:chExt cx="0" cy="0"/>
        </a:xfrm>
      </p:grpSpPr>
      <p:pic>
        <p:nvPicPr>
          <p:cNvPr id="25" name="Google Shape;25;p5"/>
          <p:cNvPicPr preferRelativeResize="0"/>
          <p:nvPr/>
        </p:nvPicPr>
        <p:blipFill rotWithShape="1">
          <a:blip r:embed="rId2">
            <a:alphaModFix/>
          </a:blip>
          <a:srcRect/>
          <a:stretch/>
        </p:blipFill>
        <p:spPr>
          <a:xfrm>
            <a:off x="0" y="279"/>
            <a:ext cx="240792" cy="7443509"/>
          </a:xfrm>
          <a:prstGeom prst="rect">
            <a:avLst/>
          </a:prstGeom>
          <a:noFill/>
          <a:ln>
            <a:noFill/>
          </a:ln>
        </p:spPr>
      </p:pic>
      <p:sp>
        <p:nvSpPr>
          <p:cNvPr id="26" name="Google Shape;26;p5"/>
          <p:cNvSpPr>
            <a:spLocks noGrp="1"/>
          </p:cNvSpPr>
          <p:nvPr>
            <p:ph type="pic" idx="2"/>
          </p:nvPr>
        </p:nvSpPr>
        <p:spPr>
          <a:xfrm>
            <a:off x="4865180" y="-278"/>
            <a:ext cx="4864608" cy="7443788"/>
          </a:xfrm>
          <a:prstGeom prst="rect">
            <a:avLst/>
          </a:prstGeom>
          <a:noFill/>
          <a:ln>
            <a:noFill/>
          </a:ln>
        </p:spPr>
        <p:txBody>
          <a:bodyPr spcFirstLastPara="1" wrap="square" lIns="36000" tIns="36000" rIns="36000" bIns="36000" anchor="t" anchorCtr="0">
            <a:noAutofit/>
          </a:bodyPr>
          <a:lstStyle>
            <a:lvl1pPr marR="0" lvl="0" algn="l" rtl="0">
              <a:lnSpc>
                <a:spcPct val="100000"/>
              </a:lnSpc>
              <a:spcBef>
                <a:spcPts val="1277"/>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R="0" lvl="1"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2pPr>
            <a:lvl3pPr marR="0" lvl="2"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3pPr>
            <a:lvl4pPr marR="0" lvl="3"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R="0" lvl="4"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5pPr>
            <a:lvl6pPr marR="0" lvl="5"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6pPr>
            <a:lvl7pPr marR="0" lvl="6"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7pPr>
            <a:lvl8pPr marR="0" lvl="7"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8pPr>
            <a:lvl9pPr marR="0" lvl="8"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matchingName="Left Pic, Right Text &amp; Title">
  <p:cSld name="Left Pic, Right Text &amp; Title">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279"/>
            <a:ext cx="240792" cy="7443509"/>
          </a:xfrm>
          <a:prstGeom prst="rect">
            <a:avLst/>
          </a:prstGeom>
          <a:noFill/>
          <a:ln>
            <a:noFill/>
          </a:ln>
        </p:spPr>
      </p:pic>
      <p:sp>
        <p:nvSpPr>
          <p:cNvPr id="29" name="Google Shape;29;p6"/>
          <p:cNvSpPr>
            <a:spLocks noGrp="1"/>
          </p:cNvSpPr>
          <p:nvPr>
            <p:ph type="pic" idx="2"/>
          </p:nvPr>
        </p:nvSpPr>
        <p:spPr>
          <a:xfrm>
            <a:off x="240786" y="1"/>
            <a:ext cx="4678347" cy="7443787"/>
          </a:xfrm>
          <a:prstGeom prst="rect">
            <a:avLst/>
          </a:prstGeom>
          <a:noFill/>
          <a:ln>
            <a:noFill/>
          </a:ln>
        </p:spPr>
        <p:txBody>
          <a:bodyPr spcFirstLastPara="1" wrap="square" lIns="36000" tIns="36000" rIns="36000" bIns="36000" anchor="t" anchorCtr="0">
            <a:noAutofit/>
          </a:bodyPr>
          <a:lstStyle>
            <a:lvl1pPr marR="0" lvl="0" algn="l" rtl="0">
              <a:lnSpc>
                <a:spcPct val="100000"/>
              </a:lnSpc>
              <a:spcBef>
                <a:spcPts val="1277"/>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R="0" lvl="1"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2pPr>
            <a:lvl3pPr marR="0" lvl="2"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3pPr>
            <a:lvl4pPr marR="0" lvl="3"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R="0" lvl="4"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5pPr>
            <a:lvl6pPr marR="0" lvl="5"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6pPr>
            <a:lvl7pPr marR="0" lvl="6"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7pPr>
            <a:lvl8pPr marR="0" lvl="7"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8pPr>
            <a:lvl9pPr marR="0" lvl="8"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9pPr>
          </a:lstStyle>
          <a:p>
            <a:endParaRPr/>
          </a:p>
        </p:txBody>
      </p:sp>
      <p:sp>
        <p:nvSpPr>
          <p:cNvPr id="30" name="Google Shape;30;p6"/>
          <p:cNvSpPr txBox="1">
            <a:spLocks noGrp="1"/>
          </p:cNvSpPr>
          <p:nvPr>
            <p:ph type="title"/>
          </p:nvPr>
        </p:nvSpPr>
        <p:spPr>
          <a:xfrm>
            <a:off x="5148072" y="0"/>
            <a:ext cx="4407408" cy="950976"/>
          </a:xfrm>
          <a:prstGeom prst="rect">
            <a:avLst/>
          </a:prstGeom>
          <a:noFill/>
          <a:ln>
            <a:noFill/>
          </a:ln>
        </p:spPr>
        <p:txBody>
          <a:bodyPr spcFirstLastPara="1" wrap="square" lIns="36000" tIns="36000" rIns="36000" bIns="72000" anchor="b" anchorCtr="0">
            <a:noAutofit/>
          </a:bodyPr>
          <a:lstStyle>
            <a:lvl1pPr lvl="0" algn="l">
              <a:lnSpc>
                <a:spcPct val="100000"/>
              </a:lnSpc>
              <a:spcBef>
                <a:spcPts val="0"/>
              </a:spcBef>
              <a:spcAft>
                <a:spcPts val="0"/>
              </a:spcAft>
              <a:buClr>
                <a:schemeClr val="lt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31" name="Google Shape;31;p6"/>
          <p:cNvCxnSpPr/>
          <p:nvPr/>
        </p:nvCxnSpPr>
        <p:spPr>
          <a:xfrm>
            <a:off x="5148071" y="902494"/>
            <a:ext cx="4407408" cy="0"/>
          </a:xfrm>
          <a:prstGeom prst="straightConnector1">
            <a:avLst/>
          </a:prstGeom>
          <a:noFill/>
          <a:ln w="28575" cap="rnd" cmpd="sng">
            <a:solidFill>
              <a:schemeClr val="lt2"/>
            </a:solidFill>
            <a:prstDash val="solid"/>
            <a:miter lim="800000"/>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matchingName="Left Pic, Right Text">
  <p:cSld name="Left Pic, Right Text">
    <p:spTree>
      <p:nvGrpSpPr>
        <p:cNvPr id="1" name="Shape 32"/>
        <p:cNvGrpSpPr/>
        <p:nvPr/>
      </p:nvGrpSpPr>
      <p:grpSpPr>
        <a:xfrm>
          <a:off x="0" y="0"/>
          <a:ext cx="0" cy="0"/>
          <a:chOff x="0" y="0"/>
          <a:chExt cx="0" cy="0"/>
        </a:xfrm>
      </p:grpSpPr>
      <p:pic>
        <p:nvPicPr>
          <p:cNvPr id="33" name="Google Shape;33;p7"/>
          <p:cNvPicPr preferRelativeResize="0"/>
          <p:nvPr/>
        </p:nvPicPr>
        <p:blipFill rotWithShape="1">
          <a:blip r:embed="rId2">
            <a:alphaModFix/>
          </a:blip>
          <a:srcRect/>
          <a:stretch/>
        </p:blipFill>
        <p:spPr>
          <a:xfrm>
            <a:off x="0" y="279"/>
            <a:ext cx="240792" cy="7443509"/>
          </a:xfrm>
          <a:prstGeom prst="rect">
            <a:avLst/>
          </a:prstGeom>
          <a:noFill/>
          <a:ln>
            <a:noFill/>
          </a:ln>
        </p:spPr>
      </p:pic>
      <p:sp>
        <p:nvSpPr>
          <p:cNvPr id="34" name="Google Shape;34;p7"/>
          <p:cNvSpPr>
            <a:spLocks noGrp="1"/>
          </p:cNvSpPr>
          <p:nvPr>
            <p:ph type="pic" idx="2"/>
          </p:nvPr>
        </p:nvSpPr>
        <p:spPr>
          <a:xfrm>
            <a:off x="240786" y="1"/>
            <a:ext cx="4678347" cy="7443787"/>
          </a:xfrm>
          <a:prstGeom prst="rect">
            <a:avLst/>
          </a:prstGeom>
          <a:noFill/>
          <a:ln>
            <a:noFill/>
          </a:ln>
        </p:spPr>
        <p:txBody>
          <a:bodyPr spcFirstLastPara="1" wrap="square" lIns="36000" tIns="36000" rIns="36000" bIns="36000" anchor="t" anchorCtr="0">
            <a:noAutofit/>
          </a:bodyPr>
          <a:lstStyle>
            <a:lvl1pPr marR="0" lvl="0" algn="l" rtl="0">
              <a:lnSpc>
                <a:spcPct val="100000"/>
              </a:lnSpc>
              <a:spcBef>
                <a:spcPts val="1277"/>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R="0" lvl="1"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2pPr>
            <a:lvl3pPr marR="0" lvl="2"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3pPr>
            <a:lvl4pPr marR="0" lvl="3"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R="0" lvl="4"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5pPr>
            <a:lvl6pPr marR="0" lvl="5"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6pPr>
            <a:lvl7pPr marR="0" lvl="6"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7pPr>
            <a:lvl8pPr marR="0" lvl="7"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8pPr>
            <a:lvl9pPr marR="0" lvl="8"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Last Page Logo">
  <p:cSld name="Last Page Logo">
    <p:spTree>
      <p:nvGrpSpPr>
        <p:cNvPr id="1" name="Shape 35"/>
        <p:cNvGrpSpPr/>
        <p:nvPr/>
      </p:nvGrpSpPr>
      <p:grpSpPr>
        <a:xfrm>
          <a:off x="0" y="0"/>
          <a:ext cx="0" cy="0"/>
          <a:chOff x="0" y="0"/>
          <a:chExt cx="0" cy="0"/>
        </a:xfrm>
      </p:grpSpPr>
      <p:pic>
        <p:nvPicPr>
          <p:cNvPr id="36" name="Google Shape;36;p8"/>
          <p:cNvPicPr preferRelativeResize="0"/>
          <p:nvPr/>
        </p:nvPicPr>
        <p:blipFill rotWithShape="1">
          <a:blip r:embed="rId2">
            <a:alphaModFix/>
          </a:blip>
          <a:srcRect/>
          <a:stretch/>
        </p:blipFill>
        <p:spPr>
          <a:xfrm>
            <a:off x="0" y="279"/>
            <a:ext cx="1597155" cy="7443509"/>
          </a:xfrm>
          <a:prstGeom prst="rect">
            <a:avLst/>
          </a:prstGeom>
          <a:noFill/>
          <a:ln>
            <a:noFill/>
          </a:ln>
        </p:spPr>
      </p:pic>
      <p:pic>
        <p:nvPicPr>
          <p:cNvPr id="37" name="Google Shape;37;p8"/>
          <p:cNvPicPr preferRelativeResize="0"/>
          <p:nvPr/>
        </p:nvPicPr>
        <p:blipFill rotWithShape="1">
          <a:blip r:embed="rId3">
            <a:alphaModFix/>
          </a:blip>
          <a:srcRect/>
          <a:stretch/>
        </p:blipFill>
        <p:spPr>
          <a:xfrm>
            <a:off x="1843088" y="2437071"/>
            <a:ext cx="5967412" cy="2010847"/>
          </a:xfrm>
          <a:prstGeom prst="rect">
            <a:avLst/>
          </a:prstGeom>
          <a:noFill/>
          <a:ln>
            <a:noFill/>
          </a:ln>
        </p:spPr>
      </p:pic>
    </p:spTree>
  </p:cSld>
  <p:clrMapOvr>
    <a:masterClrMapping/>
  </p:clrMapOvr>
  <p:extLst>
    <p:ext uri="{DCECCB84-F9BA-43D5-87BE-67443E8EF086}">
      <p15:sldGuideLst xmlns:p15="http://schemas.microsoft.com/office/powerpoint/2012/main">
        <p15:guide id="1" pos="166">
          <p15:clr>
            <a:srgbClr val="CCCCCC"/>
          </p15:clr>
        </p15:guide>
        <p15:guide id="2" pos="5963">
          <p15:clr>
            <a:srgbClr val="CCCCCC"/>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Title Slide 2 Layout">
  <p:cSld name="Title Slide 2 Layout">
    <p:spTree>
      <p:nvGrpSpPr>
        <p:cNvPr id="1" name="Shape 38"/>
        <p:cNvGrpSpPr/>
        <p:nvPr/>
      </p:nvGrpSpPr>
      <p:grpSpPr>
        <a:xfrm>
          <a:off x="0" y="0"/>
          <a:ext cx="0" cy="0"/>
          <a:chOff x="0" y="0"/>
          <a:chExt cx="0" cy="0"/>
        </a:xfrm>
      </p:grpSpPr>
      <p:sp>
        <p:nvSpPr>
          <p:cNvPr id="39" name="Google Shape;39;p9"/>
          <p:cNvSpPr txBox="1">
            <a:spLocks noGrp="1"/>
          </p:cNvSpPr>
          <p:nvPr>
            <p:ph type="title"/>
          </p:nvPr>
        </p:nvSpPr>
        <p:spPr>
          <a:xfrm>
            <a:off x="612648" y="1197864"/>
            <a:ext cx="5184648" cy="3758184"/>
          </a:xfrm>
          <a:prstGeom prst="rect">
            <a:avLst/>
          </a:prstGeom>
          <a:noFill/>
          <a:ln>
            <a:noFill/>
          </a:ln>
        </p:spPr>
        <p:txBody>
          <a:bodyPr spcFirstLastPara="1" wrap="square" lIns="36000" tIns="36000" rIns="36000" bIns="72000" anchor="t" anchorCtr="0">
            <a:noAutofit/>
          </a:bodyPr>
          <a:lstStyle>
            <a:lvl1pPr lvl="0" algn="r">
              <a:lnSpc>
                <a:spcPct val="100000"/>
              </a:lnSpc>
              <a:spcBef>
                <a:spcPts val="0"/>
              </a:spcBef>
              <a:spcAft>
                <a:spcPts val="0"/>
              </a:spcAft>
              <a:buClr>
                <a:schemeClr val="lt2"/>
              </a:buClr>
              <a:buSzPts val="4800"/>
              <a:buFont typeface="Calibri"/>
              <a:buNone/>
              <a:defRPr sz="48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0" name="Google Shape;40;p9"/>
          <p:cNvPicPr preferRelativeResize="0"/>
          <p:nvPr/>
        </p:nvPicPr>
        <p:blipFill rotWithShape="1">
          <a:blip r:embed="rId2">
            <a:alphaModFix/>
          </a:blip>
          <a:srcRect/>
          <a:stretch/>
        </p:blipFill>
        <p:spPr>
          <a:xfrm>
            <a:off x="7578472" y="6469080"/>
            <a:ext cx="1868284" cy="716464"/>
          </a:xfrm>
          <a:prstGeom prst="rect">
            <a:avLst/>
          </a:prstGeom>
          <a:noFill/>
          <a:ln>
            <a:noFill/>
          </a:ln>
        </p:spPr>
      </p:pic>
      <p:pic>
        <p:nvPicPr>
          <p:cNvPr id="41" name="Google Shape;41;p9"/>
          <p:cNvPicPr preferRelativeResize="0"/>
          <p:nvPr/>
        </p:nvPicPr>
        <p:blipFill rotWithShape="1">
          <a:blip r:embed="rId3">
            <a:alphaModFix/>
          </a:blip>
          <a:srcRect/>
          <a:stretch/>
        </p:blipFill>
        <p:spPr>
          <a:xfrm>
            <a:off x="0" y="557"/>
            <a:ext cx="1597155" cy="7443231"/>
          </a:xfrm>
          <a:prstGeom prst="rect">
            <a:avLst/>
          </a:prstGeom>
          <a:noFill/>
          <a:ln>
            <a:noFill/>
          </a:ln>
        </p:spPr>
      </p:pic>
      <p:sp>
        <p:nvSpPr>
          <p:cNvPr id="42" name="Google Shape;42;p9"/>
          <p:cNvSpPr txBox="1">
            <a:spLocks noGrp="1"/>
          </p:cNvSpPr>
          <p:nvPr>
            <p:ph type="subTitle" idx="1"/>
          </p:nvPr>
        </p:nvSpPr>
        <p:spPr>
          <a:xfrm>
            <a:off x="6227064" y="3758184"/>
            <a:ext cx="3300984" cy="1197864"/>
          </a:xfrm>
          <a:prstGeom prst="rect">
            <a:avLst/>
          </a:prstGeom>
          <a:noFill/>
          <a:ln>
            <a:noFill/>
          </a:ln>
        </p:spPr>
        <p:txBody>
          <a:bodyPr spcFirstLastPara="1" wrap="square" lIns="0" tIns="36000" rIns="45700" bIns="36000" anchor="b" anchorCtr="0">
            <a:noAutofit/>
          </a:bodyPr>
          <a:lstStyle>
            <a:lvl1pPr lvl="0" algn="l">
              <a:lnSpc>
                <a:spcPct val="100000"/>
              </a:lnSpc>
              <a:spcBef>
                <a:spcPts val="1277"/>
              </a:spcBef>
              <a:spcAft>
                <a:spcPts val="0"/>
              </a:spcAft>
              <a:buClr>
                <a:schemeClr val="lt2"/>
              </a:buClr>
              <a:buSzPts val="2000"/>
              <a:buNone/>
              <a:defRPr sz="2000">
                <a:solidFill>
                  <a:schemeClr val="lt2"/>
                </a:solidFill>
              </a:defRPr>
            </a:lvl1pPr>
            <a:lvl2pPr lvl="1" algn="ctr">
              <a:lnSpc>
                <a:spcPct val="100000"/>
              </a:lnSpc>
              <a:spcBef>
                <a:spcPts val="638"/>
              </a:spcBef>
              <a:spcAft>
                <a:spcPts val="0"/>
              </a:spcAft>
              <a:buClr>
                <a:srgbClr val="929292"/>
              </a:buClr>
              <a:buSzPts val="1600"/>
              <a:buNone/>
              <a:defRPr>
                <a:solidFill>
                  <a:srgbClr val="929292"/>
                </a:solidFill>
              </a:defRPr>
            </a:lvl2pPr>
            <a:lvl3pPr lvl="2" algn="ctr">
              <a:lnSpc>
                <a:spcPct val="100000"/>
              </a:lnSpc>
              <a:spcBef>
                <a:spcPts val="638"/>
              </a:spcBef>
              <a:spcAft>
                <a:spcPts val="0"/>
              </a:spcAft>
              <a:buClr>
                <a:srgbClr val="929292"/>
              </a:buClr>
              <a:buSzPts val="1600"/>
              <a:buNone/>
              <a:defRPr>
                <a:solidFill>
                  <a:srgbClr val="929292"/>
                </a:solidFill>
              </a:defRPr>
            </a:lvl3pPr>
            <a:lvl4pPr lvl="3" algn="ctr">
              <a:lnSpc>
                <a:spcPct val="100000"/>
              </a:lnSpc>
              <a:spcBef>
                <a:spcPts val="638"/>
              </a:spcBef>
              <a:spcAft>
                <a:spcPts val="0"/>
              </a:spcAft>
              <a:buClr>
                <a:srgbClr val="929292"/>
              </a:buClr>
              <a:buSzPts val="1600"/>
              <a:buNone/>
              <a:defRPr>
                <a:solidFill>
                  <a:srgbClr val="929292"/>
                </a:solidFill>
              </a:defRPr>
            </a:lvl4pPr>
            <a:lvl5pPr lvl="4" algn="ctr">
              <a:lnSpc>
                <a:spcPct val="100000"/>
              </a:lnSpc>
              <a:spcBef>
                <a:spcPts val="638"/>
              </a:spcBef>
              <a:spcAft>
                <a:spcPts val="0"/>
              </a:spcAft>
              <a:buClr>
                <a:srgbClr val="929292"/>
              </a:buClr>
              <a:buSzPts val="1600"/>
              <a:buNone/>
              <a:defRPr>
                <a:solidFill>
                  <a:srgbClr val="929292"/>
                </a:solidFill>
              </a:defRPr>
            </a:lvl5pPr>
            <a:lvl6pPr lvl="5" algn="ctr">
              <a:lnSpc>
                <a:spcPct val="90000"/>
              </a:lnSpc>
              <a:spcBef>
                <a:spcPts val="532"/>
              </a:spcBef>
              <a:spcAft>
                <a:spcPts val="0"/>
              </a:spcAft>
              <a:buClr>
                <a:srgbClr val="929292"/>
              </a:buClr>
              <a:buSzPts val="1915"/>
              <a:buNone/>
              <a:defRPr>
                <a:solidFill>
                  <a:srgbClr val="929292"/>
                </a:solidFill>
              </a:defRPr>
            </a:lvl6pPr>
            <a:lvl7pPr lvl="6" algn="ctr">
              <a:lnSpc>
                <a:spcPct val="90000"/>
              </a:lnSpc>
              <a:spcBef>
                <a:spcPts val="532"/>
              </a:spcBef>
              <a:spcAft>
                <a:spcPts val="0"/>
              </a:spcAft>
              <a:buClr>
                <a:srgbClr val="929292"/>
              </a:buClr>
              <a:buSzPts val="1915"/>
              <a:buNone/>
              <a:defRPr>
                <a:solidFill>
                  <a:srgbClr val="929292"/>
                </a:solidFill>
              </a:defRPr>
            </a:lvl7pPr>
            <a:lvl8pPr lvl="7" algn="ctr">
              <a:lnSpc>
                <a:spcPct val="90000"/>
              </a:lnSpc>
              <a:spcBef>
                <a:spcPts val="532"/>
              </a:spcBef>
              <a:spcAft>
                <a:spcPts val="0"/>
              </a:spcAft>
              <a:buClr>
                <a:srgbClr val="929292"/>
              </a:buClr>
              <a:buSzPts val="1915"/>
              <a:buNone/>
              <a:defRPr>
                <a:solidFill>
                  <a:srgbClr val="929292"/>
                </a:solidFill>
              </a:defRPr>
            </a:lvl8pPr>
            <a:lvl9pPr lvl="8" algn="ctr">
              <a:lnSpc>
                <a:spcPct val="90000"/>
              </a:lnSpc>
              <a:spcBef>
                <a:spcPts val="532"/>
              </a:spcBef>
              <a:spcAft>
                <a:spcPts val="0"/>
              </a:spcAft>
              <a:buClr>
                <a:srgbClr val="929292"/>
              </a:buClr>
              <a:buSzPts val="1915"/>
              <a:buNone/>
              <a:defRPr>
                <a:solidFill>
                  <a:srgbClr val="929292"/>
                </a:solidFill>
              </a:defRPr>
            </a:lvl9pPr>
          </a:lstStyle>
          <a:p>
            <a:endParaRPr/>
          </a:p>
        </p:txBody>
      </p:sp>
      <p:cxnSp>
        <p:nvCxnSpPr>
          <p:cNvPr id="43" name="Google Shape;43;p9"/>
          <p:cNvCxnSpPr/>
          <p:nvPr/>
        </p:nvCxnSpPr>
        <p:spPr>
          <a:xfrm>
            <a:off x="6007100" y="1248507"/>
            <a:ext cx="0" cy="3704493"/>
          </a:xfrm>
          <a:prstGeom prst="straightConnector1">
            <a:avLst/>
          </a:prstGeom>
          <a:noFill/>
          <a:ln w="38100" cap="rnd" cmpd="sng">
            <a:solidFill>
              <a:schemeClr val="accent1"/>
            </a:solidFill>
            <a:prstDash val="solid"/>
            <a:miter lim="800000"/>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44"/>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5"/>
        <p:cNvGrpSpPr/>
        <p:nvPr/>
      </p:nvGrpSpPr>
      <p:grpSpPr>
        <a:xfrm>
          <a:off x="0" y="0"/>
          <a:ext cx="0" cy="0"/>
          <a:chOff x="0" y="0"/>
          <a:chExt cx="0" cy="0"/>
        </a:xfrm>
      </p:grpSpPr>
      <p:sp>
        <p:nvSpPr>
          <p:cNvPr id="6" name="Google Shape;6;p1"/>
          <p:cNvSpPr/>
          <p:nvPr/>
        </p:nvSpPr>
        <p:spPr>
          <a:xfrm>
            <a:off x="9359917" y="7279200"/>
            <a:ext cx="150682" cy="153888"/>
          </a:xfrm>
          <a:prstGeom prst="roundRect">
            <a:avLst>
              <a:gd name="adj" fmla="val 0"/>
            </a:avLst>
          </a:prstGeom>
          <a:solidFill>
            <a:schemeClr val="dk2"/>
          </a:solidFill>
          <a:ln>
            <a:noFill/>
          </a:ln>
        </p:spPr>
        <p:txBody>
          <a:bodyPr spcFirstLastPara="1" wrap="square" lIns="0" tIns="0" rIns="0" bIns="0" anchor="ctr" anchorCtr="0">
            <a:noAutofit/>
          </a:bodyPr>
          <a:lstStyle/>
          <a:p>
            <a:pPr marL="0" marR="0" lvl="0" indent="0" algn="r" rtl="0">
              <a:spcBef>
                <a:spcPts val="0"/>
              </a:spcBef>
              <a:spcAft>
                <a:spcPts val="0"/>
              </a:spcAft>
              <a:buClr>
                <a:schemeClr val="dk1"/>
              </a:buClr>
              <a:buSzPts val="1000"/>
              <a:buFont typeface="Calibri"/>
              <a:buNone/>
            </a:pPr>
            <a:fld id="{00000000-1234-1234-1234-123412341234}" type="slidenum">
              <a:rPr lang="en-US" sz="1000" b="0" i="0" u="none" strike="noStrike" cap="none">
                <a:solidFill>
                  <a:schemeClr val="dk1"/>
                </a:solidFill>
                <a:latin typeface="Calibri"/>
                <a:ea typeface="Calibri"/>
                <a:cs typeface="Calibri"/>
                <a:sym typeface="Calibri"/>
              </a:rPr>
              <a:t>‹#›</a:t>
            </a:fld>
            <a:endParaRPr sz="1000" b="0" i="0" u="none" strike="noStrike" cap="none">
              <a:solidFill>
                <a:schemeClr val="dk1"/>
              </a:solidFill>
              <a:latin typeface="Calibri"/>
              <a:ea typeface="Calibri"/>
              <a:cs typeface="Calibri"/>
              <a:sym typeface="Calibri"/>
            </a:endParaRPr>
          </a:p>
        </p:txBody>
      </p:sp>
      <p:sp>
        <p:nvSpPr>
          <p:cNvPr id="7" name="Google Shape;7;p1"/>
          <p:cNvSpPr txBox="1">
            <a:spLocks noGrp="1"/>
          </p:cNvSpPr>
          <p:nvPr>
            <p:ph type="body" idx="1"/>
          </p:nvPr>
        </p:nvSpPr>
        <p:spPr>
          <a:xfrm>
            <a:off x="385200" y="1317600"/>
            <a:ext cx="9195578" cy="5598000"/>
          </a:xfrm>
          <a:prstGeom prst="rect">
            <a:avLst/>
          </a:prstGeom>
          <a:noFill/>
          <a:ln>
            <a:noFill/>
          </a:ln>
        </p:spPr>
        <p:txBody>
          <a:bodyPr spcFirstLastPara="1" wrap="square" lIns="36000" tIns="36000" rIns="36000" bIns="36000" anchor="t" anchorCtr="0">
            <a:noAutofit/>
          </a:bodyPr>
          <a:lstStyle>
            <a:lvl1pPr marL="457200" marR="0" lvl="0" indent="-342900" algn="l" rtl="0">
              <a:lnSpc>
                <a:spcPct val="100000"/>
              </a:lnSpc>
              <a:spcBef>
                <a:spcPts val="1277"/>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1pPr>
            <a:lvl2pPr marL="914400" marR="0" lvl="1" indent="-330200"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2pPr>
            <a:lvl3pPr marL="1371600" marR="0" lvl="2" indent="-330200"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3pPr>
            <a:lvl4pPr marL="1828800" marR="0" lvl="3" indent="-330200" algn="l" rtl="0">
              <a:lnSpc>
                <a:spcPct val="100000"/>
              </a:lnSpc>
              <a:spcBef>
                <a:spcPts val="638"/>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lnSpc>
                <a:spcPct val="100000"/>
              </a:lnSpc>
              <a:spcBef>
                <a:spcPts val="638"/>
              </a:spcBef>
              <a:spcAft>
                <a:spcPts val="0"/>
              </a:spcAft>
              <a:buClr>
                <a:schemeClr val="dk1"/>
              </a:buClr>
              <a:buSzPts val="1600"/>
              <a:buFont typeface="Arial"/>
              <a:buChar char="&gt;"/>
              <a:defRPr sz="1600" b="0" i="0" u="none" strike="noStrike" cap="none">
                <a:solidFill>
                  <a:schemeClr val="dk1"/>
                </a:solidFill>
                <a:latin typeface="Calibri"/>
                <a:ea typeface="Calibri"/>
                <a:cs typeface="Calibri"/>
                <a:sym typeface="Calibri"/>
              </a:defRPr>
            </a:lvl5pPr>
            <a:lvl6pPr marL="2743200" marR="0" lvl="5" indent="-350202"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6pPr>
            <a:lvl7pPr marL="3200400" marR="0" lvl="6" indent="-350202"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7pPr>
            <a:lvl8pPr marL="3657600" marR="0" lvl="7" indent="-350202"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8pPr>
            <a:lvl9pPr marL="4114800" marR="0" lvl="8" indent="-350202" algn="l" rtl="0">
              <a:lnSpc>
                <a:spcPct val="90000"/>
              </a:lnSpc>
              <a:spcBef>
                <a:spcPts val="532"/>
              </a:spcBef>
              <a:spcAft>
                <a:spcPts val="0"/>
              </a:spcAft>
              <a:buClr>
                <a:schemeClr val="dk1"/>
              </a:buClr>
              <a:buSzPts val="1915"/>
              <a:buFont typeface="Arial"/>
              <a:buChar char="•"/>
              <a:defRPr sz="1915" b="0" i="0" u="none" strike="noStrike" cap="none">
                <a:solidFill>
                  <a:schemeClr val="dk1"/>
                </a:solidFill>
                <a:latin typeface="Calibri"/>
                <a:ea typeface="Calibri"/>
                <a:cs typeface="Calibri"/>
                <a:sym typeface="Calibri"/>
              </a:defRPr>
            </a:lvl9pPr>
          </a:lstStyle>
          <a:p>
            <a:endParaRPr/>
          </a:p>
        </p:txBody>
      </p:sp>
      <p:pic>
        <p:nvPicPr>
          <p:cNvPr id="8" name="Google Shape;8;p1"/>
          <p:cNvPicPr preferRelativeResize="0"/>
          <p:nvPr/>
        </p:nvPicPr>
        <p:blipFill rotWithShape="1">
          <a:blip r:embed="rId11">
            <a:alphaModFix/>
          </a:blip>
          <a:srcRect/>
          <a:stretch/>
        </p:blipFill>
        <p:spPr>
          <a:xfrm>
            <a:off x="0" y="279"/>
            <a:ext cx="240792" cy="7443509"/>
          </a:xfrm>
          <a:prstGeom prst="rect">
            <a:avLst/>
          </a:prstGeom>
          <a:noFill/>
          <a:ln>
            <a:noFill/>
          </a:ln>
        </p:spPr>
      </p:pic>
      <p:cxnSp>
        <p:nvCxnSpPr>
          <p:cNvPr id="9" name="Google Shape;9;p1"/>
          <p:cNvCxnSpPr/>
          <p:nvPr/>
        </p:nvCxnSpPr>
        <p:spPr>
          <a:xfrm>
            <a:off x="384048" y="902494"/>
            <a:ext cx="9198864" cy="0"/>
          </a:xfrm>
          <a:prstGeom prst="straightConnector1">
            <a:avLst/>
          </a:prstGeom>
          <a:noFill/>
          <a:ln w="28575" cap="rnd" cmpd="sng">
            <a:solidFill>
              <a:schemeClr val="lt2"/>
            </a:solidFill>
            <a:prstDash val="solid"/>
            <a:miter lim="800000"/>
            <a:headEnd type="none" w="sm" len="sm"/>
            <a:tailEnd type="none" w="sm" len="sm"/>
          </a:ln>
        </p:spPr>
      </p:cxnSp>
      <p:sp>
        <p:nvSpPr>
          <p:cNvPr id="10" name="Google Shape;10;p1"/>
          <p:cNvSpPr txBox="1">
            <a:spLocks noGrp="1"/>
          </p:cNvSpPr>
          <p:nvPr>
            <p:ph type="title"/>
          </p:nvPr>
        </p:nvSpPr>
        <p:spPr>
          <a:xfrm>
            <a:off x="384048" y="3"/>
            <a:ext cx="9195156" cy="951571"/>
          </a:xfrm>
          <a:prstGeom prst="rect">
            <a:avLst/>
          </a:prstGeom>
          <a:noFill/>
          <a:ln>
            <a:noFill/>
          </a:ln>
        </p:spPr>
        <p:txBody>
          <a:bodyPr spcFirstLastPara="1" wrap="square" lIns="36000" tIns="36000" rIns="36000" bIns="72000" anchor="b" anchorCtr="0">
            <a:noAutofit/>
          </a:bodyPr>
          <a:lstStyle>
            <a:lvl1pPr marR="0" lvl="0" algn="l" rtl="0">
              <a:lnSpc>
                <a:spcPct val="100000"/>
              </a:lnSpc>
              <a:spcBef>
                <a:spcPts val="0"/>
              </a:spcBef>
              <a:spcAft>
                <a:spcPts val="0"/>
              </a:spcAft>
              <a:buClr>
                <a:schemeClr val="lt2"/>
              </a:buClr>
              <a:buSzPts val="2800"/>
              <a:buFont typeface="Calibri"/>
              <a:buNone/>
              <a:defRPr sz="2800" b="0" i="0" u="none" strike="noStrike" cap="none">
                <a:solidFill>
                  <a:schemeClr val="lt2"/>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sldNum="0"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597">
          <p15:clr>
            <a:srgbClr val="D1D1D1"/>
          </p15:clr>
        </p15:guide>
        <p15:guide id="2" pos="233">
          <p15:clr>
            <a:srgbClr val="D1D1D1"/>
          </p15:clr>
        </p15:guide>
        <p15:guide id="3" orient="horz" pos="825">
          <p15:clr>
            <a:srgbClr val="D1D1D1"/>
          </p15:clr>
        </p15:guide>
        <p15:guide id="4" orient="horz" pos="4486">
          <p15:clr>
            <a:srgbClr val="D1D1D1"/>
          </p15:clr>
        </p15:guide>
        <p15:guide id="5" pos="6036">
          <p15:clr>
            <a:srgbClr val="D1D1D1"/>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grpSp>
        <p:nvGrpSpPr>
          <p:cNvPr id="11" name="btfpColumnIndicatorGroup2">
            <a:extLst>
              <a:ext uri="{FF2B5EF4-FFF2-40B4-BE49-F238E27FC236}">
                <a16:creationId xmlns:a16="http://schemas.microsoft.com/office/drawing/2014/main" id="{48F59F96-A03B-42CE-BB55-1F3D9EF3E0E3}"/>
              </a:ext>
            </a:extLst>
          </p:cNvPr>
          <p:cNvGrpSpPr/>
          <p:nvPr/>
        </p:nvGrpSpPr>
        <p:grpSpPr>
          <a:xfrm>
            <a:off x="0" y="7518226"/>
            <a:ext cx="9729788" cy="148875"/>
            <a:chOff x="0" y="7518226"/>
            <a:chExt cx="9729788" cy="148875"/>
          </a:xfrm>
        </p:grpSpPr>
        <p:sp>
          <p:nvSpPr>
            <p:cNvPr id="9" name="btfpColumnGapBlocker983880">
              <a:extLst>
                <a:ext uri="{FF2B5EF4-FFF2-40B4-BE49-F238E27FC236}">
                  <a16:creationId xmlns:a16="http://schemas.microsoft.com/office/drawing/2014/main" id="{B9D69167-ADCF-4D25-8919-0865B9E0F55A}"/>
                </a:ext>
              </a:extLst>
            </p:cNvPr>
            <p:cNvSpPr/>
            <p:nvPr/>
          </p:nvSpPr>
          <p:spPr>
            <a:xfrm>
              <a:off x="9588500" y="7518226"/>
              <a:ext cx="141288" cy="148875"/>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btfpColumnGapBlocker782911">
              <a:extLst>
                <a:ext uri="{FF2B5EF4-FFF2-40B4-BE49-F238E27FC236}">
                  <a16:creationId xmlns:a16="http://schemas.microsoft.com/office/drawing/2014/main" id="{C6EF6072-5812-4366-94A6-652161AB2D89}"/>
                </a:ext>
              </a:extLst>
            </p:cNvPr>
            <p:cNvSpPr/>
            <p:nvPr/>
          </p:nvSpPr>
          <p:spPr>
            <a:xfrm>
              <a:off x="0" y="7518226"/>
              <a:ext cx="368300" cy="148875"/>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btfpColumnIndicator939234">
              <a:extLst>
                <a:ext uri="{FF2B5EF4-FFF2-40B4-BE49-F238E27FC236}">
                  <a16:creationId xmlns:a16="http://schemas.microsoft.com/office/drawing/2014/main" id="{C0994533-2A52-443A-A92D-AABD32C40BAA}"/>
                </a:ext>
              </a:extLst>
            </p:cNvPr>
            <p:cNvCxnSpPr/>
            <p:nvPr/>
          </p:nvCxnSpPr>
          <p:spPr>
            <a:xfrm flipV="1">
              <a:off x="9588500" y="7518226"/>
              <a:ext cx="0" cy="148875"/>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 name="btfpColumnIndicator886758">
              <a:extLst>
                <a:ext uri="{FF2B5EF4-FFF2-40B4-BE49-F238E27FC236}">
                  <a16:creationId xmlns:a16="http://schemas.microsoft.com/office/drawing/2014/main" id="{213C9FD7-3D21-48D8-846E-3C60E3B158E7}"/>
                </a:ext>
              </a:extLst>
            </p:cNvPr>
            <p:cNvCxnSpPr/>
            <p:nvPr/>
          </p:nvCxnSpPr>
          <p:spPr>
            <a:xfrm flipV="1">
              <a:off x="368300" y="7518226"/>
              <a:ext cx="0" cy="148875"/>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0" name="btfpColumnIndicatorGroup1">
            <a:extLst>
              <a:ext uri="{FF2B5EF4-FFF2-40B4-BE49-F238E27FC236}">
                <a16:creationId xmlns:a16="http://schemas.microsoft.com/office/drawing/2014/main" id="{7E518015-1485-4378-A574-8DBE2CF18C35}"/>
              </a:ext>
            </a:extLst>
          </p:cNvPr>
          <p:cNvGrpSpPr/>
          <p:nvPr/>
        </p:nvGrpSpPr>
        <p:grpSpPr>
          <a:xfrm>
            <a:off x="0" y="-223314"/>
            <a:ext cx="9729788" cy="148876"/>
            <a:chOff x="0" y="-223314"/>
            <a:chExt cx="9729788" cy="148876"/>
          </a:xfrm>
        </p:grpSpPr>
        <p:sp>
          <p:nvSpPr>
            <p:cNvPr id="8" name="btfpColumnGapBlocker748212">
              <a:extLst>
                <a:ext uri="{FF2B5EF4-FFF2-40B4-BE49-F238E27FC236}">
                  <a16:creationId xmlns:a16="http://schemas.microsoft.com/office/drawing/2014/main" id="{062C12C3-042B-443D-A49E-1D87CE6097B3}"/>
                </a:ext>
              </a:extLst>
            </p:cNvPr>
            <p:cNvSpPr/>
            <p:nvPr/>
          </p:nvSpPr>
          <p:spPr>
            <a:xfrm>
              <a:off x="9588500" y="-223314"/>
              <a:ext cx="141288" cy="148876"/>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btfpColumnGapBlocker105128">
              <a:extLst>
                <a:ext uri="{FF2B5EF4-FFF2-40B4-BE49-F238E27FC236}">
                  <a16:creationId xmlns:a16="http://schemas.microsoft.com/office/drawing/2014/main" id="{FED3628F-35F6-43F3-9B39-21F2C5E4A113}"/>
                </a:ext>
              </a:extLst>
            </p:cNvPr>
            <p:cNvSpPr/>
            <p:nvPr/>
          </p:nvSpPr>
          <p:spPr>
            <a:xfrm>
              <a:off x="0" y="-223314"/>
              <a:ext cx="368300" cy="148876"/>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btfpColumnIndicator607539">
              <a:extLst>
                <a:ext uri="{FF2B5EF4-FFF2-40B4-BE49-F238E27FC236}">
                  <a16:creationId xmlns:a16="http://schemas.microsoft.com/office/drawing/2014/main" id="{28452A5F-E4EA-4EFD-8AFE-33C1C37E55C5}"/>
                </a:ext>
              </a:extLst>
            </p:cNvPr>
            <p:cNvCxnSpPr/>
            <p:nvPr/>
          </p:nvCxnSpPr>
          <p:spPr>
            <a:xfrm flipV="1">
              <a:off x="9588500" y="-223314"/>
              <a:ext cx="0" cy="148876"/>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 name="btfpColumnIndicator583089">
              <a:extLst>
                <a:ext uri="{FF2B5EF4-FFF2-40B4-BE49-F238E27FC236}">
                  <a16:creationId xmlns:a16="http://schemas.microsoft.com/office/drawing/2014/main" id="{88D53695-5F70-457D-840F-C4A1621221E1}"/>
                </a:ext>
              </a:extLst>
            </p:cNvPr>
            <p:cNvCxnSpPr/>
            <p:nvPr/>
          </p:nvCxnSpPr>
          <p:spPr>
            <a:xfrm flipV="1">
              <a:off x="368300" y="-223314"/>
              <a:ext cx="0" cy="148876"/>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49" name="Google Shape;49;p11"/>
          <p:cNvSpPr txBox="1">
            <a:spLocks noGrp="1"/>
          </p:cNvSpPr>
          <p:nvPr>
            <p:ph type="title"/>
          </p:nvPr>
        </p:nvSpPr>
        <p:spPr>
          <a:xfrm>
            <a:off x="385200" y="5"/>
            <a:ext cx="9195156" cy="951571"/>
          </a:xfrm>
          <a:prstGeom prst="rect">
            <a:avLst/>
          </a:prstGeom>
          <a:noFill/>
          <a:ln>
            <a:noFill/>
          </a:ln>
        </p:spPr>
        <p:txBody>
          <a:bodyPr spcFirstLastPara="1" wrap="square" lIns="36000" tIns="36000" rIns="36000" bIns="72000" anchor="b" anchorCtr="0">
            <a:noAutofit/>
          </a:bodyPr>
          <a:lstStyle/>
          <a:p>
            <a:pPr marL="0" lvl="0" indent="0" algn="l" rtl="0">
              <a:lnSpc>
                <a:spcPct val="100000"/>
              </a:lnSpc>
              <a:spcBef>
                <a:spcPts val="0"/>
              </a:spcBef>
              <a:spcAft>
                <a:spcPts val="0"/>
              </a:spcAft>
              <a:buClr>
                <a:schemeClr val="lt2"/>
              </a:buClr>
              <a:buSzPts val="2800"/>
              <a:buFont typeface="Calibri"/>
              <a:buNone/>
            </a:pPr>
            <a:r>
              <a:rPr lang="en-US" dirty="0"/>
              <a:t>70-20-10 Development Planning: TEMPLATE</a:t>
            </a:r>
            <a:endParaRPr dirty="0"/>
          </a:p>
        </p:txBody>
      </p:sp>
      <p:graphicFrame>
        <p:nvGraphicFramePr>
          <p:cNvPr id="50" name="Google Shape;50;p11"/>
          <p:cNvGraphicFramePr/>
          <p:nvPr/>
        </p:nvGraphicFramePr>
        <p:xfrm>
          <a:off x="360156" y="1664948"/>
          <a:ext cx="9220200" cy="5228980"/>
        </p:xfrm>
        <a:graphic>
          <a:graphicData uri="http://schemas.openxmlformats.org/drawingml/2006/table">
            <a:tbl>
              <a:tblPr firstRow="1" bandRow="1">
                <a:noFill/>
                <a:tableStyleId>{BCCD306E-7BF0-48D1-8765-45C576D63A44}</a:tableStyleId>
              </a:tblPr>
              <a:tblGrid>
                <a:gridCol w="2305050">
                  <a:extLst>
                    <a:ext uri="{9D8B030D-6E8A-4147-A177-3AD203B41FA5}">
                      <a16:colId xmlns:a16="http://schemas.microsoft.com/office/drawing/2014/main" val="20000"/>
                    </a:ext>
                  </a:extLst>
                </a:gridCol>
                <a:gridCol w="2305050">
                  <a:extLst>
                    <a:ext uri="{9D8B030D-6E8A-4147-A177-3AD203B41FA5}">
                      <a16:colId xmlns:a16="http://schemas.microsoft.com/office/drawing/2014/main" val="20001"/>
                    </a:ext>
                  </a:extLst>
                </a:gridCol>
                <a:gridCol w="2305050">
                  <a:extLst>
                    <a:ext uri="{9D8B030D-6E8A-4147-A177-3AD203B41FA5}">
                      <a16:colId xmlns:a16="http://schemas.microsoft.com/office/drawing/2014/main" val="20002"/>
                    </a:ext>
                  </a:extLst>
                </a:gridCol>
                <a:gridCol w="2305050">
                  <a:extLst>
                    <a:ext uri="{9D8B030D-6E8A-4147-A177-3AD203B41FA5}">
                      <a16:colId xmlns:a16="http://schemas.microsoft.com/office/drawing/2014/main" val="20003"/>
                    </a:ext>
                  </a:extLst>
                </a:gridCol>
              </a:tblGrid>
              <a:tr h="177800">
                <a:tc gridSpan="4">
                  <a:txBody>
                    <a:bodyPr/>
                    <a:lstStyle/>
                    <a:p>
                      <a:pPr marL="0" marR="0" lvl="0" indent="0" algn="ctr" rtl="0">
                        <a:spcBef>
                          <a:spcPts val="0"/>
                        </a:spcBef>
                        <a:spcAft>
                          <a:spcPts val="0"/>
                        </a:spcAft>
                        <a:buClr>
                          <a:schemeClr val="dk2"/>
                        </a:buClr>
                        <a:buSzPts val="1400"/>
                        <a:buFont typeface="Calibri"/>
                        <a:buNone/>
                      </a:pPr>
                      <a:r>
                        <a:rPr lang="en-US" sz="1400" u="none" strike="noStrike" cap="none">
                          <a:solidFill>
                            <a:schemeClr val="dk2"/>
                          </a:solidFill>
                        </a:rPr>
                        <a:t>Development plan </a:t>
                      </a:r>
                      <a:endParaRPr sz="1400" u="none" strike="noStrike" cap="none">
                        <a:solidFill>
                          <a:schemeClr val="dk2"/>
                        </a:solidFill>
                      </a:endParaRPr>
                    </a:p>
                  </a:txBody>
                  <a:tcPr marL="91400" marR="91400" marT="45700" marB="4570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28575"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747678"/>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7800">
                <a:tc>
                  <a:txBody>
                    <a:bodyPr/>
                    <a:lstStyle/>
                    <a:p>
                      <a:pPr marL="0" marR="0" lvl="0" indent="0" algn="ctr" rtl="0">
                        <a:spcBef>
                          <a:spcPts val="0"/>
                        </a:spcBef>
                        <a:spcAft>
                          <a:spcPts val="0"/>
                        </a:spcAft>
                        <a:buClr>
                          <a:srgbClr val="FFFFFF"/>
                        </a:buClr>
                        <a:buSzPts val="1400"/>
                        <a:buFont typeface="Calibri"/>
                        <a:buNone/>
                      </a:pPr>
                      <a:r>
                        <a:rPr lang="en-US" sz="1400" b="1" i="0" u="none" strike="noStrike" cap="none">
                          <a:solidFill>
                            <a:srgbClr val="FFFFFF"/>
                          </a:solidFill>
                        </a:rPr>
                        <a:t>Priority competency</a:t>
                      </a:r>
                      <a:br>
                        <a:rPr lang="en-US" sz="1400" b="1" i="0" u="none" strike="noStrike" cap="none">
                          <a:solidFill>
                            <a:srgbClr val="FFFFFF"/>
                          </a:solidFill>
                        </a:rPr>
                      </a:br>
                      <a:r>
                        <a:rPr lang="en-US" sz="1400" b="1" i="0" u="none" strike="noStrike" cap="none">
                          <a:solidFill>
                            <a:srgbClr val="FFFFFF"/>
                          </a:solidFill>
                        </a:rPr>
                        <a:t>and development goal</a:t>
                      </a:r>
                      <a:endParaRPr sz="1400" b="1" i="0" u="none" strike="noStrike" cap="none">
                        <a:solidFill>
                          <a:srgbClr val="FFFFFF"/>
                        </a:solidFill>
                      </a:endParaRPr>
                    </a:p>
                  </a:txBody>
                  <a:tcPr marL="91400" marR="91400" marT="45700" marB="45700" anchor="ctr">
                    <a:lnL w="12700" cap="flat" cmpd="sng">
                      <a:solidFill>
                        <a:schemeClr val="lt1"/>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604A82"/>
                    </a:solidFill>
                  </a:tcPr>
                </a:tc>
                <a:tc>
                  <a:txBody>
                    <a:bodyPr/>
                    <a:lstStyle/>
                    <a:p>
                      <a:pPr marL="0" marR="0" lvl="0" indent="0" algn="ctr" rtl="0">
                        <a:spcBef>
                          <a:spcPts val="0"/>
                        </a:spcBef>
                        <a:spcAft>
                          <a:spcPts val="0"/>
                        </a:spcAft>
                        <a:buClr>
                          <a:srgbClr val="FFFFFF"/>
                        </a:buClr>
                        <a:buSzPts val="1400"/>
                        <a:buFont typeface="Calibri"/>
                        <a:buNone/>
                      </a:pPr>
                      <a:r>
                        <a:rPr lang="en-US" sz="1400" b="1" i="0" u="none" strike="noStrike" cap="none">
                          <a:solidFill>
                            <a:srgbClr val="FFFFFF"/>
                          </a:solidFill>
                        </a:rPr>
                        <a:t>On-the-job learning</a:t>
                      </a:r>
                      <a:endParaRPr sz="1400" u="none" strike="noStrike" cap="none">
                        <a:solidFill>
                          <a:srgbClr val="FFFFFF"/>
                        </a:solidFill>
                      </a:endParaRPr>
                    </a:p>
                    <a:p>
                      <a:pPr marL="0" marR="0" lvl="0" indent="0" algn="ctr" rtl="0">
                        <a:spcBef>
                          <a:spcPts val="0"/>
                        </a:spcBef>
                        <a:spcAft>
                          <a:spcPts val="0"/>
                        </a:spcAft>
                        <a:buClr>
                          <a:srgbClr val="FFFFFF"/>
                        </a:buClr>
                        <a:buSzPts val="1400"/>
                        <a:buFont typeface="Calibri"/>
                        <a:buNone/>
                      </a:pPr>
                      <a:r>
                        <a:rPr lang="en-US" sz="1400" b="1" i="0" u="none" strike="noStrike" cap="none">
                          <a:solidFill>
                            <a:srgbClr val="FFFFFF"/>
                          </a:solidFill>
                        </a:rPr>
                        <a:t>70%</a:t>
                      </a:r>
                      <a:endParaRPr sz="1400" b="1" i="0" u="none" strike="noStrike" cap="none">
                        <a:solidFill>
                          <a:srgbClr val="FFFFFF"/>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145A95"/>
                    </a:solidFill>
                  </a:tcPr>
                </a:tc>
                <a:tc>
                  <a:txBody>
                    <a:bodyPr/>
                    <a:lstStyle/>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Coaching</a:t>
                      </a:r>
                      <a:endParaRPr sz="1400" b="1" i="0" u="none" strike="noStrike" cap="none">
                        <a:solidFill>
                          <a:schemeClr val="dk2"/>
                        </a:solidFill>
                      </a:endParaRPr>
                    </a:p>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20%</a:t>
                      </a:r>
                      <a:endParaRPr sz="1400" b="1" i="0" u="none" strike="noStrike" cap="none">
                        <a:solidFill>
                          <a:schemeClr val="dk2"/>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398BC6"/>
                    </a:solidFill>
                  </a:tcPr>
                </a:tc>
                <a:tc>
                  <a:txBody>
                    <a:bodyPr/>
                    <a:lstStyle/>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Formal learning </a:t>
                      </a:r>
                      <a:br>
                        <a:rPr lang="en-US" sz="1400" b="1" i="0" u="none" strike="noStrike" cap="none">
                          <a:solidFill>
                            <a:schemeClr val="dk2"/>
                          </a:solidFill>
                        </a:rPr>
                      </a:br>
                      <a:r>
                        <a:rPr lang="en-US" sz="1400" b="1" i="0" u="none" strike="noStrike" cap="none">
                          <a:solidFill>
                            <a:schemeClr val="dk2"/>
                          </a:solidFill>
                        </a:rPr>
                        <a:t>10%</a:t>
                      </a:r>
                      <a:endParaRPr sz="1400" b="1" i="0" u="none" strike="noStrike" cap="none">
                        <a:solidFill>
                          <a:schemeClr val="dk2"/>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00A9E0"/>
                    </a:solidFill>
                  </a:tcPr>
                </a:tc>
                <a:extLst>
                  <a:ext uri="{0D108BD9-81ED-4DB2-BD59-A6C34878D82A}">
                    <a16:rowId xmlns:a16="http://schemas.microsoft.com/office/drawing/2014/main" val="10001"/>
                  </a:ext>
                </a:extLst>
              </a:tr>
              <a:tr h="1468700">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a:t>
                      </a:r>
                      <a:r>
                        <a:rPr lang="en-US" sz="1200" b="1" u="none" strike="noStrike" cap="none">
                          <a:solidFill>
                            <a:schemeClr val="dk1"/>
                          </a:solidFill>
                        </a:rPr>
                        <a:t>List competency here: </a:t>
                      </a:r>
                      <a:r>
                        <a:rPr lang="en-US" sz="1200" u="none" strike="noStrike" cap="none">
                          <a:solidFill>
                            <a:schemeClr val="dk1"/>
                          </a:solidFill>
                        </a:rPr>
                        <a:t>List development goal here]</a:t>
                      </a:r>
                      <a:endParaRPr sz="1200" u="none" strike="noStrike" cap="none"/>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the actions you will take as a part of your on-the-job work]</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the individual and ask for working with that individual]</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trainings or resources you will use to further learning]</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1468700">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a:t>
                      </a:r>
                      <a:r>
                        <a:rPr lang="en-US" sz="1200" b="1" u="none" strike="noStrike" cap="none">
                          <a:solidFill>
                            <a:schemeClr val="dk1"/>
                          </a:solidFill>
                        </a:rPr>
                        <a:t>List competency here: </a:t>
                      </a:r>
                      <a:r>
                        <a:rPr lang="en-US" sz="1200" u="none" strike="noStrike" cap="none">
                          <a:solidFill>
                            <a:schemeClr val="dk1"/>
                          </a:solidFill>
                        </a:rPr>
                        <a:t>List development goal here]</a:t>
                      </a:r>
                      <a:endParaRPr sz="1200" u="none" strike="noStrike" cap="none"/>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the actions you will take as a part of your on-the-job work]</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the individual and ask for working with that individual]</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trainings or resources you will use to further learning]</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3"/>
                  </a:ext>
                </a:extLst>
              </a:tr>
              <a:tr h="1468700">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a:t>
                      </a:r>
                      <a:r>
                        <a:rPr lang="en-US" sz="1200" b="1" u="none" strike="noStrike" cap="none">
                          <a:solidFill>
                            <a:schemeClr val="dk1"/>
                          </a:solidFill>
                        </a:rPr>
                        <a:t>List competency here: </a:t>
                      </a:r>
                      <a:r>
                        <a:rPr lang="en-US" sz="1200" u="none" strike="noStrike" cap="none">
                          <a:solidFill>
                            <a:schemeClr val="dk1"/>
                          </a:solidFill>
                        </a:rPr>
                        <a:t>List development goal here]</a:t>
                      </a:r>
                      <a:endParaRPr sz="1200" u="none" strike="noStrike" cap="none"/>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the actions you will take as a part of your on-the-job work]</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the individual and ask for working with that individual]</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trainings or resources you will use to further learning]</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graphicFrame>
        <p:nvGraphicFramePr>
          <p:cNvPr id="51" name="Google Shape;51;p11"/>
          <p:cNvGraphicFramePr/>
          <p:nvPr/>
        </p:nvGraphicFramePr>
        <p:xfrm>
          <a:off x="385200" y="1005334"/>
          <a:ext cx="9195200" cy="548560"/>
        </p:xfrm>
        <a:graphic>
          <a:graphicData uri="http://schemas.openxmlformats.org/drawingml/2006/table">
            <a:tbl>
              <a:tblPr firstRow="1" bandRow="1">
                <a:noFill/>
                <a:tableStyleId>{BCCD306E-7BF0-48D1-8765-45C576D63A44}</a:tableStyleId>
              </a:tblPr>
              <a:tblGrid>
                <a:gridCol w="2298800">
                  <a:extLst>
                    <a:ext uri="{9D8B030D-6E8A-4147-A177-3AD203B41FA5}">
                      <a16:colId xmlns:a16="http://schemas.microsoft.com/office/drawing/2014/main" val="20000"/>
                    </a:ext>
                  </a:extLst>
                </a:gridCol>
                <a:gridCol w="2298800">
                  <a:extLst>
                    <a:ext uri="{9D8B030D-6E8A-4147-A177-3AD203B41FA5}">
                      <a16:colId xmlns:a16="http://schemas.microsoft.com/office/drawing/2014/main" val="20001"/>
                    </a:ext>
                  </a:extLst>
                </a:gridCol>
                <a:gridCol w="2298800">
                  <a:extLst>
                    <a:ext uri="{9D8B030D-6E8A-4147-A177-3AD203B41FA5}">
                      <a16:colId xmlns:a16="http://schemas.microsoft.com/office/drawing/2014/main" val="20002"/>
                    </a:ext>
                  </a:extLst>
                </a:gridCol>
                <a:gridCol w="2298800">
                  <a:extLst>
                    <a:ext uri="{9D8B030D-6E8A-4147-A177-3AD203B41FA5}">
                      <a16:colId xmlns:a16="http://schemas.microsoft.com/office/drawing/2014/main" val="20003"/>
                    </a:ext>
                  </a:extLst>
                </a:gridCol>
              </a:tblGrid>
              <a:tr h="152400">
                <a:tc>
                  <a:txBody>
                    <a:bodyPr/>
                    <a:lstStyle/>
                    <a:p>
                      <a:pPr marL="0" marR="0" lvl="0" indent="0" algn="l" rtl="0">
                        <a:lnSpc>
                          <a:spcPct val="100000"/>
                        </a:lnSpc>
                        <a:spcBef>
                          <a:spcPts val="0"/>
                        </a:spcBef>
                        <a:spcAft>
                          <a:spcPts val="0"/>
                        </a:spcAft>
                        <a:buClr>
                          <a:schemeClr val="dk1"/>
                        </a:buClr>
                        <a:buSzPts val="1200"/>
                        <a:buFont typeface="Calibri"/>
                        <a:buNone/>
                      </a:pPr>
                      <a:r>
                        <a:rPr lang="en-US" sz="1200" b="1" u="none" strike="noStrike" cap="none">
                          <a:solidFill>
                            <a:schemeClr val="dk1"/>
                          </a:solidFill>
                          <a:latin typeface="Calibri"/>
                          <a:ea typeface="Calibri"/>
                          <a:cs typeface="Calibri"/>
                          <a:sym typeface="Calibri"/>
                        </a:rPr>
                        <a:t>Name</a:t>
                      </a:r>
                      <a:endParaRPr/>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AEB"/>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b="1" u="none" strike="noStrike" cap="none">
                          <a:solidFill>
                            <a:schemeClr val="dk1"/>
                          </a:solidFill>
                          <a:latin typeface="Calibri"/>
                          <a:ea typeface="Calibri"/>
                          <a:cs typeface="Calibri"/>
                          <a:sym typeface="Calibri"/>
                        </a:rPr>
                        <a:t>Supervisor’s name</a:t>
                      </a:r>
                      <a:endParaRPr/>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AEB"/>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b="1" u="none" strike="noStrike" cap="none">
                          <a:solidFill>
                            <a:schemeClr val="dk1"/>
                          </a:solidFill>
                          <a:latin typeface="Calibri"/>
                          <a:ea typeface="Calibri"/>
                          <a:cs typeface="Calibri"/>
                          <a:sym typeface="Calibri"/>
                        </a:rPr>
                        <a:t>Development period</a:t>
                      </a:r>
                      <a:endParaRPr sz="1200" b="1" u="none" strike="noStrike" cap="none">
                        <a:solidFill>
                          <a:schemeClr val="dk1"/>
                        </a:solidFill>
                        <a:latin typeface="Calibri"/>
                        <a:ea typeface="Calibri"/>
                        <a:cs typeface="Calibri"/>
                        <a:sym typeface="Calibri"/>
                      </a:endParaRPr>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AEB"/>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b="1" u="none" strike="noStrike" cap="none">
                          <a:solidFill>
                            <a:schemeClr val="dk1"/>
                          </a:solidFill>
                          <a:latin typeface="Calibri"/>
                          <a:ea typeface="Calibri"/>
                          <a:cs typeface="Calibri"/>
                          <a:sym typeface="Calibri"/>
                        </a:rPr>
                        <a:t>Last updated</a:t>
                      </a:r>
                      <a:endParaRPr sz="1200" b="1" u="none" strike="noStrike" cap="none">
                        <a:solidFill>
                          <a:schemeClr val="dk1"/>
                        </a:solidFill>
                        <a:latin typeface="Calibri"/>
                        <a:ea typeface="Calibri"/>
                        <a:cs typeface="Calibri"/>
                        <a:sym typeface="Calibri"/>
                      </a:endParaRPr>
                    </a:p>
                  </a:txBody>
                  <a:tcPr marL="91400" marR="91400" marT="45700" marB="45700">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AEB"/>
                    </a:solidFill>
                  </a:tcPr>
                </a:tc>
                <a:extLst>
                  <a:ext uri="{0D108BD9-81ED-4DB2-BD59-A6C34878D82A}">
                    <a16:rowId xmlns:a16="http://schemas.microsoft.com/office/drawing/2014/main" val="10000"/>
                  </a:ext>
                </a:extLst>
              </a:tr>
              <a:tr h="152400">
                <a:tc>
                  <a:txBody>
                    <a:bodyPr/>
                    <a:lstStyle/>
                    <a:p>
                      <a:pPr marL="0" marR="0" lvl="0" indent="0" algn="l" rtl="0">
                        <a:lnSpc>
                          <a:spcPct val="100000"/>
                        </a:lnSpc>
                        <a:spcBef>
                          <a:spcPts val="0"/>
                        </a:spcBef>
                        <a:spcAft>
                          <a:spcPts val="0"/>
                        </a:spcAft>
                        <a:buClr>
                          <a:schemeClr val="dk1"/>
                        </a:buClr>
                        <a:buSzPts val="1200"/>
                        <a:buFont typeface="Calibri"/>
                        <a:buNone/>
                      </a:pPr>
                      <a:r>
                        <a:rPr lang="en-US" sz="1200" u="none" strike="noStrike" cap="none">
                          <a:solidFill>
                            <a:schemeClr val="dk1"/>
                          </a:solidFill>
                        </a:rPr>
                        <a:t>[fill in]</a:t>
                      </a:r>
                      <a:endParaRPr sz="1200" u="none" strike="noStrike" cap="none"/>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u="none" strike="noStrike" cap="none">
                          <a:solidFill>
                            <a:schemeClr val="dk1"/>
                          </a:solidFill>
                        </a:rPr>
                        <a:t>[fill in]</a:t>
                      </a:r>
                      <a:endParaRPr sz="1200" u="none" strike="noStrike" cap="none"/>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u="none" strike="noStrike" cap="none">
                          <a:solidFill>
                            <a:schemeClr val="dk1"/>
                          </a:solidFill>
                        </a:rPr>
                        <a:t>[fill in]</a:t>
                      </a:r>
                      <a:endParaRPr sz="1200" u="none" strike="noStrike" cap="none"/>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u="none" strike="noStrike" cap="none">
                          <a:solidFill>
                            <a:schemeClr val="dk1"/>
                          </a:solidFill>
                        </a:rPr>
                        <a:t>[fill in]</a:t>
                      </a:r>
                      <a:endParaRPr sz="1200" u="none" strike="noStrike" cap="none"/>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13" name="Picture 12" descr="A picture containing text&#10;&#10;Description automatically generated">
            <a:extLst>
              <a:ext uri="{FF2B5EF4-FFF2-40B4-BE49-F238E27FC236}">
                <a16:creationId xmlns:a16="http://schemas.microsoft.com/office/drawing/2014/main" id="{6904D0F5-4721-4477-9B4E-E9523EA521B9}"/>
              </a:ext>
            </a:extLst>
          </p:cNvPr>
          <p:cNvPicPr>
            <a:picLocks noChangeAspect="1"/>
          </p:cNvPicPr>
          <p:nvPr/>
        </p:nvPicPr>
        <p:blipFill>
          <a:blip r:embed="rId3"/>
          <a:stretch>
            <a:fillRect/>
          </a:stretch>
        </p:blipFill>
        <p:spPr>
          <a:xfrm>
            <a:off x="8170567" y="105777"/>
            <a:ext cx="1409789" cy="54287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grpSp>
        <p:nvGrpSpPr>
          <p:cNvPr id="11" name="btfpColumnIndicatorGroup2">
            <a:extLst>
              <a:ext uri="{FF2B5EF4-FFF2-40B4-BE49-F238E27FC236}">
                <a16:creationId xmlns:a16="http://schemas.microsoft.com/office/drawing/2014/main" id="{2808ECF1-986B-4B9A-9C06-3F1722C58841}"/>
              </a:ext>
            </a:extLst>
          </p:cNvPr>
          <p:cNvGrpSpPr/>
          <p:nvPr/>
        </p:nvGrpSpPr>
        <p:grpSpPr>
          <a:xfrm>
            <a:off x="0" y="7518226"/>
            <a:ext cx="9729788" cy="148875"/>
            <a:chOff x="0" y="7518226"/>
            <a:chExt cx="9729788" cy="148875"/>
          </a:xfrm>
        </p:grpSpPr>
        <p:sp>
          <p:nvSpPr>
            <p:cNvPr id="9" name="btfpColumnGapBlocker611399">
              <a:extLst>
                <a:ext uri="{FF2B5EF4-FFF2-40B4-BE49-F238E27FC236}">
                  <a16:creationId xmlns:a16="http://schemas.microsoft.com/office/drawing/2014/main" id="{CE3427E4-17D2-40E8-B61C-C60E2259F102}"/>
                </a:ext>
              </a:extLst>
            </p:cNvPr>
            <p:cNvSpPr/>
            <p:nvPr/>
          </p:nvSpPr>
          <p:spPr>
            <a:xfrm>
              <a:off x="9588500" y="7518226"/>
              <a:ext cx="141288" cy="148875"/>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btfpColumnGapBlocker210325">
              <a:extLst>
                <a:ext uri="{FF2B5EF4-FFF2-40B4-BE49-F238E27FC236}">
                  <a16:creationId xmlns:a16="http://schemas.microsoft.com/office/drawing/2014/main" id="{454CB4B0-EF5D-4F1C-ACD6-F73E72731F10}"/>
                </a:ext>
              </a:extLst>
            </p:cNvPr>
            <p:cNvSpPr/>
            <p:nvPr/>
          </p:nvSpPr>
          <p:spPr>
            <a:xfrm>
              <a:off x="0" y="7518226"/>
              <a:ext cx="368300" cy="148875"/>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btfpColumnIndicator937469">
              <a:extLst>
                <a:ext uri="{FF2B5EF4-FFF2-40B4-BE49-F238E27FC236}">
                  <a16:creationId xmlns:a16="http://schemas.microsoft.com/office/drawing/2014/main" id="{7A077E3C-6063-49D3-9FCE-9E6226C60AB1}"/>
                </a:ext>
              </a:extLst>
            </p:cNvPr>
            <p:cNvCxnSpPr/>
            <p:nvPr/>
          </p:nvCxnSpPr>
          <p:spPr>
            <a:xfrm flipV="1">
              <a:off x="9588500" y="7518226"/>
              <a:ext cx="0" cy="148875"/>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 name="btfpColumnIndicator827514">
              <a:extLst>
                <a:ext uri="{FF2B5EF4-FFF2-40B4-BE49-F238E27FC236}">
                  <a16:creationId xmlns:a16="http://schemas.microsoft.com/office/drawing/2014/main" id="{5F1A65ED-20E1-45C7-A8ED-6A2B7A928F16}"/>
                </a:ext>
              </a:extLst>
            </p:cNvPr>
            <p:cNvCxnSpPr/>
            <p:nvPr/>
          </p:nvCxnSpPr>
          <p:spPr>
            <a:xfrm flipV="1">
              <a:off x="368300" y="7518226"/>
              <a:ext cx="0" cy="148875"/>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0" name="btfpColumnIndicatorGroup1">
            <a:extLst>
              <a:ext uri="{FF2B5EF4-FFF2-40B4-BE49-F238E27FC236}">
                <a16:creationId xmlns:a16="http://schemas.microsoft.com/office/drawing/2014/main" id="{12CBFB94-FA18-40B1-9833-064BA3077166}"/>
              </a:ext>
            </a:extLst>
          </p:cNvPr>
          <p:cNvGrpSpPr/>
          <p:nvPr/>
        </p:nvGrpSpPr>
        <p:grpSpPr>
          <a:xfrm>
            <a:off x="0" y="-223314"/>
            <a:ext cx="9729788" cy="148876"/>
            <a:chOff x="0" y="-223314"/>
            <a:chExt cx="9729788" cy="148876"/>
          </a:xfrm>
        </p:grpSpPr>
        <p:sp>
          <p:nvSpPr>
            <p:cNvPr id="8" name="btfpColumnGapBlocker382505">
              <a:extLst>
                <a:ext uri="{FF2B5EF4-FFF2-40B4-BE49-F238E27FC236}">
                  <a16:creationId xmlns:a16="http://schemas.microsoft.com/office/drawing/2014/main" id="{D3B9217D-18E3-40D5-9BC6-0E42E8ECA826}"/>
                </a:ext>
              </a:extLst>
            </p:cNvPr>
            <p:cNvSpPr/>
            <p:nvPr/>
          </p:nvSpPr>
          <p:spPr>
            <a:xfrm>
              <a:off x="9588500" y="-223314"/>
              <a:ext cx="141288" cy="148876"/>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btfpColumnGapBlocker398600">
              <a:extLst>
                <a:ext uri="{FF2B5EF4-FFF2-40B4-BE49-F238E27FC236}">
                  <a16:creationId xmlns:a16="http://schemas.microsoft.com/office/drawing/2014/main" id="{9D348624-8A6B-4EC9-B8DE-32781EE1E234}"/>
                </a:ext>
              </a:extLst>
            </p:cNvPr>
            <p:cNvSpPr/>
            <p:nvPr/>
          </p:nvSpPr>
          <p:spPr>
            <a:xfrm>
              <a:off x="0" y="-223314"/>
              <a:ext cx="368300" cy="148876"/>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btfpColumnIndicator295552">
              <a:extLst>
                <a:ext uri="{FF2B5EF4-FFF2-40B4-BE49-F238E27FC236}">
                  <a16:creationId xmlns:a16="http://schemas.microsoft.com/office/drawing/2014/main" id="{CD52B93C-58A8-468F-9FB5-43B9D9E817B6}"/>
                </a:ext>
              </a:extLst>
            </p:cNvPr>
            <p:cNvCxnSpPr/>
            <p:nvPr/>
          </p:nvCxnSpPr>
          <p:spPr>
            <a:xfrm flipV="1">
              <a:off x="9588500" y="-223314"/>
              <a:ext cx="0" cy="148876"/>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 name="btfpColumnIndicator839160">
              <a:extLst>
                <a:ext uri="{FF2B5EF4-FFF2-40B4-BE49-F238E27FC236}">
                  <a16:creationId xmlns:a16="http://schemas.microsoft.com/office/drawing/2014/main" id="{6B4F928B-7DB5-43ED-86AB-DEE1D9A01194}"/>
                </a:ext>
              </a:extLst>
            </p:cNvPr>
            <p:cNvCxnSpPr/>
            <p:nvPr/>
          </p:nvCxnSpPr>
          <p:spPr>
            <a:xfrm flipV="1">
              <a:off x="368300" y="-223314"/>
              <a:ext cx="0" cy="148876"/>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aphicFrame>
        <p:nvGraphicFramePr>
          <p:cNvPr id="56" name="Google Shape;56;p12"/>
          <p:cNvGraphicFramePr/>
          <p:nvPr/>
        </p:nvGraphicFramePr>
        <p:xfrm>
          <a:off x="385763" y="992716"/>
          <a:ext cx="9194600" cy="1280090"/>
        </p:xfrm>
        <a:graphic>
          <a:graphicData uri="http://schemas.openxmlformats.org/drawingml/2006/table">
            <a:tbl>
              <a:tblPr firstRow="1" bandRow="1">
                <a:noFill/>
                <a:tableStyleId>{BCCD306E-7BF0-48D1-8765-45C576D63A44}</a:tableStyleId>
              </a:tblPr>
              <a:tblGrid>
                <a:gridCol w="2298650">
                  <a:extLst>
                    <a:ext uri="{9D8B030D-6E8A-4147-A177-3AD203B41FA5}">
                      <a16:colId xmlns:a16="http://schemas.microsoft.com/office/drawing/2014/main" val="20000"/>
                    </a:ext>
                  </a:extLst>
                </a:gridCol>
                <a:gridCol w="2298650">
                  <a:extLst>
                    <a:ext uri="{9D8B030D-6E8A-4147-A177-3AD203B41FA5}">
                      <a16:colId xmlns:a16="http://schemas.microsoft.com/office/drawing/2014/main" val="20001"/>
                    </a:ext>
                  </a:extLst>
                </a:gridCol>
                <a:gridCol w="2298650">
                  <a:extLst>
                    <a:ext uri="{9D8B030D-6E8A-4147-A177-3AD203B41FA5}">
                      <a16:colId xmlns:a16="http://schemas.microsoft.com/office/drawing/2014/main" val="20002"/>
                    </a:ext>
                  </a:extLst>
                </a:gridCol>
                <a:gridCol w="2298650">
                  <a:extLst>
                    <a:ext uri="{9D8B030D-6E8A-4147-A177-3AD203B41FA5}">
                      <a16:colId xmlns:a16="http://schemas.microsoft.com/office/drawing/2014/main" val="20003"/>
                    </a:ext>
                  </a:extLst>
                </a:gridCol>
              </a:tblGrid>
              <a:tr h="166600">
                <a:tc gridSpan="4">
                  <a:txBody>
                    <a:bodyPr/>
                    <a:lstStyle/>
                    <a:p>
                      <a:pPr marL="0" marR="0" lvl="0" indent="0" algn="ctr" rtl="0">
                        <a:spcBef>
                          <a:spcPts val="0"/>
                        </a:spcBef>
                        <a:spcAft>
                          <a:spcPts val="0"/>
                        </a:spcAft>
                        <a:buClr>
                          <a:schemeClr val="dk2"/>
                        </a:buClr>
                        <a:buSzPts val="1400"/>
                        <a:buFont typeface="Calibri"/>
                        <a:buNone/>
                      </a:pPr>
                      <a:r>
                        <a:rPr lang="en-US" sz="1400" u="none" strike="noStrike" cap="none">
                          <a:solidFill>
                            <a:schemeClr val="dk2"/>
                          </a:solidFill>
                        </a:rPr>
                        <a:t>Development plan </a:t>
                      </a:r>
                      <a:endParaRPr sz="1400" u="none" strike="noStrike" cap="none">
                        <a:solidFill>
                          <a:schemeClr val="dk2"/>
                        </a:solidFill>
                      </a:endParaRPr>
                    </a:p>
                  </a:txBody>
                  <a:tcPr marL="91400" marR="91400" marT="45700" marB="4570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28575"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747678"/>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69150">
                <a:tc>
                  <a:txBody>
                    <a:bodyPr/>
                    <a:lstStyle/>
                    <a:p>
                      <a:pPr marL="0" marR="0" lvl="0" indent="0" algn="ctr" rtl="0">
                        <a:spcBef>
                          <a:spcPts val="0"/>
                        </a:spcBef>
                        <a:spcAft>
                          <a:spcPts val="0"/>
                        </a:spcAft>
                        <a:buClr>
                          <a:srgbClr val="FFFFFF"/>
                        </a:buClr>
                        <a:buSzPts val="1400"/>
                        <a:buFont typeface="Calibri"/>
                        <a:buNone/>
                      </a:pPr>
                      <a:r>
                        <a:rPr lang="en-US" sz="1400" b="1" i="0" u="none" strike="noStrike" cap="none">
                          <a:solidFill>
                            <a:srgbClr val="FFFFFF"/>
                          </a:solidFill>
                        </a:rPr>
                        <a:t>Priority competency</a:t>
                      </a:r>
                      <a:br>
                        <a:rPr lang="en-US" sz="1400" b="1" i="0" u="none" strike="noStrike" cap="none">
                          <a:solidFill>
                            <a:srgbClr val="FFFFFF"/>
                          </a:solidFill>
                        </a:rPr>
                      </a:br>
                      <a:r>
                        <a:rPr lang="en-US" sz="1400" b="1" i="0" u="none" strike="noStrike" cap="none">
                          <a:solidFill>
                            <a:srgbClr val="FFFFFF"/>
                          </a:solidFill>
                        </a:rPr>
                        <a:t>and development goal</a:t>
                      </a:r>
                      <a:endParaRPr sz="1400" b="1" i="0" u="none" strike="noStrike" cap="none">
                        <a:solidFill>
                          <a:srgbClr val="FFFFFF"/>
                        </a:solidFill>
                      </a:endParaRPr>
                    </a:p>
                  </a:txBody>
                  <a:tcPr marL="91400" marR="91400" marT="45700" marB="45700" anchor="ctr">
                    <a:lnL w="12700" cap="flat" cmpd="sng">
                      <a:solidFill>
                        <a:schemeClr val="lt1"/>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604A82"/>
                    </a:solidFill>
                  </a:tcPr>
                </a:tc>
                <a:tc>
                  <a:txBody>
                    <a:bodyPr/>
                    <a:lstStyle/>
                    <a:p>
                      <a:pPr marL="0" marR="0" lvl="0" indent="0" algn="ctr" rtl="0">
                        <a:spcBef>
                          <a:spcPts val="0"/>
                        </a:spcBef>
                        <a:spcAft>
                          <a:spcPts val="0"/>
                        </a:spcAft>
                        <a:buClr>
                          <a:srgbClr val="FFFFFF"/>
                        </a:buClr>
                        <a:buSzPts val="1400"/>
                        <a:buFont typeface="Calibri"/>
                        <a:buNone/>
                      </a:pPr>
                      <a:r>
                        <a:rPr lang="en-US" sz="1400" b="1" i="0" u="none" strike="noStrike" cap="none">
                          <a:solidFill>
                            <a:srgbClr val="FFFFFF"/>
                          </a:solidFill>
                        </a:rPr>
                        <a:t>On-the-job learning</a:t>
                      </a:r>
                      <a:endParaRPr sz="1400" u="none" strike="noStrike" cap="none">
                        <a:solidFill>
                          <a:srgbClr val="FFFFFF"/>
                        </a:solidFill>
                      </a:endParaRPr>
                    </a:p>
                    <a:p>
                      <a:pPr marL="0" marR="0" lvl="0" indent="0" algn="ctr" rtl="0">
                        <a:spcBef>
                          <a:spcPts val="0"/>
                        </a:spcBef>
                        <a:spcAft>
                          <a:spcPts val="0"/>
                        </a:spcAft>
                        <a:buClr>
                          <a:srgbClr val="FFFFFF"/>
                        </a:buClr>
                        <a:buSzPts val="1400"/>
                        <a:buFont typeface="Calibri"/>
                        <a:buNone/>
                      </a:pPr>
                      <a:r>
                        <a:rPr lang="en-US" sz="1400" b="1" i="0" u="none" strike="noStrike" cap="none">
                          <a:solidFill>
                            <a:srgbClr val="FFFFFF"/>
                          </a:solidFill>
                        </a:rPr>
                        <a:t>70%</a:t>
                      </a:r>
                      <a:endParaRPr sz="1400" b="1" i="0" u="none" strike="noStrike" cap="none">
                        <a:solidFill>
                          <a:srgbClr val="FFFFFF"/>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145A95"/>
                    </a:solidFill>
                  </a:tcPr>
                </a:tc>
                <a:tc>
                  <a:txBody>
                    <a:bodyPr/>
                    <a:lstStyle/>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Coaching</a:t>
                      </a:r>
                      <a:endParaRPr sz="1400" b="1" i="0" u="none" strike="noStrike" cap="none">
                        <a:solidFill>
                          <a:schemeClr val="dk2"/>
                        </a:solidFill>
                      </a:endParaRPr>
                    </a:p>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20%</a:t>
                      </a:r>
                      <a:endParaRPr sz="1400" b="1" i="0" u="none" strike="noStrike" cap="none">
                        <a:solidFill>
                          <a:schemeClr val="dk2"/>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398BC6"/>
                    </a:solidFill>
                  </a:tcPr>
                </a:tc>
                <a:tc>
                  <a:txBody>
                    <a:bodyPr/>
                    <a:lstStyle/>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Formal learning </a:t>
                      </a:r>
                      <a:br>
                        <a:rPr lang="en-US" sz="1400" b="1" i="0" u="none" strike="noStrike" cap="none">
                          <a:solidFill>
                            <a:schemeClr val="dk2"/>
                          </a:solidFill>
                        </a:rPr>
                      </a:br>
                      <a:r>
                        <a:rPr lang="en-US" sz="1400" b="1" i="0" u="none" strike="noStrike" cap="none">
                          <a:solidFill>
                            <a:schemeClr val="dk2"/>
                          </a:solidFill>
                        </a:rPr>
                        <a:t>10%</a:t>
                      </a:r>
                      <a:endParaRPr sz="1400" b="1" i="0" u="none" strike="noStrike" cap="none">
                        <a:solidFill>
                          <a:schemeClr val="dk2"/>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00A9E0"/>
                    </a:solidFill>
                  </a:tcPr>
                </a:tc>
                <a:extLst>
                  <a:ext uri="{0D108BD9-81ED-4DB2-BD59-A6C34878D82A}">
                    <a16:rowId xmlns:a16="http://schemas.microsoft.com/office/drawing/2014/main" val="10001"/>
                  </a:ext>
                </a:extLst>
              </a:tr>
              <a:tr h="325825">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a:t>
                      </a:r>
                      <a:r>
                        <a:rPr lang="en-US" sz="1200" b="1" u="none" strike="noStrike" cap="none">
                          <a:solidFill>
                            <a:schemeClr val="dk1"/>
                          </a:solidFill>
                        </a:rPr>
                        <a:t>List competency here: </a:t>
                      </a:r>
                      <a:r>
                        <a:rPr lang="en-US" sz="1200" u="none" strike="noStrike" cap="none">
                          <a:solidFill>
                            <a:schemeClr val="dk1"/>
                          </a:solidFill>
                        </a:rPr>
                        <a:t>List development goal here]</a:t>
                      </a:r>
                      <a:endParaRPr sz="1200" u="none" strike="noStrike" cap="none"/>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the actions you will take as a part of your on-the-job work]</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the individual and ask for working with that individual]</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200"/>
                        <a:buFont typeface="Arial"/>
                        <a:buNone/>
                      </a:pPr>
                      <a:r>
                        <a:rPr lang="en-US" sz="1200" u="none" strike="noStrike" cap="none">
                          <a:solidFill>
                            <a:schemeClr val="dk1"/>
                          </a:solidFill>
                        </a:rPr>
                        <a:t>[Name trainings or resources you will use to further learning]</a:t>
                      </a:r>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57" name="Google Shape;57;p12"/>
          <p:cNvSpPr txBox="1">
            <a:spLocks noGrp="1"/>
          </p:cNvSpPr>
          <p:nvPr>
            <p:ph type="title"/>
          </p:nvPr>
        </p:nvSpPr>
        <p:spPr>
          <a:xfrm>
            <a:off x="385200" y="5"/>
            <a:ext cx="9195156" cy="951571"/>
          </a:xfrm>
          <a:prstGeom prst="rect">
            <a:avLst/>
          </a:prstGeom>
          <a:noFill/>
          <a:ln>
            <a:noFill/>
          </a:ln>
        </p:spPr>
        <p:txBody>
          <a:bodyPr spcFirstLastPara="1" wrap="square" lIns="36000" tIns="36000" rIns="36000" bIns="72000" anchor="b" anchorCtr="0">
            <a:noAutofit/>
          </a:bodyPr>
          <a:lstStyle/>
          <a:p>
            <a:pPr marL="0" lvl="0" indent="0" algn="l" rtl="0">
              <a:lnSpc>
                <a:spcPct val="100000"/>
              </a:lnSpc>
              <a:spcBef>
                <a:spcPts val="0"/>
              </a:spcBef>
              <a:spcAft>
                <a:spcPts val="0"/>
              </a:spcAft>
              <a:buClr>
                <a:schemeClr val="lt2"/>
              </a:buClr>
              <a:buSzPts val="2800"/>
              <a:buFont typeface="Calibri"/>
              <a:buNone/>
            </a:pPr>
            <a:r>
              <a:rPr lang="en-US" dirty="0"/>
              <a:t>70-20-10 Development Planning: GUIDANCE</a:t>
            </a:r>
            <a:endParaRPr dirty="0"/>
          </a:p>
        </p:txBody>
      </p:sp>
      <p:sp>
        <p:nvSpPr>
          <p:cNvPr id="58" name="Google Shape;58;p12"/>
          <p:cNvSpPr/>
          <p:nvPr/>
        </p:nvSpPr>
        <p:spPr>
          <a:xfrm>
            <a:off x="385200" y="2791891"/>
            <a:ext cx="2988921" cy="4329633"/>
          </a:xfrm>
          <a:prstGeom prst="roundRect">
            <a:avLst>
              <a:gd name="adj" fmla="val 4069"/>
            </a:avLst>
          </a:prstGeom>
          <a:noFill/>
          <a:ln w="25400" cap="flat" cmpd="sng">
            <a:solidFill>
              <a:srgbClr val="145A95"/>
            </a:solidFill>
            <a:prstDash val="solid"/>
            <a:miter lim="800000"/>
            <a:headEnd type="none" w="sm" len="sm"/>
            <a:tailEnd type="none" w="sm" len="sm"/>
          </a:ln>
        </p:spPr>
        <p:txBody>
          <a:bodyPr spcFirstLastPara="1" wrap="square" lIns="36000" tIns="274300" rIns="36000" bIns="36000" anchor="t" anchorCtr="0">
            <a:noAutofit/>
          </a:bodyPr>
          <a:lstStyle/>
          <a:p>
            <a:pPr marL="0" marR="0" lvl="0" indent="0" algn="l" rtl="0">
              <a:spcBef>
                <a:spcPts val="0"/>
              </a:spcBef>
              <a:spcAft>
                <a:spcPts val="0"/>
              </a:spcAft>
              <a:buClr>
                <a:srgbClr val="141415"/>
              </a:buClr>
              <a:buSzPts val="1200"/>
              <a:buFont typeface="Calibri"/>
              <a:buNone/>
            </a:pPr>
            <a:r>
              <a:rPr lang="en-US" sz="1200" b="0" i="0" u="none" strike="noStrike" cap="none">
                <a:solidFill>
                  <a:srgbClr val="141415"/>
                </a:solidFill>
                <a:latin typeface="Calibri"/>
                <a:ea typeface="Calibri"/>
                <a:cs typeface="Calibri"/>
                <a:sym typeface="Calibri"/>
              </a:rPr>
              <a:t>These activities do </a:t>
            </a:r>
            <a:r>
              <a:rPr lang="en-US" sz="1200" b="0" i="0" u="sng" strike="noStrike" cap="none">
                <a:solidFill>
                  <a:srgbClr val="141415"/>
                </a:solidFill>
                <a:latin typeface="Calibri"/>
                <a:ea typeface="Calibri"/>
                <a:cs typeface="Calibri"/>
                <a:sym typeface="Calibri"/>
              </a:rPr>
              <a:t>not</a:t>
            </a:r>
            <a:r>
              <a:rPr lang="en-US" sz="1200" b="0" i="0" u="none" strike="noStrike" cap="none">
                <a:solidFill>
                  <a:srgbClr val="141415"/>
                </a:solidFill>
                <a:latin typeface="Calibri"/>
                <a:ea typeface="Calibri"/>
                <a:cs typeface="Calibri"/>
                <a:sym typeface="Calibri"/>
              </a:rPr>
              <a:t> need to be large-scale (e.g., a big stretch opportunity, a new project). Identify actions that are incremental and deliberate: the focus should be on gradual growth that doesn’t overwhelm you with additional responsibilities. </a:t>
            </a:r>
            <a:endParaRPr sz="1200" b="0" i="0" u="none" strike="noStrike" cap="none">
              <a:solidFill>
                <a:srgbClr val="141415"/>
              </a:solidFill>
              <a:latin typeface="Calibri"/>
              <a:ea typeface="Calibri"/>
              <a:cs typeface="Calibri"/>
              <a:sym typeface="Calibri"/>
            </a:endParaRPr>
          </a:p>
          <a:p>
            <a:pPr marL="0" marR="0" lvl="0" indent="0" algn="l" rtl="0">
              <a:spcBef>
                <a:spcPts val="900"/>
              </a:spcBef>
              <a:spcAft>
                <a:spcPts val="0"/>
              </a:spcAft>
              <a:buClr>
                <a:schemeClr val="dk1"/>
              </a:buClr>
              <a:buSzPts val="1200"/>
              <a:buFont typeface="Calibri"/>
              <a:buNone/>
            </a:pPr>
            <a:endParaRPr sz="1200" b="0" i="0" u="none" strike="noStrike" cap="none">
              <a:solidFill>
                <a:srgbClr val="141415"/>
              </a:solidFill>
              <a:latin typeface="Calibri"/>
              <a:ea typeface="Calibri"/>
              <a:cs typeface="Calibri"/>
              <a:sym typeface="Calibri"/>
            </a:endParaRPr>
          </a:p>
          <a:p>
            <a:pPr marL="0" marR="0" lvl="0" indent="0" algn="l" rtl="0">
              <a:spcBef>
                <a:spcPts val="0"/>
              </a:spcBef>
              <a:spcAft>
                <a:spcPts val="0"/>
              </a:spcAft>
              <a:buClr>
                <a:schemeClr val="dk1"/>
              </a:buClr>
              <a:buSzPts val="1200"/>
              <a:buFont typeface="Calibri"/>
              <a:buNone/>
            </a:pPr>
            <a:endParaRPr sz="1200" b="0" i="0" u="none" strike="noStrike" cap="none">
              <a:solidFill>
                <a:srgbClr val="141415"/>
              </a:solidFill>
              <a:latin typeface="Calibri"/>
              <a:ea typeface="Calibri"/>
              <a:cs typeface="Calibri"/>
              <a:sym typeface="Calibri"/>
            </a:endParaRPr>
          </a:p>
        </p:txBody>
      </p:sp>
      <p:sp>
        <p:nvSpPr>
          <p:cNvPr id="59" name="Google Shape;59;p12"/>
          <p:cNvSpPr/>
          <p:nvPr/>
        </p:nvSpPr>
        <p:spPr>
          <a:xfrm>
            <a:off x="3501121" y="2791892"/>
            <a:ext cx="2988921" cy="4329634"/>
          </a:xfrm>
          <a:prstGeom prst="roundRect">
            <a:avLst>
              <a:gd name="adj" fmla="val 4069"/>
            </a:avLst>
          </a:prstGeom>
          <a:noFill/>
          <a:ln w="25400" cap="flat" cmpd="sng">
            <a:solidFill>
              <a:srgbClr val="398BC6"/>
            </a:solidFill>
            <a:prstDash val="solid"/>
            <a:miter lim="800000"/>
            <a:headEnd type="none" w="sm" len="sm"/>
            <a:tailEnd type="none" w="sm" len="sm"/>
          </a:ln>
        </p:spPr>
        <p:txBody>
          <a:bodyPr spcFirstLastPara="1" wrap="square" lIns="36000" tIns="274300" rIns="36000" bIns="36000" anchor="t" anchorCtr="0">
            <a:noAutofit/>
          </a:bodyPr>
          <a:lstStyle/>
          <a:p>
            <a:pPr marL="0" marR="0" lvl="0" indent="0" algn="l" rtl="0">
              <a:spcBef>
                <a:spcPts val="0"/>
              </a:spcBef>
              <a:spcAft>
                <a:spcPts val="0"/>
              </a:spcAft>
              <a:buClr>
                <a:srgbClr val="141415"/>
              </a:buClr>
              <a:buSzPts val="1200"/>
              <a:buFont typeface="Calibri"/>
              <a:buNone/>
            </a:pPr>
            <a:r>
              <a:rPr lang="en-US" sz="1200" b="0" i="0" u="none" strike="noStrike" cap="none">
                <a:solidFill>
                  <a:srgbClr val="141415"/>
                </a:solidFill>
                <a:latin typeface="Calibri"/>
                <a:ea typeface="Calibri"/>
                <a:cs typeface="Calibri"/>
                <a:sym typeface="Calibri"/>
              </a:rPr>
              <a:t>The main thing to figure out is </a:t>
            </a:r>
            <a:r>
              <a:rPr lang="en-US" sz="1200" b="0" i="0" u="sng" strike="noStrike" cap="none">
                <a:solidFill>
                  <a:srgbClr val="141415"/>
                </a:solidFill>
                <a:latin typeface="Calibri"/>
                <a:ea typeface="Calibri"/>
                <a:cs typeface="Calibri"/>
                <a:sym typeface="Calibri"/>
              </a:rPr>
              <a:t>who</a:t>
            </a:r>
            <a:r>
              <a:rPr lang="en-US" sz="1200" b="0" i="0" u="none" strike="noStrike" cap="none">
                <a:solidFill>
                  <a:srgbClr val="141415"/>
                </a:solidFill>
                <a:latin typeface="Calibri"/>
                <a:ea typeface="Calibri"/>
                <a:cs typeface="Calibri"/>
                <a:sym typeface="Calibri"/>
              </a:rPr>
              <a:t> should be providing the coaching; your supervisor may not be the right coach for each development priority. It should be someone with the right skills or expertise to coach you. The right coach is even outside your organization. </a:t>
            </a:r>
            <a:endParaRPr/>
          </a:p>
        </p:txBody>
      </p:sp>
      <p:sp>
        <p:nvSpPr>
          <p:cNvPr id="60" name="Google Shape;60;p12"/>
          <p:cNvSpPr/>
          <p:nvPr/>
        </p:nvSpPr>
        <p:spPr>
          <a:xfrm>
            <a:off x="6617044" y="2791892"/>
            <a:ext cx="2969676" cy="4329634"/>
          </a:xfrm>
          <a:prstGeom prst="roundRect">
            <a:avLst>
              <a:gd name="adj" fmla="val 4069"/>
            </a:avLst>
          </a:prstGeom>
          <a:noFill/>
          <a:ln w="25400" cap="flat" cmpd="sng">
            <a:solidFill>
              <a:srgbClr val="00A9E0"/>
            </a:solidFill>
            <a:prstDash val="solid"/>
            <a:miter lim="800000"/>
            <a:headEnd type="none" w="sm" len="sm"/>
            <a:tailEnd type="none" w="sm" len="sm"/>
          </a:ln>
        </p:spPr>
        <p:txBody>
          <a:bodyPr spcFirstLastPara="1" wrap="square" lIns="36000" tIns="274300" rIns="36000" bIns="36000" anchor="t" anchorCtr="0">
            <a:noAutofit/>
          </a:bodyPr>
          <a:lstStyle/>
          <a:p>
            <a:pPr marL="0" marR="0" lvl="0" indent="0" algn="l" rtl="0">
              <a:spcBef>
                <a:spcPts val="0"/>
              </a:spcBef>
              <a:spcAft>
                <a:spcPts val="0"/>
              </a:spcAft>
              <a:buClr>
                <a:srgbClr val="141415"/>
              </a:buClr>
              <a:buSzPts val="1200"/>
              <a:buFont typeface="Calibri"/>
              <a:buNone/>
            </a:pPr>
            <a:r>
              <a:rPr lang="en-US" sz="1200" b="0" i="0" u="none" strike="noStrike" cap="none">
                <a:solidFill>
                  <a:srgbClr val="141415"/>
                </a:solidFill>
                <a:latin typeface="Calibri"/>
                <a:ea typeface="Calibri"/>
                <a:cs typeface="Calibri"/>
                <a:sym typeface="Calibri"/>
              </a:rPr>
              <a:t>This is often about inspiration or knowledge transfer to broaden your perspective or teach you codified tools or skills that may not be used within your organization. </a:t>
            </a:r>
            <a:endParaRPr sz="1200" b="0" i="0" u="none" strike="noStrike" cap="none">
              <a:solidFill>
                <a:srgbClr val="141415"/>
              </a:solidFill>
              <a:latin typeface="Calibri"/>
              <a:ea typeface="Calibri"/>
              <a:cs typeface="Calibri"/>
              <a:sym typeface="Calibri"/>
            </a:endParaRPr>
          </a:p>
          <a:p>
            <a:pPr marL="0" marR="0" lvl="0" indent="0" algn="l" rtl="0">
              <a:spcBef>
                <a:spcPts val="900"/>
              </a:spcBef>
              <a:spcAft>
                <a:spcPts val="0"/>
              </a:spcAft>
              <a:buClr>
                <a:schemeClr val="dk1"/>
              </a:buClr>
              <a:buSzPts val="1200"/>
              <a:buFont typeface="Calibri"/>
              <a:buNone/>
            </a:pPr>
            <a:endParaRPr sz="1200" b="0" i="0" u="none" strike="noStrike" cap="none">
              <a:solidFill>
                <a:srgbClr val="141415"/>
              </a:solidFill>
              <a:latin typeface="Calibri"/>
              <a:ea typeface="Calibri"/>
              <a:cs typeface="Calibri"/>
              <a:sym typeface="Calibri"/>
            </a:endParaRPr>
          </a:p>
        </p:txBody>
      </p:sp>
      <p:sp>
        <p:nvSpPr>
          <p:cNvPr id="61" name="Google Shape;61;p12"/>
          <p:cNvSpPr/>
          <p:nvPr/>
        </p:nvSpPr>
        <p:spPr>
          <a:xfrm>
            <a:off x="8361546" y="2481049"/>
            <a:ext cx="245097" cy="45719"/>
          </a:xfrm>
          <a:prstGeom prst="rect">
            <a:avLst/>
          </a:prstGeom>
          <a:solidFill>
            <a:srgbClr val="FFFFFF"/>
          </a:solidFill>
          <a:ln>
            <a:noFill/>
          </a:ln>
        </p:spPr>
        <p:txBody>
          <a:bodyPr spcFirstLastPara="1" wrap="square" lIns="36000" tIns="36000" rIns="36000" bIns="36000" anchor="ctr" anchorCtr="0">
            <a:noAutofit/>
          </a:bodyPr>
          <a:lstStyle/>
          <a:p>
            <a:pPr marL="0" marR="0" lvl="0" indent="0" algn="ctr" rtl="0">
              <a:spcBef>
                <a:spcPts val="0"/>
              </a:spcBef>
              <a:spcAft>
                <a:spcPts val="0"/>
              </a:spcAft>
              <a:buClr>
                <a:schemeClr val="dk1"/>
              </a:buClr>
              <a:buSzPts val="1400"/>
              <a:buFont typeface="Calibri"/>
              <a:buNone/>
            </a:pPr>
            <a:endParaRPr sz="1400" b="0" i="0" u="none" strike="noStrike" cap="none">
              <a:solidFill>
                <a:srgbClr val="464547"/>
              </a:solidFill>
              <a:latin typeface="Calibri"/>
              <a:ea typeface="Calibri"/>
              <a:cs typeface="Calibri"/>
              <a:sym typeface="Calibri"/>
            </a:endParaRPr>
          </a:p>
        </p:txBody>
      </p:sp>
      <p:grpSp>
        <p:nvGrpSpPr>
          <p:cNvPr id="62" name="Google Shape;62;p12"/>
          <p:cNvGrpSpPr/>
          <p:nvPr/>
        </p:nvGrpSpPr>
        <p:grpSpPr>
          <a:xfrm>
            <a:off x="7818146" y="2482696"/>
            <a:ext cx="586715" cy="586715"/>
            <a:chOff x="6465296" y="4451741"/>
            <a:chExt cx="1081088" cy="1081088"/>
          </a:xfrm>
        </p:grpSpPr>
        <p:sp>
          <p:nvSpPr>
            <p:cNvPr id="63" name="Google Shape;63;p12"/>
            <p:cNvSpPr/>
            <p:nvPr/>
          </p:nvSpPr>
          <p:spPr>
            <a:xfrm>
              <a:off x="6465296" y="4451741"/>
              <a:ext cx="1081088" cy="1081088"/>
            </a:xfrm>
            <a:prstGeom prst="ellipse">
              <a:avLst/>
            </a:prstGeom>
            <a:solidFill>
              <a:srgbClr val="00A9E0"/>
            </a:solidFill>
            <a:ln>
              <a:noFill/>
            </a:ln>
          </p:spPr>
          <p:txBody>
            <a:bodyPr spcFirstLastPara="1" wrap="square" lIns="36000" tIns="36000" rIns="36000" bIns="36000" anchor="ctr" anchorCtr="0">
              <a:noAutofit/>
            </a:bodyPr>
            <a:lstStyle/>
            <a:p>
              <a:pPr marL="0" marR="0" lvl="0" indent="0" algn="ctr" rtl="0">
                <a:spcBef>
                  <a:spcPts val="0"/>
                </a:spcBef>
                <a:spcAft>
                  <a:spcPts val="0"/>
                </a:spcAft>
                <a:buClr>
                  <a:schemeClr val="dk1"/>
                </a:buClr>
                <a:buSzPts val="1600"/>
                <a:buFont typeface="Calibri"/>
                <a:buNone/>
              </a:pPr>
              <a:endParaRPr sz="1600" b="0" i="0" u="none" strike="noStrike" cap="none">
                <a:solidFill>
                  <a:schemeClr val="dk2"/>
                </a:solidFill>
                <a:latin typeface="Calibri"/>
                <a:ea typeface="Calibri"/>
                <a:cs typeface="Calibri"/>
                <a:sym typeface="Calibri"/>
              </a:endParaRPr>
            </a:p>
          </p:txBody>
        </p:sp>
        <p:pic>
          <p:nvPicPr>
            <p:cNvPr id="64" name="Google Shape;64;p12"/>
            <p:cNvPicPr preferRelativeResize="0"/>
            <p:nvPr/>
          </p:nvPicPr>
          <p:blipFill rotWithShape="1">
            <a:blip r:embed="rId3">
              <a:alphaModFix/>
            </a:blip>
            <a:srcRect/>
            <a:stretch/>
          </p:blipFill>
          <p:spPr>
            <a:xfrm>
              <a:off x="6465296" y="4451741"/>
              <a:ext cx="1081088" cy="1081088"/>
            </a:xfrm>
            <a:prstGeom prst="rect">
              <a:avLst/>
            </a:prstGeom>
            <a:noFill/>
            <a:ln>
              <a:noFill/>
            </a:ln>
          </p:spPr>
        </p:pic>
      </p:grpSp>
      <p:grpSp>
        <p:nvGrpSpPr>
          <p:cNvPr id="65" name="Google Shape;65;p12"/>
          <p:cNvGrpSpPr/>
          <p:nvPr/>
        </p:nvGrpSpPr>
        <p:grpSpPr>
          <a:xfrm>
            <a:off x="4702224" y="2482696"/>
            <a:ext cx="586715" cy="586715"/>
            <a:chOff x="4041401" y="3392406"/>
            <a:chExt cx="1081088" cy="1081088"/>
          </a:xfrm>
        </p:grpSpPr>
        <p:sp>
          <p:nvSpPr>
            <p:cNvPr id="66" name="Google Shape;66;p12"/>
            <p:cNvSpPr/>
            <p:nvPr/>
          </p:nvSpPr>
          <p:spPr>
            <a:xfrm>
              <a:off x="4041401" y="3392406"/>
              <a:ext cx="1081088" cy="1081088"/>
            </a:xfrm>
            <a:prstGeom prst="ellipse">
              <a:avLst/>
            </a:prstGeom>
            <a:solidFill>
              <a:srgbClr val="398BC6"/>
            </a:solidFill>
            <a:ln>
              <a:noFill/>
            </a:ln>
          </p:spPr>
          <p:txBody>
            <a:bodyPr spcFirstLastPara="1" wrap="square" lIns="36000" tIns="36000" rIns="36000" bIns="36000" anchor="ctr" anchorCtr="0">
              <a:noAutofit/>
            </a:bodyPr>
            <a:lstStyle/>
            <a:p>
              <a:pPr marL="0" marR="0" lvl="0" indent="0" algn="ctr" rtl="0">
                <a:spcBef>
                  <a:spcPts val="0"/>
                </a:spcBef>
                <a:spcAft>
                  <a:spcPts val="0"/>
                </a:spcAft>
                <a:buClr>
                  <a:schemeClr val="dk1"/>
                </a:buClr>
                <a:buSzPts val="1600"/>
                <a:buFont typeface="Calibri"/>
                <a:buNone/>
              </a:pPr>
              <a:endParaRPr sz="1600" b="0" i="0" u="none" strike="noStrike" cap="none">
                <a:solidFill>
                  <a:schemeClr val="dk2"/>
                </a:solidFill>
                <a:latin typeface="Calibri"/>
                <a:ea typeface="Calibri"/>
                <a:cs typeface="Calibri"/>
                <a:sym typeface="Calibri"/>
              </a:endParaRPr>
            </a:p>
          </p:txBody>
        </p:sp>
        <p:pic>
          <p:nvPicPr>
            <p:cNvPr id="67" name="Google Shape;67;p12"/>
            <p:cNvPicPr preferRelativeResize="0"/>
            <p:nvPr/>
          </p:nvPicPr>
          <p:blipFill rotWithShape="1">
            <a:blip r:embed="rId4">
              <a:alphaModFix/>
            </a:blip>
            <a:srcRect/>
            <a:stretch/>
          </p:blipFill>
          <p:spPr>
            <a:xfrm>
              <a:off x="4041401" y="3392406"/>
              <a:ext cx="1081088" cy="1081088"/>
            </a:xfrm>
            <a:prstGeom prst="rect">
              <a:avLst/>
            </a:prstGeom>
            <a:noFill/>
            <a:ln>
              <a:noFill/>
            </a:ln>
          </p:spPr>
        </p:pic>
      </p:grpSp>
      <p:sp>
        <p:nvSpPr>
          <p:cNvPr id="68" name="Google Shape;68;p12"/>
          <p:cNvSpPr/>
          <p:nvPr/>
        </p:nvSpPr>
        <p:spPr>
          <a:xfrm>
            <a:off x="6691312" y="4218943"/>
            <a:ext cx="2963313" cy="295465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A9E0"/>
              </a:buClr>
              <a:buSzPts val="1200"/>
              <a:buFont typeface="Calibri"/>
              <a:buNone/>
            </a:pPr>
            <a:r>
              <a:rPr lang="en-US" sz="1200" b="1" i="0" u="none" strike="noStrike" cap="none">
                <a:solidFill>
                  <a:srgbClr val="00A9E0"/>
                </a:solidFill>
                <a:latin typeface="Calibri"/>
                <a:ea typeface="Calibri"/>
                <a:cs typeface="Calibri"/>
                <a:sym typeface="Calibri"/>
              </a:rPr>
              <a:t>Consider: </a:t>
            </a:r>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What in-house trainings, if any, might provide a useful foundation?</a:t>
            </a:r>
            <a:endParaRPr sz="1200" b="0" i="0" u="none" strike="noStrike" cap="none">
              <a:solidFill>
                <a:schemeClr val="dk1"/>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Are there external trainings or courses (online or traditional classroom) that might be relevant?</a:t>
            </a:r>
            <a:endParaRPr sz="1200" b="0" i="0" u="none" strike="noStrike" cap="none">
              <a:solidFill>
                <a:schemeClr val="dk1"/>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Are there readings (books, articles) that might be helpful?</a:t>
            </a:r>
            <a:endParaRPr sz="1200" b="0" i="0" u="none" strike="noStrike" cap="none">
              <a:solidFill>
                <a:schemeClr val="dk1"/>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Are there any conferences or special events that would be valuable? </a:t>
            </a:r>
            <a:endParaRPr sz="1200" b="0" i="0" u="none" strike="noStrike" cap="none">
              <a:solidFill>
                <a:schemeClr val="dk1"/>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Are there other creative ways of broadening perspective or learning codified skills?</a:t>
            </a:r>
            <a:endParaRPr sz="1200" b="0" i="0" u="none" strike="noStrike" cap="none">
              <a:solidFill>
                <a:schemeClr val="dk1"/>
              </a:solidFill>
              <a:latin typeface="Calibri"/>
              <a:ea typeface="Calibri"/>
              <a:cs typeface="Calibri"/>
              <a:sym typeface="Calibri"/>
            </a:endParaRPr>
          </a:p>
        </p:txBody>
      </p:sp>
      <p:sp>
        <p:nvSpPr>
          <p:cNvPr id="69" name="Google Shape;69;p12"/>
          <p:cNvSpPr/>
          <p:nvPr/>
        </p:nvSpPr>
        <p:spPr>
          <a:xfrm>
            <a:off x="3524553" y="4218944"/>
            <a:ext cx="2963313" cy="295465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398BC6"/>
              </a:buClr>
              <a:buSzPts val="1200"/>
              <a:buFont typeface="Calibri"/>
              <a:buNone/>
            </a:pPr>
            <a:r>
              <a:rPr lang="en-US" sz="1200" b="1" i="0" u="none" strike="noStrike" cap="none">
                <a:solidFill>
                  <a:srgbClr val="398BC6"/>
                </a:solidFill>
                <a:latin typeface="Calibri"/>
                <a:ea typeface="Calibri"/>
                <a:cs typeface="Calibri"/>
                <a:sym typeface="Calibri"/>
              </a:rPr>
              <a:t>Consider: </a:t>
            </a:r>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Is your supervisor the right coach for this development priority? </a:t>
            </a:r>
            <a:endParaRPr sz="1200" b="0" i="0" u="none" strike="noStrike" cap="none">
              <a:solidFill>
                <a:schemeClr val="dk1"/>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Who else within your organization might be a great adviser? (Consider Board members and volunteers as well as staff)</a:t>
            </a:r>
            <a:endParaRPr sz="1200" b="0" i="0" u="none" strike="noStrike" cap="none">
              <a:solidFill>
                <a:schemeClr val="dk1"/>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Who is known for doing this well at other organizations or in the community?</a:t>
            </a:r>
            <a:endParaRPr sz="1200" b="0" i="0" u="none" strike="noStrike" cap="none">
              <a:solidFill>
                <a:schemeClr val="dk1"/>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What opportunities might there be to shadow an internal or external expert?</a:t>
            </a:r>
            <a:endParaRPr sz="1200" b="0" i="0" u="none" strike="noStrike" cap="none">
              <a:solidFill>
                <a:schemeClr val="dk1"/>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D2126"/>
                </a:solidFill>
                <a:latin typeface="Calibri"/>
                <a:ea typeface="Calibri"/>
                <a:cs typeface="Calibri"/>
                <a:sym typeface="Calibri"/>
              </a:rPr>
              <a:t>Is it critical for the coach to share certain identity markers (e.g., race, gender identity) with you? </a:t>
            </a:r>
            <a:endParaRPr sz="1200" b="0" i="0" u="none" strike="noStrike" cap="none">
              <a:solidFill>
                <a:schemeClr val="dk1"/>
              </a:solidFill>
              <a:latin typeface="Calibri"/>
              <a:ea typeface="Calibri"/>
              <a:cs typeface="Calibri"/>
              <a:sym typeface="Calibri"/>
            </a:endParaRPr>
          </a:p>
        </p:txBody>
      </p:sp>
      <p:sp>
        <p:nvSpPr>
          <p:cNvPr id="70" name="Google Shape;70;p12"/>
          <p:cNvSpPr/>
          <p:nvPr/>
        </p:nvSpPr>
        <p:spPr>
          <a:xfrm>
            <a:off x="385200" y="4218943"/>
            <a:ext cx="2963313" cy="2354491"/>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145A95"/>
              </a:buClr>
              <a:buSzPts val="1200"/>
              <a:buFont typeface="Calibri"/>
              <a:buNone/>
            </a:pPr>
            <a:r>
              <a:rPr lang="en-US" sz="1200" b="1" i="0" u="none" strike="noStrike" cap="none">
                <a:solidFill>
                  <a:srgbClr val="145A95"/>
                </a:solidFill>
                <a:latin typeface="Calibri"/>
                <a:ea typeface="Calibri"/>
                <a:cs typeface="Calibri"/>
                <a:sym typeface="Calibri"/>
              </a:rPr>
              <a:t>Consider: </a:t>
            </a:r>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41415"/>
                </a:solidFill>
                <a:latin typeface="Calibri"/>
                <a:ea typeface="Calibri"/>
                <a:cs typeface="Calibri"/>
                <a:sym typeface="Calibri"/>
              </a:rPr>
              <a:t>What might be a low-stakes opportunity to practice this skill?</a:t>
            </a:r>
            <a:endParaRPr sz="1200" b="0" i="0" u="none" strike="noStrike" cap="none">
              <a:solidFill>
                <a:srgbClr val="141415"/>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41415"/>
                </a:solidFill>
                <a:latin typeface="Calibri"/>
                <a:ea typeface="Calibri"/>
                <a:cs typeface="Calibri"/>
                <a:sym typeface="Calibri"/>
              </a:rPr>
              <a:t>Where does this skill show up in your departmental or organization goals? How might you practice by contributing to those goals?</a:t>
            </a:r>
            <a:endParaRPr sz="1200" b="0" i="0" u="none" strike="noStrike" cap="none">
              <a:solidFill>
                <a:srgbClr val="141415"/>
              </a:solidFill>
              <a:latin typeface="Calibri"/>
              <a:ea typeface="Calibri"/>
              <a:cs typeface="Calibri"/>
              <a:sym typeface="Calibri"/>
            </a:endParaRPr>
          </a:p>
          <a:p>
            <a:pPr marL="177800" marR="0" lvl="0" indent="-177800" algn="l" rtl="0">
              <a:spcBef>
                <a:spcPts val="600"/>
              </a:spcBef>
              <a:spcAft>
                <a:spcPts val="0"/>
              </a:spcAft>
              <a:buClr>
                <a:srgbClr val="1D2126"/>
              </a:buClr>
              <a:buSzPts val="1100"/>
              <a:buFont typeface="Calibri"/>
              <a:buChar char="•"/>
            </a:pPr>
            <a:r>
              <a:rPr lang="en-US" sz="1200" b="0" i="0" u="none" strike="noStrike" cap="none">
                <a:solidFill>
                  <a:srgbClr val="141415"/>
                </a:solidFill>
                <a:latin typeface="Calibri"/>
                <a:ea typeface="Calibri"/>
                <a:cs typeface="Calibri"/>
                <a:sym typeface="Calibri"/>
              </a:rPr>
              <a:t>Is there something your supervisor has been doing for some time that could be delegated to you? </a:t>
            </a:r>
            <a:endParaRPr/>
          </a:p>
          <a:p>
            <a:pPr marL="0" marR="0" lvl="0" indent="0" algn="l" rtl="0">
              <a:spcBef>
                <a:spcPts val="0"/>
              </a:spcBef>
              <a:spcAft>
                <a:spcPts val="0"/>
              </a:spcAft>
              <a:buClr>
                <a:schemeClr val="dk1"/>
              </a:buClr>
              <a:buSzPts val="1200"/>
              <a:buFont typeface="Calibri"/>
              <a:buNone/>
            </a:pPr>
            <a:endParaRPr sz="1200" b="0" i="0" u="none" strike="noStrike" cap="none">
              <a:solidFill>
                <a:srgbClr val="141415"/>
              </a:solidFill>
              <a:latin typeface="Calibri"/>
              <a:ea typeface="Calibri"/>
              <a:cs typeface="Calibri"/>
              <a:sym typeface="Calibri"/>
            </a:endParaRPr>
          </a:p>
        </p:txBody>
      </p:sp>
      <p:cxnSp>
        <p:nvCxnSpPr>
          <p:cNvPr id="71" name="Google Shape;71;p12"/>
          <p:cNvCxnSpPr/>
          <p:nvPr/>
        </p:nvCxnSpPr>
        <p:spPr>
          <a:xfrm rot="10800000" flipH="1">
            <a:off x="1886519" y="2233068"/>
            <a:ext cx="1958700" cy="293700"/>
          </a:xfrm>
          <a:prstGeom prst="bentConnector3">
            <a:avLst>
              <a:gd name="adj1" fmla="val 0"/>
            </a:avLst>
          </a:prstGeom>
          <a:noFill/>
          <a:ln w="22225" cap="flat" cmpd="sng">
            <a:solidFill>
              <a:srgbClr val="145A95"/>
            </a:solidFill>
            <a:prstDash val="dash"/>
            <a:bevel/>
            <a:headEnd type="none" w="sm" len="sm"/>
            <a:tailEnd type="oval" w="med" len="med"/>
          </a:ln>
        </p:spPr>
      </p:cxnSp>
      <p:cxnSp>
        <p:nvCxnSpPr>
          <p:cNvPr id="72" name="Google Shape;72;p12"/>
          <p:cNvCxnSpPr/>
          <p:nvPr/>
        </p:nvCxnSpPr>
        <p:spPr>
          <a:xfrm rot="10800000" flipH="1">
            <a:off x="4982779" y="2233087"/>
            <a:ext cx="1206600" cy="282300"/>
          </a:xfrm>
          <a:prstGeom prst="bentConnector3">
            <a:avLst>
              <a:gd name="adj1" fmla="val 50000"/>
            </a:avLst>
          </a:prstGeom>
          <a:noFill/>
          <a:ln w="22225" cap="flat" cmpd="sng">
            <a:solidFill>
              <a:srgbClr val="398BC6"/>
            </a:solidFill>
            <a:prstDash val="dash"/>
            <a:bevel/>
            <a:headEnd type="none" w="sm" len="sm"/>
            <a:tailEnd type="oval" w="med" len="med"/>
          </a:ln>
        </p:spPr>
      </p:cxnSp>
      <p:cxnSp>
        <p:nvCxnSpPr>
          <p:cNvPr id="73" name="Google Shape;73;p12"/>
          <p:cNvCxnSpPr/>
          <p:nvPr/>
        </p:nvCxnSpPr>
        <p:spPr>
          <a:xfrm rot="10800000" flipH="1">
            <a:off x="8098699" y="2233174"/>
            <a:ext cx="371700" cy="282000"/>
          </a:xfrm>
          <a:prstGeom prst="bentConnector3">
            <a:avLst>
              <a:gd name="adj1" fmla="val 50000"/>
            </a:avLst>
          </a:prstGeom>
          <a:noFill/>
          <a:ln w="22225" cap="flat" cmpd="sng">
            <a:solidFill>
              <a:srgbClr val="00A9E0"/>
            </a:solidFill>
            <a:prstDash val="dash"/>
            <a:bevel/>
            <a:headEnd type="none" w="sm" len="sm"/>
            <a:tailEnd type="oval" w="med" len="med"/>
          </a:ln>
        </p:spPr>
      </p:cxnSp>
      <p:grpSp>
        <p:nvGrpSpPr>
          <p:cNvPr id="74" name="Google Shape;74;p12"/>
          <p:cNvGrpSpPr/>
          <p:nvPr/>
        </p:nvGrpSpPr>
        <p:grpSpPr>
          <a:xfrm>
            <a:off x="1606088" y="2467353"/>
            <a:ext cx="586715" cy="586715"/>
            <a:chOff x="3920222" y="4093383"/>
            <a:chExt cx="1081088" cy="1081088"/>
          </a:xfrm>
        </p:grpSpPr>
        <p:sp>
          <p:nvSpPr>
            <p:cNvPr id="75" name="Google Shape;75;p12"/>
            <p:cNvSpPr/>
            <p:nvPr/>
          </p:nvSpPr>
          <p:spPr>
            <a:xfrm>
              <a:off x="3920222" y="4093383"/>
              <a:ext cx="1081088" cy="1081088"/>
            </a:xfrm>
            <a:prstGeom prst="ellipse">
              <a:avLst/>
            </a:prstGeom>
            <a:solidFill>
              <a:srgbClr val="145A95"/>
            </a:solidFill>
            <a:ln>
              <a:noFill/>
            </a:ln>
          </p:spPr>
          <p:txBody>
            <a:bodyPr spcFirstLastPara="1" wrap="square" lIns="36000" tIns="36000" rIns="36000" bIns="36000" anchor="ctr" anchorCtr="0">
              <a:noAutofit/>
            </a:bodyPr>
            <a:lstStyle/>
            <a:p>
              <a:pPr marL="0" marR="0" lvl="0" indent="0" algn="ctr" rtl="0">
                <a:spcBef>
                  <a:spcPts val="0"/>
                </a:spcBef>
                <a:spcAft>
                  <a:spcPts val="0"/>
                </a:spcAft>
                <a:buClr>
                  <a:schemeClr val="dk1"/>
                </a:buClr>
                <a:buSzPts val="1600"/>
                <a:buFont typeface="Calibri"/>
                <a:buNone/>
              </a:pPr>
              <a:endParaRPr sz="1600" b="0" i="0" u="none" strike="noStrike" cap="none">
                <a:solidFill>
                  <a:schemeClr val="dk2"/>
                </a:solidFill>
                <a:latin typeface="Calibri"/>
                <a:ea typeface="Calibri"/>
                <a:cs typeface="Calibri"/>
                <a:sym typeface="Calibri"/>
              </a:endParaRPr>
            </a:p>
          </p:txBody>
        </p:sp>
        <p:pic>
          <p:nvPicPr>
            <p:cNvPr id="76" name="Google Shape;76;p12"/>
            <p:cNvPicPr preferRelativeResize="0"/>
            <p:nvPr/>
          </p:nvPicPr>
          <p:blipFill rotWithShape="1">
            <a:blip r:embed="rId5">
              <a:alphaModFix/>
            </a:blip>
            <a:srcRect/>
            <a:stretch/>
          </p:blipFill>
          <p:spPr>
            <a:xfrm>
              <a:off x="3920222" y="4093383"/>
              <a:ext cx="1081088" cy="1081088"/>
            </a:xfrm>
            <a:prstGeom prst="rect">
              <a:avLst/>
            </a:prstGeom>
            <a:noFill/>
            <a:ln>
              <a:noFill/>
            </a:ln>
          </p:spPr>
        </p:pic>
      </p:grpSp>
      <p:pic>
        <p:nvPicPr>
          <p:cNvPr id="12" name="Picture 11">
            <a:extLst>
              <a:ext uri="{FF2B5EF4-FFF2-40B4-BE49-F238E27FC236}">
                <a16:creationId xmlns:a16="http://schemas.microsoft.com/office/drawing/2014/main" id="{C67D3B6A-3F00-44CC-85F3-2C0638C0C2FE}"/>
              </a:ext>
            </a:extLst>
          </p:cNvPr>
          <p:cNvPicPr>
            <a:picLocks noChangeAspect="1"/>
          </p:cNvPicPr>
          <p:nvPr/>
        </p:nvPicPr>
        <p:blipFill>
          <a:blip r:embed="rId6"/>
          <a:stretch>
            <a:fillRect/>
          </a:stretch>
        </p:blipFill>
        <p:spPr>
          <a:xfrm>
            <a:off x="8240230" y="133805"/>
            <a:ext cx="1414395" cy="54259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grpSp>
        <p:nvGrpSpPr>
          <p:cNvPr id="11" name="btfpColumnIndicatorGroup2">
            <a:extLst>
              <a:ext uri="{FF2B5EF4-FFF2-40B4-BE49-F238E27FC236}">
                <a16:creationId xmlns:a16="http://schemas.microsoft.com/office/drawing/2014/main" id="{FC78FE37-D3C4-4EEF-833C-94B6D4D465A6}"/>
              </a:ext>
            </a:extLst>
          </p:cNvPr>
          <p:cNvGrpSpPr/>
          <p:nvPr/>
        </p:nvGrpSpPr>
        <p:grpSpPr>
          <a:xfrm>
            <a:off x="0" y="7518226"/>
            <a:ext cx="9729788" cy="148875"/>
            <a:chOff x="0" y="7518226"/>
            <a:chExt cx="9729788" cy="148875"/>
          </a:xfrm>
        </p:grpSpPr>
        <p:sp>
          <p:nvSpPr>
            <p:cNvPr id="9" name="btfpColumnGapBlocker242353">
              <a:extLst>
                <a:ext uri="{FF2B5EF4-FFF2-40B4-BE49-F238E27FC236}">
                  <a16:creationId xmlns:a16="http://schemas.microsoft.com/office/drawing/2014/main" id="{51DDADCC-98D8-4DE0-8F31-1AB1C20DC5ED}"/>
                </a:ext>
              </a:extLst>
            </p:cNvPr>
            <p:cNvSpPr/>
            <p:nvPr/>
          </p:nvSpPr>
          <p:spPr>
            <a:xfrm>
              <a:off x="9588500" y="7518226"/>
              <a:ext cx="141288" cy="148875"/>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btfpColumnGapBlocker705184">
              <a:extLst>
                <a:ext uri="{FF2B5EF4-FFF2-40B4-BE49-F238E27FC236}">
                  <a16:creationId xmlns:a16="http://schemas.microsoft.com/office/drawing/2014/main" id="{4E2A47D2-AC71-4CE8-B77F-63F687A827CC}"/>
                </a:ext>
              </a:extLst>
            </p:cNvPr>
            <p:cNvSpPr/>
            <p:nvPr/>
          </p:nvSpPr>
          <p:spPr>
            <a:xfrm>
              <a:off x="0" y="7518226"/>
              <a:ext cx="368300" cy="148875"/>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btfpColumnIndicator583442">
              <a:extLst>
                <a:ext uri="{FF2B5EF4-FFF2-40B4-BE49-F238E27FC236}">
                  <a16:creationId xmlns:a16="http://schemas.microsoft.com/office/drawing/2014/main" id="{EB21511B-1F07-4D94-B8B8-F12AA0D2FE1D}"/>
                </a:ext>
              </a:extLst>
            </p:cNvPr>
            <p:cNvCxnSpPr/>
            <p:nvPr/>
          </p:nvCxnSpPr>
          <p:spPr>
            <a:xfrm flipV="1">
              <a:off x="9588500" y="7518226"/>
              <a:ext cx="0" cy="148875"/>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 name="btfpColumnIndicator407642">
              <a:extLst>
                <a:ext uri="{FF2B5EF4-FFF2-40B4-BE49-F238E27FC236}">
                  <a16:creationId xmlns:a16="http://schemas.microsoft.com/office/drawing/2014/main" id="{5B622B9E-3BC0-4FE3-B3A4-8B81F9EAA0F8}"/>
                </a:ext>
              </a:extLst>
            </p:cNvPr>
            <p:cNvCxnSpPr/>
            <p:nvPr/>
          </p:nvCxnSpPr>
          <p:spPr>
            <a:xfrm flipV="1">
              <a:off x="368300" y="7518226"/>
              <a:ext cx="0" cy="148875"/>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10" name="btfpColumnIndicatorGroup1">
            <a:extLst>
              <a:ext uri="{FF2B5EF4-FFF2-40B4-BE49-F238E27FC236}">
                <a16:creationId xmlns:a16="http://schemas.microsoft.com/office/drawing/2014/main" id="{A9050069-579E-4EA6-9593-CC77E55F30A3}"/>
              </a:ext>
            </a:extLst>
          </p:cNvPr>
          <p:cNvGrpSpPr/>
          <p:nvPr/>
        </p:nvGrpSpPr>
        <p:grpSpPr>
          <a:xfrm>
            <a:off x="0" y="-223314"/>
            <a:ext cx="9729788" cy="148876"/>
            <a:chOff x="0" y="-223314"/>
            <a:chExt cx="9729788" cy="148876"/>
          </a:xfrm>
        </p:grpSpPr>
        <p:sp>
          <p:nvSpPr>
            <p:cNvPr id="8" name="btfpColumnGapBlocker799770">
              <a:extLst>
                <a:ext uri="{FF2B5EF4-FFF2-40B4-BE49-F238E27FC236}">
                  <a16:creationId xmlns:a16="http://schemas.microsoft.com/office/drawing/2014/main" id="{F19E9A05-086F-4314-9AAA-4A5D0C931C87}"/>
                </a:ext>
              </a:extLst>
            </p:cNvPr>
            <p:cNvSpPr/>
            <p:nvPr/>
          </p:nvSpPr>
          <p:spPr>
            <a:xfrm>
              <a:off x="9588500" y="-223314"/>
              <a:ext cx="141288" cy="148876"/>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btfpColumnGapBlocker133502">
              <a:extLst>
                <a:ext uri="{FF2B5EF4-FFF2-40B4-BE49-F238E27FC236}">
                  <a16:creationId xmlns:a16="http://schemas.microsoft.com/office/drawing/2014/main" id="{1358C7FD-C353-4B51-83D3-8CD619052B3A}"/>
                </a:ext>
              </a:extLst>
            </p:cNvPr>
            <p:cNvSpPr/>
            <p:nvPr/>
          </p:nvSpPr>
          <p:spPr>
            <a:xfrm>
              <a:off x="0" y="-223314"/>
              <a:ext cx="368300" cy="148876"/>
            </a:xfrm>
            <a:prstGeom prst="rect">
              <a:avLst/>
            </a:prstGeom>
            <a:pattFill prst="ltUpDiag">
              <a:fgClr>
                <a:srgbClr val="333333">
                  <a:alpha val="50000"/>
                </a:srgbClr>
              </a:fgClr>
              <a:bgClr>
                <a:srgbClr val="FFFFFF">
                  <a:alpha val="50000"/>
                </a:srgbClr>
              </a:bgClr>
            </a:patt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btfpColumnIndicator896065">
              <a:extLst>
                <a:ext uri="{FF2B5EF4-FFF2-40B4-BE49-F238E27FC236}">
                  <a16:creationId xmlns:a16="http://schemas.microsoft.com/office/drawing/2014/main" id="{2D88E963-79AB-49C2-A735-E9D5907664FC}"/>
                </a:ext>
              </a:extLst>
            </p:cNvPr>
            <p:cNvCxnSpPr/>
            <p:nvPr/>
          </p:nvCxnSpPr>
          <p:spPr>
            <a:xfrm flipV="1">
              <a:off x="9588500" y="-223314"/>
              <a:ext cx="0" cy="148876"/>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 name="btfpColumnIndicator837368">
              <a:extLst>
                <a:ext uri="{FF2B5EF4-FFF2-40B4-BE49-F238E27FC236}">
                  <a16:creationId xmlns:a16="http://schemas.microsoft.com/office/drawing/2014/main" id="{D9A46119-1530-451A-9A01-2A0B5CCEA870}"/>
                </a:ext>
              </a:extLst>
            </p:cNvPr>
            <p:cNvCxnSpPr/>
            <p:nvPr/>
          </p:nvCxnSpPr>
          <p:spPr>
            <a:xfrm flipV="1">
              <a:off x="368300" y="-223314"/>
              <a:ext cx="0" cy="148876"/>
            </a:xfrm>
            <a:prstGeom prst="line">
              <a:avLst/>
            </a:prstGeom>
            <a:ln w="3175" cap="flat" cmpd="sng" algn="ctr">
              <a:solidFill>
                <a:srgbClr val="B4B4B4"/>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81" name="Google Shape;81;p13"/>
          <p:cNvSpPr txBox="1">
            <a:spLocks noGrp="1"/>
          </p:cNvSpPr>
          <p:nvPr>
            <p:ph type="title"/>
          </p:nvPr>
        </p:nvSpPr>
        <p:spPr>
          <a:xfrm>
            <a:off x="385200" y="5"/>
            <a:ext cx="9195156" cy="951571"/>
          </a:xfrm>
          <a:prstGeom prst="rect">
            <a:avLst/>
          </a:prstGeom>
          <a:noFill/>
          <a:ln>
            <a:noFill/>
          </a:ln>
        </p:spPr>
        <p:txBody>
          <a:bodyPr spcFirstLastPara="1" wrap="square" lIns="36000" tIns="36000" rIns="36000" bIns="72000" anchor="b" anchorCtr="0">
            <a:noAutofit/>
          </a:bodyPr>
          <a:lstStyle/>
          <a:p>
            <a:pPr marL="0" lvl="0" indent="0" algn="l" rtl="0">
              <a:lnSpc>
                <a:spcPct val="100000"/>
              </a:lnSpc>
              <a:spcBef>
                <a:spcPts val="0"/>
              </a:spcBef>
              <a:spcAft>
                <a:spcPts val="0"/>
              </a:spcAft>
              <a:buClr>
                <a:schemeClr val="lt2"/>
              </a:buClr>
              <a:buSzPts val="2800"/>
              <a:buFont typeface="Calibri"/>
              <a:buNone/>
            </a:pPr>
            <a:r>
              <a:rPr lang="en-US" dirty="0"/>
              <a:t>70-20-10 Development Planning: EXAMPLE</a:t>
            </a:r>
            <a:endParaRPr dirty="0"/>
          </a:p>
        </p:txBody>
      </p:sp>
      <p:graphicFrame>
        <p:nvGraphicFramePr>
          <p:cNvPr id="82" name="Google Shape;82;p13"/>
          <p:cNvGraphicFramePr/>
          <p:nvPr>
            <p:extLst>
              <p:ext uri="{D42A27DB-BD31-4B8C-83A1-F6EECF244321}">
                <p14:modId xmlns:p14="http://schemas.microsoft.com/office/powerpoint/2010/main" val="3069604177"/>
              </p:ext>
            </p:extLst>
          </p:nvPr>
        </p:nvGraphicFramePr>
        <p:xfrm>
          <a:off x="360156" y="1664948"/>
          <a:ext cx="9220200" cy="4028950"/>
        </p:xfrm>
        <a:graphic>
          <a:graphicData uri="http://schemas.openxmlformats.org/drawingml/2006/table">
            <a:tbl>
              <a:tblPr firstRow="1" bandRow="1">
                <a:noFill/>
                <a:tableStyleId>{BCCD306E-7BF0-48D1-8765-45C576D63A44}</a:tableStyleId>
              </a:tblPr>
              <a:tblGrid>
                <a:gridCol w="2305050">
                  <a:extLst>
                    <a:ext uri="{9D8B030D-6E8A-4147-A177-3AD203B41FA5}">
                      <a16:colId xmlns:a16="http://schemas.microsoft.com/office/drawing/2014/main" val="20000"/>
                    </a:ext>
                  </a:extLst>
                </a:gridCol>
                <a:gridCol w="2305050">
                  <a:extLst>
                    <a:ext uri="{9D8B030D-6E8A-4147-A177-3AD203B41FA5}">
                      <a16:colId xmlns:a16="http://schemas.microsoft.com/office/drawing/2014/main" val="20001"/>
                    </a:ext>
                  </a:extLst>
                </a:gridCol>
                <a:gridCol w="2305050">
                  <a:extLst>
                    <a:ext uri="{9D8B030D-6E8A-4147-A177-3AD203B41FA5}">
                      <a16:colId xmlns:a16="http://schemas.microsoft.com/office/drawing/2014/main" val="20002"/>
                    </a:ext>
                  </a:extLst>
                </a:gridCol>
                <a:gridCol w="2305050">
                  <a:extLst>
                    <a:ext uri="{9D8B030D-6E8A-4147-A177-3AD203B41FA5}">
                      <a16:colId xmlns:a16="http://schemas.microsoft.com/office/drawing/2014/main" val="20003"/>
                    </a:ext>
                  </a:extLst>
                </a:gridCol>
              </a:tblGrid>
              <a:tr h="177800">
                <a:tc gridSpan="4">
                  <a:txBody>
                    <a:bodyPr/>
                    <a:lstStyle/>
                    <a:p>
                      <a:pPr marL="0" marR="0" lvl="0" indent="0" algn="ctr" rtl="0">
                        <a:spcBef>
                          <a:spcPts val="0"/>
                        </a:spcBef>
                        <a:spcAft>
                          <a:spcPts val="0"/>
                        </a:spcAft>
                        <a:buClr>
                          <a:schemeClr val="dk2"/>
                        </a:buClr>
                        <a:buSzPts val="1400"/>
                        <a:buFont typeface="Calibri"/>
                        <a:buNone/>
                      </a:pPr>
                      <a:r>
                        <a:rPr lang="en-US" sz="1400" u="none" strike="noStrike" cap="none" dirty="0">
                          <a:solidFill>
                            <a:schemeClr val="dk2"/>
                          </a:solidFill>
                        </a:rPr>
                        <a:t>Development plan </a:t>
                      </a:r>
                      <a:endParaRPr sz="1400" u="none" strike="noStrike" cap="none" dirty="0">
                        <a:solidFill>
                          <a:schemeClr val="dk2"/>
                        </a:solidFill>
                      </a:endParaRPr>
                    </a:p>
                  </a:txBody>
                  <a:tcPr marL="91400" marR="91400" marT="45700" marB="4570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28575"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747678"/>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7800">
                <a:tc>
                  <a:txBody>
                    <a:bodyPr/>
                    <a:lstStyle/>
                    <a:p>
                      <a:pPr marL="0" marR="0" lvl="0" indent="0" algn="ctr" rtl="0">
                        <a:spcBef>
                          <a:spcPts val="0"/>
                        </a:spcBef>
                        <a:spcAft>
                          <a:spcPts val="0"/>
                        </a:spcAft>
                        <a:buClr>
                          <a:srgbClr val="FFFFFF"/>
                        </a:buClr>
                        <a:buSzPts val="1400"/>
                        <a:buFont typeface="Calibri"/>
                        <a:buNone/>
                      </a:pPr>
                      <a:r>
                        <a:rPr lang="en-US" sz="1400" b="1" i="0" u="none" strike="noStrike" cap="none" dirty="0">
                          <a:solidFill>
                            <a:srgbClr val="FFFFFF"/>
                          </a:solidFill>
                        </a:rPr>
                        <a:t>Priority competency</a:t>
                      </a:r>
                      <a:br>
                        <a:rPr lang="en-US" sz="1400" b="1" i="0" u="none" strike="noStrike" cap="none" dirty="0">
                          <a:solidFill>
                            <a:srgbClr val="FFFFFF"/>
                          </a:solidFill>
                        </a:rPr>
                      </a:br>
                      <a:r>
                        <a:rPr lang="en-US" sz="1400" b="1" i="0" u="none" strike="noStrike" cap="none" dirty="0">
                          <a:solidFill>
                            <a:srgbClr val="FFFFFF"/>
                          </a:solidFill>
                        </a:rPr>
                        <a:t>and development goal</a:t>
                      </a:r>
                      <a:endParaRPr sz="1400" b="1" i="0" u="none" strike="noStrike" cap="none" dirty="0">
                        <a:solidFill>
                          <a:srgbClr val="FFFFFF"/>
                        </a:solidFill>
                      </a:endParaRPr>
                    </a:p>
                  </a:txBody>
                  <a:tcPr marL="91400" marR="91400" marT="45700" marB="45700" anchor="ctr">
                    <a:lnL w="12700" cap="flat" cmpd="sng">
                      <a:solidFill>
                        <a:schemeClr val="lt1"/>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604A82"/>
                    </a:solidFill>
                  </a:tcPr>
                </a:tc>
                <a:tc>
                  <a:txBody>
                    <a:bodyPr/>
                    <a:lstStyle/>
                    <a:p>
                      <a:pPr marL="0" marR="0" lvl="0" indent="0" algn="ctr" rtl="0">
                        <a:spcBef>
                          <a:spcPts val="0"/>
                        </a:spcBef>
                        <a:spcAft>
                          <a:spcPts val="0"/>
                        </a:spcAft>
                        <a:buClr>
                          <a:srgbClr val="FFFFFF"/>
                        </a:buClr>
                        <a:buSzPts val="1400"/>
                        <a:buFont typeface="Calibri"/>
                        <a:buNone/>
                      </a:pPr>
                      <a:r>
                        <a:rPr lang="en-US" sz="1400" b="1" i="0" u="none" strike="noStrike" cap="none">
                          <a:solidFill>
                            <a:srgbClr val="FFFFFF"/>
                          </a:solidFill>
                        </a:rPr>
                        <a:t>On-the-job learning</a:t>
                      </a:r>
                      <a:endParaRPr sz="1400" u="none" strike="noStrike" cap="none">
                        <a:solidFill>
                          <a:srgbClr val="FFFFFF"/>
                        </a:solidFill>
                      </a:endParaRPr>
                    </a:p>
                    <a:p>
                      <a:pPr marL="0" marR="0" lvl="0" indent="0" algn="ctr" rtl="0">
                        <a:spcBef>
                          <a:spcPts val="0"/>
                        </a:spcBef>
                        <a:spcAft>
                          <a:spcPts val="0"/>
                        </a:spcAft>
                        <a:buClr>
                          <a:srgbClr val="FFFFFF"/>
                        </a:buClr>
                        <a:buSzPts val="1400"/>
                        <a:buFont typeface="Calibri"/>
                        <a:buNone/>
                      </a:pPr>
                      <a:r>
                        <a:rPr lang="en-US" sz="1400" b="1" i="0" u="none" strike="noStrike" cap="none">
                          <a:solidFill>
                            <a:srgbClr val="FFFFFF"/>
                          </a:solidFill>
                        </a:rPr>
                        <a:t>70%</a:t>
                      </a:r>
                      <a:endParaRPr sz="1400" b="1" i="0" u="none" strike="noStrike" cap="none">
                        <a:solidFill>
                          <a:srgbClr val="FFFFFF"/>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145A95"/>
                    </a:solidFill>
                  </a:tcPr>
                </a:tc>
                <a:tc>
                  <a:txBody>
                    <a:bodyPr/>
                    <a:lstStyle/>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Coaching</a:t>
                      </a:r>
                      <a:endParaRPr sz="1400" b="1" i="0" u="none" strike="noStrike" cap="none">
                        <a:solidFill>
                          <a:schemeClr val="dk2"/>
                        </a:solidFill>
                      </a:endParaRPr>
                    </a:p>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20%</a:t>
                      </a:r>
                      <a:endParaRPr sz="1400" b="1" i="0" u="none" strike="noStrike" cap="none">
                        <a:solidFill>
                          <a:schemeClr val="dk2"/>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398BC6"/>
                    </a:solidFill>
                  </a:tcPr>
                </a:tc>
                <a:tc>
                  <a:txBody>
                    <a:bodyPr/>
                    <a:lstStyle/>
                    <a:p>
                      <a:pPr marL="0" marR="0" lvl="0" indent="0" algn="ctr" rtl="0">
                        <a:spcBef>
                          <a:spcPts val="0"/>
                        </a:spcBef>
                        <a:spcAft>
                          <a:spcPts val="0"/>
                        </a:spcAft>
                        <a:buClr>
                          <a:schemeClr val="dk2"/>
                        </a:buClr>
                        <a:buSzPts val="1400"/>
                        <a:buFont typeface="Calibri"/>
                        <a:buNone/>
                      </a:pPr>
                      <a:r>
                        <a:rPr lang="en-US" sz="1400" b="1" i="0" u="none" strike="noStrike" cap="none">
                          <a:solidFill>
                            <a:schemeClr val="dk2"/>
                          </a:solidFill>
                        </a:rPr>
                        <a:t>Formal learning </a:t>
                      </a:r>
                      <a:br>
                        <a:rPr lang="en-US" sz="1400" b="1" i="0" u="none" strike="noStrike" cap="none">
                          <a:solidFill>
                            <a:schemeClr val="dk2"/>
                          </a:solidFill>
                        </a:rPr>
                      </a:br>
                      <a:r>
                        <a:rPr lang="en-US" sz="1400" b="1" i="0" u="none" strike="noStrike" cap="none">
                          <a:solidFill>
                            <a:schemeClr val="dk2"/>
                          </a:solidFill>
                        </a:rPr>
                        <a:t>10%</a:t>
                      </a:r>
                      <a:endParaRPr sz="1400" b="1" i="0" u="none" strike="noStrike" cap="none">
                        <a:solidFill>
                          <a:schemeClr val="dk2"/>
                        </a:solidFill>
                      </a:endParaRPr>
                    </a:p>
                  </a:txBody>
                  <a:tcPr marL="91400" marR="91400" marT="45700" marB="45700" anchor="ctr">
                    <a:lnL w="12700" cap="flat" cmpd="sng">
                      <a:solidFill>
                        <a:schemeClr val="dk2"/>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rgbClr val="00A9E0"/>
                    </a:solidFill>
                  </a:tcPr>
                </a:tc>
                <a:extLst>
                  <a:ext uri="{0D108BD9-81ED-4DB2-BD59-A6C34878D82A}">
                    <a16:rowId xmlns:a16="http://schemas.microsoft.com/office/drawing/2014/main" val="10001"/>
                  </a:ext>
                </a:extLst>
              </a:tr>
              <a:tr h="1468700">
                <a:tc>
                  <a:txBody>
                    <a:bodyPr/>
                    <a:lstStyle/>
                    <a:p>
                      <a:r>
                        <a:rPr lang="en-US" sz="1200" b="1" u="none" strike="noStrike" cap="none" dirty="0">
                          <a:solidFill>
                            <a:schemeClr val="dk1"/>
                          </a:solidFill>
                          <a:latin typeface="Calibri"/>
                          <a:ea typeface="Calibri"/>
                          <a:cs typeface="Calibri"/>
                          <a:sym typeface="Calibri"/>
                        </a:rPr>
                        <a:t>Ownership: </a:t>
                      </a:r>
                      <a:br>
                        <a:rPr lang="en-US" sz="1200" u="none" strike="noStrike" cap="none" dirty="0">
                          <a:solidFill>
                            <a:schemeClr val="dk1"/>
                          </a:solidFill>
                          <a:latin typeface="Calibri"/>
                          <a:ea typeface="Calibri"/>
                          <a:cs typeface="Calibri"/>
                          <a:sym typeface="Calibri"/>
                        </a:rPr>
                      </a:br>
                      <a:r>
                        <a:rPr lang="en-US" sz="1200" b="0" i="0" u="none" strike="noStrike" cap="none" baseline="0" dirty="0">
                          <a:solidFill>
                            <a:schemeClr val="dk1"/>
                          </a:solidFill>
                          <a:latin typeface="Calibri"/>
                          <a:ea typeface="Calibri"/>
                          <a:cs typeface="Calibri"/>
                          <a:sym typeface="Arial"/>
                        </a:rPr>
                        <a:t>Effectively structures and facilitates decision-making processes; makes decisions effectively and responsibly to improve organizational health and impact.</a:t>
                      </a:r>
                      <a:endParaRPr sz="1200" u="none" strike="noStrike" cap="none" dirty="0">
                        <a:solidFill>
                          <a:schemeClr val="dk1"/>
                        </a:solidFill>
                        <a:latin typeface="Calibri"/>
                        <a:ea typeface="Calibri"/>
                        <a:cs typeface="Calibri"/>
                        <a:sym typeface="Calibri"/>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200"/>
                        <a:buFont typeface="Calibri"/>
                        <a:buNone/>
                      </a:pPr>
                      <a:r>
                        <a:rPr lang="en-US" sz="1200" u="none" strike="noStrike" cap="none">
                          <a:solidFill>
                            <a:schemeClr val="dk1"/>
                          </a:solidFill>
                          <a:latin typeface="Calibri"/>
                          <a:ea typeface="Calibri"/>
                          <a:cs typeface="Calibri"/>
                          <a:sym typeface="Calibri"/>
                        </a:rPr>
                        <a:t>Serve on our "Housing improvement" taskforce; assume responsibility for key deliverables and milestone tracking (with supervisor’s support). Flag to supervisor if falling behind so           we can jointly troubleshoot            and make sure that effort is right-sized.</a:t>
                      </a:r>
                      <a:endParaRPr sz="1200" u="none" strike="noStrike" cap="none">
                        <a:solidFill>
                          <a:schemeClr val="dk1"/>
                        </a:solidFill>
                        <a:latin typeface="Calibri"/>
                        <a:ea typeface="Calibri"/>
                        <a:cs typeface="Calibri"/>
                        <a:sym typeface="Calibri"/>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200"/>
                        <a:buFont typeface="Calibri"/>
                        <a:buNone/>
                      </a:pPr>
                      <a:r>
                        <a:rPr lang="en-US" sz="1200" u="none" strike="noStrike" cap="none">
                          <a:solidFill>
                            <a:schemeClr val="dk1"/>
                          </a:solidFill>
                          <a:latin typeface="Calibri"/>
                          <a:ea typeface="Calibri"/>
                          <a:cs typeface="Calibri"/>
                          <a:sym typeface="Calibri"/>
                        </a:rPr>
                        <a:t>Solicit support from Elena (from our M&amp;E team) to better understand how to build dashboards and internal tracking / monitoring systems. Get tools or templates from her as necessary.</a:t>
                      </a:r>
                      <a:endParaRPr sz="1200" u="none" strike="noStrike" cap="none">
                        <a:solidFill>
                          <a:schemeClr val="dk1"/>
                        </a:solidFill>
                        <a:latin typeface="Calibri"/>
                        <a:ea typeface="Calibri"/>
                        <a:cs typeface="Calibri"/>
                        <a:sym typeface="Calibri"/>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200"/>
                        <a:buFont typeface="Calibri"/>
                        <a:buNone/>
                      </a:pPr>
                      <a:r>
                        <a:rPr lang="en-US" sz="1200" u="none" strike="noStrike" cap="none">
                          <a:solidFill>
                            <a:schemeClr val="dk1"/>
                          </a:solidFill>
                          <a:latin typeface="Calibri"/>
                          <a:ea typeface="Calibri"/>
                          <a:cs typeface="Calibri"/>
                          <a:sym typeface="Calibri"/>
                        </a:rPr>
                        <a:t>Read "The 80/20 principle: The secret of achieving more with less."</a:t>
                      </a:r>
                      <a:endParaRPr sz="1200" u="none" strike="noStrike" cap="none">
                        <a:solidFill>
                          <a:schemeClr val="dk1"/>
                        </a:solidFill>
                        <a:latin typeface="Calibri"/>
                        <a:ea typeface="Calibri"/>
                        <a:cs typeface="Calibri"/>
                        <a:sym typeface="Calibri"/>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2"/>
                  </a:ext>
                </a:extLst>
              </a:tr>
              <a:tr h="1468700">
                <a:tc>
                  <a:txBody>
                    <a:bodyPr/>
                    <a:lstStyle/>
                    <a:p>
                      <a:pPr marL="0" marR="0" lvl="0" indent="0" algn="l" rtl="0">
                        <a:spcBef>
                          <a:spcPts val="0"/>
                        </a:spcBef>
                        <a:spcAft>
                          <a:spcPts val="0"/>
                        </a:spcAft>
                        <a:buClr>
                          <a:schemeClr val="dk1"/>
                        </a:buClr>
                        <a:buSzPts val="1200"/>
                        <a:buFont typeface="Calibri"/>
                        <a:buNone/>
                      </a:pPr>
                      <a:r>
                        <a:rPr lang="en-US" sz="1200" b="1" u="none" strike="noStrike" cap="none" dirty="0">
                          <a:solidFill>
                            <a:schemeClr val="dk1"/>
                          </a:solidFill>
                          <a:latin typeface="Calibri"/>
                          <a:ea typeface="Calibri"/>
                          <a:cs typeface="Calibri"/>
                          <a:sym typeface="Calibri"/>
                        </a:rPr>
                        <a:t>Decision making: </a:t>
                      </a:r>
                      <a:endParaRPr sz="1200" b="1" u="none" strike="noStrike" cap="none" dirty="0">
                        <a:solidFill>
                          <a:schemeClr val="dk1"/>
                        </a:solidFill>
                        <a:latin typeface="Calibri"/>
                        <a:ea typeface="Calibri"/>
                        <a:cs typeface="Calibri"/>
                        <a:sym typeface="Calibri"/>
                      </a:endParaRPr>
                    </a:p>
                    <a:p>
                      <a:r>
                        <a:rPr lang="en-US" sz="1200" b="0" i="0" u="none" strike="noStrike" cap="none" dirty="0">
                          <a:solidFill>
                            <a:schemeClr val="dk1"/>
                          </a:solidFill>
                          <a:latin typeface="Calibri"/>
                          <a:ea typeface="Calibri"/>
                          <a:cs typeface="Calibri"/>
                          <a:sym typeface="Arial"/>
                        </a:rPr>
                        <a:t>Effectively structures and facilitates decision-making processes; makes decisions effectively and responsibly to improve organizational health and impact.</a:t>
                      </a:r>
                      <a:endParaRPr sz="1100" u="none" strike="noStrike" cap="none" dirty="0">
                        <a:solidFill>
                          <a:schemeClr val="dk1"/>
                        </a:solidFill>
                        <a:latin typeface="Calibri"/>
                        <a:ea typeface="Calibri"/>
                        <a:cs typeface="Calibri"/>
                        <a:sym typeface="Calibri"/>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200"/>
                        <a:buFont typeface="Calibri"/>
                        <a:buNone/>
                      </a:pPr>
                      <a:r>
                        <a:rPr lang="en-US" sz="1200" u="none" strike="noStrike" cap="none">
                          <a:solidFill>
                            <a:schemeClr val="dk1"/>
                          </a:solidFill>
                          <a:latin typeface="Calibri"/>
                          <a:ea typeface="Calibri"/>
                          <a:cs typeface="Calibri"/>
                          <a:sym typeface="Calibri"/>
                        </a:rPr>
                        <a:t>Participate in the annual strategic planning process as a co-initiative lead; create a plan to solicit input and share that plan with my supervisor before starting.</a:t>
                      </a:r>
                      <a:endParaRPr sz="1200" u="none" strike="noStrike" cap="none">
                        <a:solidFill>
                          <a:schemeClr val="dk1"/>
                        </a:solidFill>
                        <a:latin typeface="Calibri"/>
                        <a:ea typeface="Calibri"/>
                        <a:cs typeface="Calibri"/>
                        <a:sym typeface="Calibri"/>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200"/>
                        <a:buFont typeface="Calibri"/>
                        <a:buNone/>
                      </a:pPr>
                      <a:r>
                        <a:rPr lang="en-US" sz="1200" u="none" strike="noStrike" cap="none">
                          <a:solidFill>
                            <a:schemeClr val="dk1"/>
                          </a:solidFill>
                          <a:latin typeface="Calibri"/>
                          <a:ea typeface="Calibri"/>
                          <a:cs typeface="Calibri"/>
                          <a:sym typeface="Calibri"/>
                        </a:rPr>
                        <a:t>Meet with the Chief of Staff as a coach throughout the planning process; debrief after each key decision-making point and reflect on what worked well, what didn't, and what to do differently next time.</a:t>
                      </a:r>
                      <a:endParaRPr sz="1200" u="none" strike="noStrike" cap="none">
                        <a:solidFill>
                          <a:schemeClr val="dk1"/>
                        </a:solidFill>
                        <a:latin typeface="Calibri"/>
                        <a:ea typeface="Calibri"/>
                        <a:cs typeface="Calibri"/>
                        <a:sym typeface="Calibri"/>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Clr>
                          <a:schemeClr val="dk1"/>
                        </a:buClr>
                        <a:buSzPts val="1200"/>
                        <a:buFont typeface="Calibri"/>
                        <a:buNone/>
                      </a:pPr>
                      <a:r>
                        <a:rPr lang="en-US" sz="1200" u="none" strike="noStrike" cap="none" dirty="0">
                          <a:solidFill>
                            <a:schemeClr val="dk1"/>
                          </a:solidFill>
                          <a:latin typeface="Calibri"/>
                          <a:ea typeface="Calibri"/>
                          <a:cs typeface="Calibri"/>
                          <a:sym typeface="Calibri"/>
                        </a:rPr>
                        <a:t>Read: Adams, M.G. 2009. "Change your questions, change your life: 10 powerful tools for life and work" to think about how best to solicit input.</a:t>
                      </a:r>
                      <a:endParaRPr sz="1200" u="none" strike="noStrike" cap="none" dirty="0">
                        <a:solidFill>
                          <a:schemeClr val="dk1"/>
                        </a:solidFill>
                        <a:latin typeface="Calibri"/>
                        <a:ea typeface="Calibri"/>
                        <a:cs typeface="Calibri"/>
                        <a:sym typeface="Calibri"/>
                      </a:endParaRPr>
                    </a:p>
                  </a:txBody>
                  <a:tcPr marL="68575" marR="685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graphicFrame>
        <p:nvGraphicFramePr>
          <p:cNvPr id="83" name="Google Shape;83;p13"/>
          <p:cNvGraphicFramePr/>
          <p:nvPr/>
        </p:nvGraphicFramePr>
        <p:xfrm>
          <a:off x="385200" y="1005334"/>
          <a:ext cx="9195200" cy="548560"/>
        </p:xfrm>
        <a:graphic>
          <a:graphicData uri="http://schemas.openxmlformats.org/drawingml/2006/table">
            <a:tbl>
              <a:tblPr firstRow="1" bandRow="1">
                <a:noFill/>
                <a:tableStyleId>{BCCD306E-7BF0-48D1-8765-45C576D63A44}</a:tableStyleId>
              </a:tblPr>
              <a:tblGrid>
                <a:gridCol w="2298800">
                  <a:extLst>
                    <a:ext uri="{9D8B030D-6E8A-4147-A177-3AD203B41FA5}">
                      <a16:colId xmlns:a16="http://schemas.microsoft.com/office/drawing/2014/main" val="20000"/>
                    </a:ext>
                  </a:extLst>
                </a:gridCol>
                <a:gridCol w="2298800">
                  <a:extLst>
                    <a:ext uri="{9D8B030D-6E8A-4147-A177-3AD203B41FA5}">
                      <a16:colId xmlns:a16="http://schemas.microsoft.com/office/drawing/2014/main" val="20001"/>
                    </a:ext>
                  </a:extLst>
                </a:gridCol>
                <a:gridCol w="2298800">
                  <a:extLst>
                    <a:ext uri="{9D8B030D-6E8A-4147-A177-3AD203B41FA5}">
                      <a16:colId xmlns:a16="http://schemas.microsoft.com/office/drawing/2014/main" val="20002"/>
                    </a:ext>
                  </a:extLst>
                </a:gridCol>
                <a:gridCol w="2298800">
                  <a:extLst>
                    <a:ext uri="{9D8B030D-6E8A-4147-A177-3AD203B41FA5}">
                      <a16:colId xmlns:a16="http://schemas.microsoft.com/office/drawing/2014/main" val="20003"/>
                    </a:ext>
                  </a:extLst>
                </a:gridCol>
              </a:tblGrid>
              <a:tr h="152400">
                <a:tc>
                  <a:txBody>
                    <a:bodyPr/>
                    <a:lstStyle/>
                    <a:p>
                      <a:pPr marL="0" marR="0" lvl="0" indent="0" algn="l" rtl="0">
                        <a:lnSpc>
                          <a:spcPct val="100000"/>
                        </a:lnSpc>
                        <a:spcBef>
                          <a:spcPts val="0"/>
                        </a:spcBef>
                        <a:spcAft>
                          <a:spcPts val="0"/>
                        </a:spcAft>
                        <a:buClr>
                          <a:schemeClr val="dk1"/>
                        </a:buClr>
                        <a:buSzPts val="1200"/>
                        <a:buFont typeface="Calibri"/>
                        <a:buNone/>
                      </a:pPr>
                      <a:r>
                        <a:rPr lang="en-US" sz="1200" b="1" u="none" strike="noStrike" cap="none">
                          <a:solidFill>
                            <a:schemeClr val="dk1"/>
                          </a:solidFill>
                          <a:latin typeface="Calibri"/>
                          <a:ea typeface="Calibri"/>
                          <a:cs typeface="Calibri"/>
                          <a:sym typeface="Calibri"/>
                        </a:rPr>
                        <a:t>Name</a:t>
                      </a:r>
                      <a:endParaRPr/>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AEB"/>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b="1" u="none" strike="noStrike" cap="none">
                          <a:solidFill>
                            <a:schemeClr val="dk1"/>
                          </a:solidFill>
                          <a:latin typeface="Calibri"/>
                          <a:ea typeface="Calibri"/>
                          <a:cs typeface="Calibri"/>
                          <a:sym typeface="Calibri"/>
                        </a:rPr>
                        <a:t>Supervisor’s name</a:t>
                      </a:r>
                      <a:endParaRPr/>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AEB"/>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b="1" u="none" strike="noStrike" cap="none">
                          <a:solidFill>
                            <a:schemeClr val="dk1"/>
                          </a:solidFill>
                          <a:latin typeface="Calibri"/>
                          <a:ea typeface="Calibri"/>
                          <a:cs typeface="Calibri"/>
                          <a:sym typeface="Calibri"/>
                        </a:rPr>
                        <a:t>Development period</a:t>
                      </a:r>
                      <a:endParaRPr sz="1200" b="1" u="none" strike="noStrike" cap="none">
                        <a:solidFill>
                          <a:schemeClr val="dk1"/>
                        </a:solidFill>
                        <a:latin typeface="Calibri"/>
                        <a:ea typeface="Calibri"/>
                        <a:cs typeface="Calibri"/>
                        <a:sym typeface="Calibri"/>
                      </a:endParaRPr>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AEB"/>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b="1" u="none" strike="noStrike" cap="none">
                          <a:solidFill>
                            <a:schemeClr val="dk1"/>
                          </a:solidFill>
                          <a:latin typeface="Calibri"/>
                          <a:ea typeface="Calibri"/>
                          <a:cs typeface="Calibri"/>
                          <a:sym typeface="Calibri"/>
                        </a:rPr>
                        <a:t>Last updated</a:t>
                      </a:r>
                      <a:endParaRPr sz="1200" b="1" u="none" strike="noStrike" cap="none">
                        <a:solidFill>
                          <a:schemeClr val="dk1"/>
                        </a:solidFill>
                        <a:latin typeface="Calibri"/>
                        <a:ea typeface="Calibri"/>
                        <a:cs typeface="Calibri"/>
                        <a:sym typeface="Calibri"/>
                      </a:endParaRPr>
                    </a:p>
                  </a:txBody>
                  <a:tcPr marL="91400" marR="91400" marT="45700" marB="45700">
                    <a:lnL w="127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9EAEB"/>
                    </a:solidFill>
                  </a:tcPr>
                </a:tc>
                <a:extLst>
                  <a:ext uri="{0D108BD9-81ED-4DB2-BD59-A6C34878D82A}">
                    <a16:rowId xmlns:a16="http://schemas.microsoft.com/office/drawing/2014/main" val="10000"/>
                  </a:ext>
                </a:extLst>
              </a:tr>
              <a:tr h="152400">
                <a:tc>
                  <a:txBody>
                    <a:bodyPr/>
                    <a:lstStyle/>
                    <a:p>
                      <a:pPr marL="0" marR="0" lvl="0" indent="0" algn="l" rtl="0">
                        <a:lnSpc>
                          <a:spcPct val="100000"/>
                        </a:lnSpc>
                        <a:spcBef>
                          <a:spcPts val="0"/>
                        </a:spcBef>
                        <a:spcAft>
                          <a:spcPts val="0"/>
                        </a:spcAft>
                        <a:buClr>
                          <a:schemeClr val="dk1"/>
                        </a:buClr>
                        <a:buSzPts val="1200"/>
                        <a:buFont typeface="Calibri"/>
                        <a:buNone/>
                      </a:pPr>
                      <a:r>
                        <a:rPr lang="en-US" sz="1200" u="none" strike="noStrike" cap="none">
                          <a:solidFill>
                            <a:schemeClr val="dk1"/>
                          </a:solidFill>
                        </a:rPr>
                        <a:t>Willie B.</a:t>
                      </a:r>
                      <a:endParaRPr sz="1200" u="none" strike="noStrike" cap="none"/>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u="none" strike="noStrike" cap="none">
                          <a:solidFill>
                            <a:schemeClr val="dk1"/>
                          </a:solidFill>
                        </a:rPr>
                        <a:t>Grisel L.</a:t>
                      </a:r>
                      <a:endParaRPr sz="1200" u="none" strike="noStrike" cap="none"/>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u="none" strike="noStrike" cap="none">
                          <a:solidFill>
                            <a:schemeClr val="dk1"/>
                          </a:solidFill>
                        </a:rPr>
                        <a:t>Jan – June 2022</a:t>
                      </a:r>
                      <a:endParaRPr sz="1200" u="none" strike="noStrike" cap="none"/>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Arial"/>
                        <a:buNone/>
                      </a:pPr>
                      <a:r>
                        <a:rPr lang="en-US" sz="1200" u="none" strike="noStrike" cap="none">
                          <a:solidFill>
                            <a:schemeClr val="dk1"/>
                          </a:solidFill>
                        </a:rPr>
                        <a:t>Jan 15 2022</a:t>
                      </a:r>
                      <a:endParaRPr sz="1200" u="none" strike="noStrike" cap="none"/>
                    </a:p>
                  </a:txBody>
                  <a:tcPr marL="91400" marR="91400" marT="45700" marB="45700">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84" name="Google Shape;84;p13"/>
          <p:cNvSpPr/>
          <p:nvPr/>
        </p:nvSpPr>
        <p:spPr>
          <a:xfrm>
            <a:off x="926733" y="5926139"/>
            <a:ext cx="2540000" cy="894251"/>
          </a:xfrm>
          <a:prstGeom prst="wedgeRectCallout">
            <a:avLst>
              <a:gd name="adj1" fmla="val -35819"/>
              <a:gd name="adj2" fmla="val -80960"/>
            </a:avLst>
          </a:prstGeom>
          <a:solidFill>
            <a:srgbClr val="FFFFFF"/>
          </a:solidFill>
          <a:ln w="19050" cap="flat" cmpd="sng">
            <a:solidFill>
              <a:srgbClr val="00437A"/>
            </a:solidFill>
            <a:prstDash val="solid"/>
            <a:miter lim="800000"/>
            <a:headEnd type="none" w="sm" len="sm"/>
            <a:tailEnd type="none" w="sm" len="sm"/>
          </a:ln>
        </p:spPr>
        <p:txBody>
          <a:bodyPr spcFirstLastPara="1" wrap="square" lIns="72050" tIns="72050" rIns="72050" bIns="72050" anchor="ctr" anchorCtr="0">
            <a:noAutofit/>
          </a:bodyPr>
          <a:lstStyle/>
          <a:p>
            <a:pPr marL="0" marR="0" lvl="0" indent="0" algn="l" rtl="0">
              <a:spcBef>
                <a:spcPts val="0"/>
              </a:spcBef>
              <a:spcAft>
                <a:spcPts val="0"/>
              </a:spcAft>
              <a:buClr>
                <a:srgbClr val="00437A"/>
              </a:buClr>
              <a:buSzPts val="1200"/>
              <a:buFont typeface="Calibri"/>
              <a:buNone/>
            </a:pPr>
            <a:r>
              <a:rPr lang="en-US" sz="1200" b="0" i="0" u="none" strike="noStrike" cap="none">
                <a:solidFill>
                  <a:srgbClr val="00437A"/>
                </a:solidFill>
                <a:latin typeface="Calibri"/>
                <a:ea typeface="Calibri"/>
                <a:cs typeface="Calibri"/>
                <a:sym typeface="Calibri"/>
              </a:rPr>
              <a:t>Choose 1-3 priority competencies on which to focus for the time period of the plan. This example shows two priority competencies. </a:t>
            </a:r>
            <a:endParaRPr/>
          </a:p>
        </p:txBody>
      </p:sp>
      <p:pic>
        <p:nvPicPr>
          <p:cNvPr id="12" name="Picture 11">
            <a:extLst>
              <a:ext uri="{FF2B5EF4-FFF2-40B4-BE49-F238E27FC236}">
                <a16:creationId xmlns:a16="http://schemas.microsoft.com/office/drawing/2014/main" id="{10531387-2384-41A4-B8CA-006727C4610E}"/>
              </a:ext>
            </a:extLst>
          </p:cNvPr>
          <p:cNvPicPr>
            <a:picLocks noChangeAspect="1"/>
          </p:cNvPicPr>
          <p:nvPr/>
        </p:nvPicPr>
        <p:blipFill>
          <a:blip r:embed="rId3"/>
          <a:stretch>
            <a:fillRect/>
          </a:stretch>
        </p:blipFill>
        <p:spPr>
          <a:xfrm>
            <a:off x="8174105" y="116720"/>
            <a:ext cx="1414395" cy="542591"/>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TFPCOLUMNGUIDE" val="Visible"/>
  <p:tag name="MEKKOFORMATS" val="&lt;MekkoFormats&gt;&lt;NumberFormat DecimalSeparator=&quot;.&quot; ThousandSeparator=&quot;,&quot; NegativeNumberFormat=&quot;1&quot; /&gt;&lt;Font&gt;&lt;Output_Font_Name Default=&quot;Arial&quot; UsePPTTheme=&quot;True&quot; /&gt;&lt;/Font&gt;&lt;DateFormat CultureID=&quot;1033&quot; FormatString=&quot;M/d/yyyy&quot; /&gt;&lt;/MekkoFormats&gt;"/>
</p:tagLst>
</file>

<file path=ppt/theme/theme1.xml><?xml version="1.0" encoding="utf-8"?>
<a:theme xmlns:a="http://schemas.openxmlformats.org/drawingml/2006/main" name="Bridgespan Core">
  <a:themeElements>
    <a:clrScheme name="Bridgespan">
      <a:dk1>
        <a:srgbClr val="464547"/>
      </a:dk1>
      <a:lt1>
        <a:srgbClr val="D0D1D3"/>
      </a:lt1>
      <a:dk2>
        <a:srgbClr val="FFFFFF"/>
      </a:dk2>
      <a:lt2>
        <a:srgbClr val="00437A"/>
      </a:lt2>
      <a:accent1>
        <a:srgbClr val="00A9E0"/>
      </a:accent1>
      <a:accent2>
        <a:srgbClr val="F08613"/>
      </a:accent2>
      <a:accent3>
        <a:srgbClr val="747678"/>
      </a:accent3>
      <a:accent4>
        <a:srgbClr val="008542"/>
      </a:accent4>
      <a:accent5>
        <a:srgbClr val="7AB800"/>
      </a:accent5>
      <a:accent6>
        <a:srgbClr val="70CDE3"/>
      </a:accent6>
      <a:hlink>
        <a:srgbClr val="00A9E0"/>
      </a:hlink>
      <a:folHlink>
        <a:srgbClr val="00A9E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907</Words>
  <Application>Microsoft Office PowerPoint</Application>
  <PresentationFormat>Custom</PresentationFormat>
  <Paragraphs>85</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Bridgespan Core</vt:lpstr>
      <vt:lpstr>70-20-10 Development Planning: TEMPLATE</vt:lpstr>
      <vt:lpstr>70-20-10 Development Planning: GUIDANCE</vt:lpstr>
      <vt:lpstr>70-20-10 Development Planning: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70-20-10 Development Planning TEMPLATE</dc:title>
  <dc:creator>Matthews, Carole</dc:creator>
  <cp:lastModifiedBy>Matthews, Carole</cp:lastModifiedBy>
  <cp:revision>2</cp:revision>
  <dcterms:modified xsi:type="dcterms:W3CDTF">2022-12-21T15:58:07Z</dcterms:modified>
</cp:coreProperties>
</file>