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5" r:id="rId2"/>
    <p:sldId id="296" r:id="rId3"/>
    <p:sldId id="297" r:id="rId4"/>
    <p:sldId id="298" r:id="rId5"/>
  </p:sldIdLst>
  <p:sldSz cx="9728200" cy="7445375"/>
  <p:notesSz cx="6858000" cy="9144000"/>
  <p:defaultTextStyle>
    <a:defPPr>
      <a:defRPr lang="en-US"/>
    </a:defPPr>
    <a:lvl1pPr marL="0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0667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1334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72001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62668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53335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44002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34669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25336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100" d="100"/>
          <a:sy n="100" d="100"/>
        </p:scale>
        <p:origin x="-336" y="360"/>
      </p:cViewPr>
      <p:guideLst>
        <p:guide orient="horz" pos="2345"/>
        <p:guide pos="30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D41D2-3413-41AD-997C-050B26638127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685800"/>
            <a:ext cx="4479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7BA6D-E1D1-499C-A3A4-05A2938FF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25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image" Target="../media/image5.jpe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tags" Target="../tags/tag8.xml"/><Relationship Id="rId11" Type="http://schemas.openxmlformats.org/officeDocument/2006/relationships/image" Target="../media/image4.png"/><Relationship Id="rId5" Type="http://schemas.openxmlformats.org/officeDocument/2006/relationships/tags" Target="../tags/tag7.xml"/><Relationship Id="rId10" Type="http://schemas.openxmlformats.org/officeDocument/2006/relationships/image" Target="../media/image1.emf"/><Relationship Id="rId4" Type="http://schemas.openxmlformats.org/officeDocument/2006/relationships/tags" Target="../tags/tag6.xml"/><Relationship Id="rId9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480107" y="2928426"/>
            <a:ext cx="4918669" cy="1920649"/>
          </a:xfrm>
        </p:spPr>
        <p:txBody>
          <a:bodyPr/>
          <a:lstStyle/>
          <a:p>
            <a:pPr lvl="0"/>
            <a:r>
              <a:rPr lang="en-US" dirty="0" smtClean="0"/>
              <a:t>First level bullet</a:t>
            </a:r>
          </a:p>
          <a:p>
            <a:pPr lvl="0"/>
            <a:r>
              <a:rPr lang="en-US" dirty="0" smtClean="0"/>
              <a:t>First level bullet</a:t>
            </a:r>
          </a:p>
          <a:p>
            <a:pPr lvl="0"/>
            <a:r>
              <a:rPr lang="en-US" dirty="0" smtClean="0"/>
              <a:t>First level bullet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st Pag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881" y="2717050"/>
            <a:ext cx="5966438" cy="20112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5" y="1403648"/>
            <a:ext cx="897743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6" y="1509082"/>
            <a:ext cx="426015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095043" y="1509082"/>
            <a:ext cx="426015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7763" y="1271289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092378" y="1271289"/>
            <a:ext cx="4272852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7" y="1509082"/>
            <a:ext cx="2879529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6336704" y="1509082"/>
            <a:ext cx="2879529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6175" y="1271289"/>
            <a:ext cx="2879529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 rtl="0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336703" y="1271289"/>
            <a:ext cx="2879529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 rtl="0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3356441" y="1509082"/>
            <a:ext cx="2879529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745" y="1271289"/>
            <a:ext cx="2879529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 rtl="0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6" y="1432230"/>
            <a:ext cx="4260155" cy="2664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095043" y="1432230"/>
            <a:ext cx="4260155" cy="2664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7763" y="1152391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092377" y="1152391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374844" y="4394567"/>
            <a:ext cx="4260155" cy="2664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5092378" y="4394567"/>
            <a:ext cx="4260155" cy="2664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374843" y="4143117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5092377" y="4143117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6" y="1509082"/>
            <a:ext cx="426015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7765" y="1271289"/>
            <a:ext cx="4272852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375130" y="1417940"/>
            <a:ext cx="8977942" cy="553329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altLang="zh-CN" sz="2400" kern="1200" baseline="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70000" lvl="0" indent="-271463" algn="l" defTabSz="981075" rtl="0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</a:pPr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 Chart and 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6" y="1510352"/>
            <a:ext cx="426015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5092377" y="1510352"/>
            <a:ext cx="4260410" cy="5533299"/>
          </a:xfrm>
          <a:prstGeom prst="rect">
            <a:avLst/>
          </a:prstGeom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7765" y="1271289"/>
            <a:ext cx="4272852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24" cy="158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think-cell Slide" r:id="rId9" imgW="360" imgH="360" progId="">
                  <p:embed/>
                </p:oleObj>
              </mc:Choice>
              <mc:Fallback>
                <p:oleObj name="think-cell Slide" r:id="rId9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24" cy="1587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 descr="Bridgespan blue band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5074"/>
            <a:ext cx="8521103" cy="32660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543511" y="3003040"/>
            <a:ext cx="7598360" cy="997413"/>
          </a:xfrm>
          <a:prstGeom prst="rect">
            <a:avLst/>
          </a:prstGeom>
        </p:spPr>
        <p:txBody>
          <a:bodyPr lIns="45720" tIns="45720" rIns="45720" bIns="45720" anchor="t" anchorCtr="0">
            <a:normAutofit/>
          </a:bodyPr>
          <a:lstStyle>
            <a:lvl1pPr>
              <a:defRPr sz="36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601102" y="4540568"/>
            <a:ext cx="4646841" cy="585341"/>
          </a:xfrm>
          <a:prstGeom prst="rect">
            <a:avLst/>
          </a:prstGeom>
        </p:spPr>
        <p:txBody>
          <a:bodyPr lIns="45720" rIns="45720">
            <a:normAutofit/>
          </a:bodyPr>
          <a:lstStyle>
            <a:lvl1pPr marL="0" indent="0" algn="l">
              <a:buNone/>
              <a:defRPr sz="1600">
                <a:solidFill>
                  <a:schemeClr val="tx2"/>
                </a:solidFill>
              </a:defRPr>
            </a:lvl1pPr>
            <a:lvl2pPr marL="490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1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2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2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53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44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34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25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03" y="446495"/>
            <a:ext cx="2713140" cy="914595"/>
          </a:xfrm>
          <a:prstGeom prst="rect">
            <a:avLst/>
          </a:prstGeom>
        </p:spPr>
      </p:pic>
      <p:sp>
        <p:nvSpPr>
          <p:cNvPr id="16" name="TextBox 15"/>
          <p:cNvSpPr txBox="1"/>
          <p:nvPr>
            <p:custDataLst>
              <p:tags r:id="rId7"/>
            </p:custDataLst>
          </p:nvPr>
        </p:nvSpPr>
        <p:spPr>
          <a:xfrm>
            <a:off x="4635537" y="5399445"/>
            <a:ext cx="4190316" cy="338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A8E2"/>
                </a:solidFill>
                <a:latin typeface="Caecilia LT Std Bold"/>
                <a:cs typeface="Caecilia LT Std Bold"/>
              </a:rPr>
              <a:t>Collaborating to accelerate social impact</a:t>
            </a:r>
            <a:endParaRPr lang="en-US" sz="1600" dirty="0">
              <a:solidFill>
                <a:srgbClr val="00A8E2"/>
              </a:solidFill>
              <a:latin typeface="Caecilia LT Std Bold"/>
              <a:cs typeface="Caecilia LT Std Bold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 noChangeAspect="1"/>
          </p:cNvGraphicFramePr>
          <p:nvPr/>
        </p:nvGraphicFramePr>
        <p:xfrm>
          <a:off x="0" y="0"/>
          <a:ext cx="158724" cy="158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think-cell Slide" r:id="rId18" imgW="360" imgH="360" progId="">
                  <p:embed/>
                </p:oleObj>
              </mc:Choice>
              <mc:Fallback>
                <p:oleObj name="think-cell Slide" r:id="rId18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24" cy="1587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79971" y="147632"/>
            <a:ext cx="9394466" cy="905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7200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CA" noProof="1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375383" y="1397297"/>
            <a:ext cx="8977435" cy="5532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5" name="SlideNumber"/>
          <p:cNvSpPr/>
          <p:nvPr/>
        </p:nvSpPr>
        <p:spPr>
          <a:xfrm>
            <a:off x="9060225" y="7225300"/>
            <a:ext cx="319988" cy="91459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/>
            <a:fld id="{BB69BBE8-4DB2-4642-B003-B220ACD5A2FD}" type="slidenum">
              <a:rPr lang="en-US" sz="1000" b="0" baseline="0" smtClean="0">
                <a:solidFill>
                  <a:srgbClr val="080808"/>
                </a:solidFill>
                <a:latin typeface="Verdana" pitchFamily="34" charset="0"/>
              </a:rPr>
              <a:pPr algn="ctr"/>
              <a:t>‹#›</a:t>
            </a:fld>
            <a:endParaRPr lang="fr-FR" sz="800" b="0" dirty="0" smtClean="0">
              <a:solidFill>
                <a:srgbClr val="080808"/>
              </a:solidFill>
            </a:endParaRPr>
          </a:p>
        </p:txBody>
      </p:sp>
      <p:sp>
        <p:nvSpPr>
          <p:cNvPr id="9" name="Notes"/>
          <p:cNvSpPr txBox="1">
            <a:spLocks noChangeArrowheads="1"/>
          </p:cNvSpPr>
          <p:nvPr/>
        </p:nvSpPr>
        <p:spPr bwMode="auto">
          <a:xfrm>
            <a:off x="182851" y="6961314"/>
            <a:ext cx="6961627" cy="1539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b">
            <a:spAutoFit/>
          </a:bodyPr>
          <a:lstStyle/>
          <a:p>
            <a:pPr marL="184150" indent="-184150" defTabSz="881063" fontAlgn="t"/>
            <a:endParaRPr lang="en-CA" sz="1000" noProof="0" dirty="0"/>
          </a:p>
        </p:txBody>
      </p:sp>
      <p:sp>
        <p:nvSpPr>
          <p:cNvPr id="12" name="Rectangle 11"/>
          <p:cNvSpPr>
            <a:spLocks noChangeAspect="1"/>
          </p:cNvSpPr>
          <p:nvPr/>
        </p:nvSpPr>
        <p:spPr>
          <a:xfrm>
            <a:off x="0" y="1080230"/>
            <a:ext cx="9728200" cy="144031"/>
          </a:xfrm>
          <a:prstGeom prst="rect">
            <a:avLst/>
          </a:prstGeom>
          <a:gradFill flip="none" rotWithShape="1">
            <a:gsLst>
              <a:gs pos="0">
                <a:srgbClr val="00437A"/>
              </a:gs>
              <a:gs pos="100000">
                <a:srgbClr val="00A9E0"/>
              </a:gs>
            </a:gsLst>
            <a:lin ang="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8" name="VCT_Marker_ID_8" hidden="1"/>
          <p:cNvSpPr/>
          <p:nvPr>
            <p:custDataLst>
              <p:tags r:id="rId16"/>
            </p:custDataLst>
          </p:nvPr>
        </p:nvSpPr>
        <p:spPr>
          <a:xfrm>
            <a:off x="1269793" y="127027"/>
            <a:ext cx="126979" cy="127027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err="1" smtClean="0">
              <a:solidFill>
                <a:schemeClr val="tx2"/>
              </a:solidFill>
            </a:endParaRPr>
          </a:p>
        </p:txBody>
      </p:sp>
      <p:sp>
        <p:nvSpPr>
          <p:cNvPr id="2" name="CreatedFooter"/>
          <p:cNvSpPr txBox="1"/>
          <p:nvPr/>
        </p:nvSpPr>
        <p:spPr>
          <a:xfrm>
            <a:off x="7695950" y="7222045"/>
            <a:ext cx="1371850" cy="92333"/>
          </a:xfrm>
          <a:prstGeom prst="rect">
            <a:avLst/>
          </a:prstGeom>
          <a:noFill/>
        </p:spPr>
        <p:txBody>
          <a:bodyPr vert="horz" wrap="none" lIns="45720" tIns="0" rIns="0" bIns="0" rtlCol="0" anchor="ctr">
            <a:spAutoFit/>
          </a:bodyPr>
          <a:lstStyle/>
          <a:p>
            <a:pPr algn="r"/>
            <a:r>
              <a:rPr lang="en-CA" sz="600" b="0" i="0" u="none" smtClean="0">
                <a:solidFill>
                  <a:schemeClr val="tx1"/>
                </a:solidFill>
                <a:latin typeface="Verdana"/>
              </a:rPr>
              <a:t>Leadership development toolkit ...</a:t>
            </a:r>
            <a:endParaRPr lang="en-CA" sz="600" b="0" i="0" u="none" dirty="0" smtClean="0">
              <a:solidFill>
                <a:schemeClr val="tx1"/>
              </a:solidFill>
              <a:latin typeface="Verdana"/>
            </a:endParaRPr>
          </a:p>
        </p:txBody>
      </p:sp>
      <p:sp>
        <p:nvSpPr>
          <p:cNvPr id="3" name="OfficeCode"/>
          <p:cNvSpPr txBox="1"/>
          <p:nvPr>
            <p:custDataLst>
              <p:tags r:id="rId17"/>
            </p:custDataLst>
          </p:nvPr>
        </p:nvSpPr>
        <p:spPr>
          <a:xfrm>
            <a:off x="7335513" y="7222045"/>
            <a:ext cx="208036" cy="92353"/>
          </a:xfrm>
          <a:prstGeom prst="rect">
            <a:avLst/>
          </a:prstGeom>
          <a:noFill/>
        </p:spPr>
        <p:txBody>
          <a:bodyPr vert="horz" wrap="none" lIns="45720" tIns="0" rIns="0" bIns="0" rtlCol="0" anchor="ctr">
            <a:spAutoFit/>
          </a:bodyPr>
          <a:lstStyle/>
          <a:p>
            <a:pPr algn="l"/>
            <a:r>
              <a:rPr lang="en-CA" sz="600" b="0" i="0" u="none" smtClean="0">
                <a:solidFill>
                  <a:schemeClr val="tx1"/>
                </a:solidFill>
                <a:latin typeface="Verdana"/>
              </a:rPr>
              <a:t>TOR</a:t>
            </a:r>
            <a:endParaRPr lang="en-CA" sz="600" b="0" i="0" u="none" dirty="0" smtClean="0">
              <a:solidFill>
                <a:schemeClr val="tx1"/>
              </a:solidFill>
              <a:latin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981334" rtl="0" eaLnBrk="1" latinLnBrk="0" hangingPunct="1">
        <a:spcBef>
          <a:spcPct val="0"/>
        </a:spcBef>
        <a:buNone/>
        <a:defRPr sz="26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71463" marR="0" indent="-271463" algn="l" defTabSz="981075" rtl="0" eaLnBrk="1" fontAlgn="base" latinLnBrk="0" hangingPunct="1">
        <a:lnSpc>
          <a:spcPct val="100000"/>
        </a:lnSpc>
        <a:spcBef>
          <a:spcPct val="40000"/>
        </a:spcBef>
        <a:spcAft>
          <a:spcPct val="0"/>
        </a:spcAft>
        <a:buClr>
          <a:schemeClr val="tx1"/>
        </a:buClr>
        <a:buSzPts val="2400"/>
        <a:buFont typeface="Verdana" pitchFamily="34" charset="0"/>
        <a:buChar char="•"/>
        <a:tabLst/>
        <a:defRPr kumimoji="0" lang="en-US" altLang="zh-CN" sz="2000" b="0" i="0" u="none" strike="noStrike" kern="1200" cap="none" spc="0" normalizeH="0" baseline="0" noProof="1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1pPr>
      <a:lvl2pPr marL="574675" marR="0" indent="-119063" algn="l" defTabSz="981075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Verdana"/>
        <a:buChar char="-"/>
        <a:tabLst/>
        <a:defRPr lang="en-CA" altLang="zh-CN" sz="1800" kern="1200" baseline="0" noProof="1">
          <a:solidFill>
            <a:schemeClr val="tx1"/>
          </a:solidFill>
          <a:latin typeface="+mn-lt"/>
          <a:ea typeface="+mn-ea"/>
          <a:cs typeface="+mn-cs"/>
        </a:defRPr>
      </a:lvl2pPr>
      <a:lvl3pPr marL="1052513" marR="0" indent="-287338" algn="l" defTabSz="981075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Marlett" pitchFamily="2" charset="2"/>
        <a:buChar char="8"/>
        <a:tabLst/>
        <a:defRPr lang="zh-CN" altLang="en-US" sz="1800" kern="1200" noProof="1">
          <a:solidFill>
            <a:schemeClr val="tx1"/>
          </a:solidFill>
          <a:latin typeface="+mn-lt"/>
          <a:ea typeface="+mn-ea"/>
          <a:cs typeface="+mn-cs"/>
        </a:defRPr>
      </a:lvl3pPr>
      <a:lvl4pPr marL="1453896" marR="0" indent="-210312" algn="l" defTabSz="981334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1"/>
        </a:buClr>
        <a:buSzTx/>
        <a:buFont typeface="Verdana" pitchFamily="34" charset="0"/>
        <a:buChar char="-"/>
        <a:tabLst/>
        <a:defRPr lang="en-CA" alt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08002" indent="-245334" algn="l" defTabSz="981334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698669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89336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80003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670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90667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1334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72001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2668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53335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44002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34669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25336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idgespan.org/Publications-and-Tools/Leadership-Effectiveness/Leadership-Development-Toolkit/Tools-and-Templates/Evaluate-Your-Staff-to-Identify-Leaders.asp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300" y="2884487"/>
            <a:ext cx="7924799" cy="997413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Additional tool: Discovering the critical success traits of your best hires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15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rce"/>
          <p:cNvSpPr>
            <a:spLocks noGrp="1"/>
          </p:cNvSpPr>
          <p:nvPr/>
        </p:nvSpPr>
        <p:spPr bwMode="auto">
          <a:xfrm>
            <a:off x="520700" y="1360487"/>
            <a:ext cx="8686800" cy="490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800" tIns="46800" rIns="46800" bIns="46800" numCol="1" anchor="t" anchorCtr="0" compatLnSpc="1">
            <a:prstTxWarp prst="textNoShape">
              <a:avLst/>
            </a:prstTxWarp>
            <a:spAutoFit/>
          </a:bodyPr>
          <a:lstStyle>
            <a:lvl1pPr marL="173736" indent="-173736" algn="l" defTabSz="981075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  <a:defRPr sz="18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48056" indent="-82296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813816" indent="-201168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8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084263" indent="-20637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1574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5pPr>
            <a:lvl6pPr marL="26146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6pPr>
            <a:lvl7pPr marL="30718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7pPr>
            <a:lvl8pPr marL="35290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8pPr>
            <a:lvl9pPr marL="39862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In addition to setting clear goals and implementing toward them, your organization can conduct broader learning investigations that will guide leadership development decisions going forward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One tool for doing so is to identify the 3-5 shared traits of your most successful staff members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Step One: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Use the </a:t>
            </a:r>
            <a:r>
              <a:rPr lang="en-US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2"/>
              </a:rPr>
              <a:t>performance-potential matrix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tool to identify your organizations strongest potential future leaders (you can also use strong former leaders)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Step Two: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With your senior leadership team, discuss what traits these individuals have in common that make them successful at your organization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Step Three: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Integrate these traits into your hiring, evaluation, and development plans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Step Four: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Monitor to see if assessing for these traits in the hiring stage leads to stronger hires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Discovering the critical success traits of your best hires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6150314"/>
            <a:ext cx="9728200" cy="1229973"/>
          </a:xfrm>
          <a:prstGeom prst="rect">
            <a:avLst/>
          </a:prstGeom>
          <a:solidFill>
            <a:schemeClr val="accent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For more resources, examples, and information visit: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www.bridgespan.org/leadershiptoolkit</a:t>
            </a:r>
          </a:p>
        </p:txBody>
      </p:sp>
      <p:sp>
        <p:nvSpPr>
          <p:cNvPr id="3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33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SAMPLE: Traits brainstorm with senior team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>
            <p:custDataLst>
              <p:tags r:id="rId1"/>
            </p:custDataLst>
          </p:nvPr>
        </p:nvSpPr>
        <p:spPr>
          <a:xfrm>
            <a:off x="596900" y="2427287"/>
            <a:ext cx="4038600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Adventurous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Takes risks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Ambitious: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Driven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to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succeed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Approachable: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Works well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others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Articulate: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Expresses well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in front of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groups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Calm: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Stays levelheaded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in a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crisis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Charismatic: Can be a leader when need be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Confident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Not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afraid to ask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questions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Cooperative: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Gets along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well in a team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setting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Creative: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Thinks outside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box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Curious: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Eager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to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learn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Data-driven: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Uses evidence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to make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decisions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Determined: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Does not give up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Devoted: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Committed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to the company’s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success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Diligent: Works relentlessly when need be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Easygoing: Easily adapts to new situations 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Educated: Possesses formal training</a:t>
            </a:r>
          </a:p>
        </p:txBody>
      </p:sp>
      <p:sp>
        <p:nvSpPr>
          <p:cNvPr id="8" name="Rectangle 7"/>
          <p:cNvSpPr/>
          <p:nvPr>
            <p:custDataLst>
              <p:tags r:id="rId2"/>
            </p:custDataLst>
          </p:nvPr>
        </p:nvSpPr>
        <p:spPr>
          <a:xfrm>
            <a:off x="4864100" y="2427287"/>
            <a:ext cx="40386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Efficient: Has very quick turnover time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Enthusiastic: Puts energy into every project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Flexible: Able to adapt my priorities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Fun: Doesn’t forget the “joy factor”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Honest: Values integrity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Independent: Needs little direction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Meticulous: Pays attention to the small details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Opinionated: Comfortable voicing opinions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Organized: Doesn’t drop balls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atient: Not easily ruffled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Persuasive: A natural salesperson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Procedural: Works best with structure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Resourceful: Uses every tool at hand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Results-oriented: Sets goals and work toward them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Technological: Industrially savvy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700" y="7226399"/>
            <a:ext cx="6962775" cy="153888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/>
          <a:p>
            <a:r>
              <a:rPr lang="en-US" sz="1000" dirty="0" smtClean="0"/>
              <a:t>Source: Trait list taken in part </a:t>
            </a:r>
            <a:r>
              <a:rPr lang="en-US" sz="1000" dirty="0"/>
              <a:t>from “50 </a:t>
            </a:r>
            <a:r>
              <a:rPr lang="en-US" sz="1000" dirty="0" smtClean="0"/>
              <a:t>Personality </a:t>
            </a:r>
            <a:r>
              <a:rPr lang="en-US" sz="1000" dirty="0"/>
              <a:t>Traits for the </a:t>
            </a:r>
            <a:r>
              <a:rPr lang="en-US" sz="1000" dirty="0" smtClean="0"/>
              <a:t>Workplace” on Monster.com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8300" y="1360487"/>
            <a:ext cx="8763000" cy="990600"/>
          </a:xfrm>
          <a:prstGeom prst="rect">
            <a:avLst/>
          </a:prstGeom>
          <a:solidFill>
            <a:schemeClr val="tx2"/>
          </a:solidFill>
          <a:ln w="190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Our strongest players:</a:t>
            </a:r>
            <a:endParaRPr lang="en-US" sz="1400" b="1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6900" y="1741487"/>
            <a:ext cx="8305800" cy="523220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sz="1400" dirty="0" smtClean="0"/>
              <a:t>George Mendoza, Cynthia Reed, Maya Mendez, Rachel Stein, Darius Adams, Tran </a:t>
            </a:r>
            <a:r>
              <a:rPr lang="en-US" sz="1400" dirty="0" err="1" smtClean="0"/>
              <a:t>Chiem</a:t>
            </a:r>
            <a:r>
              <a:rPr lang="en-US" sz="1400" dirty="0" smtClean="0"/>
              <a:t>, Alan Block, Kelly Collins</a:t>
            </a:r>
          </a:p>
        </p:txBody>
      </p:sp>
      <p:pic>
        <p:nvPicPr>
          <p:cNvPr id="12" name="RedCheck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40" y="4865687"/>
            <a:ext cx="334524" cy="323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RedCheck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6447" y="5627687"/>
            <a:ext cx="334524" cy="323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RedCheck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86776" y="5627687"/>
            <a:ext cx="334524" cy="323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RedCheck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86776" y="3570287"/>
            <a:ext cx="334524" cy="323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RedCheck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86776" y="2349352"/>
            <a:ext cx="334524" cy="323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ectangle 16"/>
          <p:cNvSpPr/>
          <p:nvPr/>
        </p:nvSpPr>
        <p:spPr>
          <a:xfrm>
            <a:off x="368300" y="2424780"/>
            <a:ext cx="228600" cy="4117307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45720" tIns="45720" rIns="45720" bIns="4572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Shared traits</a:t>
            </a:r>
          </a:p>
        </p:txBody>
      </p:sp>
      <p:sp>
        <p:nvSpPr>
          <p:cNvPr id="18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/>
                </a:solidFill>
              </a:rPr>
              <a:t>6_85 8_85</a:t>
            </a:r>
            <a:endParaRPr lang="en-US" sz="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89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Template: Traits brainstorm with senior team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>
            <p:custDataLst>
              <p:tags r:id="rId1"/>
            </p:custDataLst>
          </p:nvPr>
        </p:nvSpPr>
        <p:spPr>
          <a:xfrm>
            <a:off x="596900" y="2427287"/>
            <a:ext cx="4038600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Adventurous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Takes risks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Ambitious: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Driven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to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succeed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Approachable: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Works well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others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Articulate: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Expresses well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in front of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groups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Calm: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Stays levelheaded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in a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crisis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Charismatic: Can be a leader when need be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Confident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Not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afraid to ask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questions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Cooperative: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Gets along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well in a team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setting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Creative: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Thinks outside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box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Curious: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Eager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to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learn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Data-driven: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Uses evidence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to make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decisions          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Determined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: Does not give up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Devoted: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Committed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to the company’s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success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Diligent: Works relentlessly when need be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Easygoing: Easily adapts to new situations 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Educated: Possesses formal training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______________________________________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______________________________________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>
            <p:custDataLst>
              <p:tags r:id="rId2"/>
            </p:custDataLst>
          </p:nvPr>
        </p:nvSpPr>
        <p:spPr>
          <a:xfrm>
            <a:off x="4864100" y="2427287"/>
            <a:ext cx="4038600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Efficient: Has very quick turnover time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Enthusiastic: Puts energy into every project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Flexible: Able to adapt my priorities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Fun: Doesn’t forget the “joy factor”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Honest: Values integrity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Independent: Needs little direction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Meticulous: Pays attention to the small details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Opinionated: Comfortable voicing opinions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Organized: Doesn’t drop balls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atient: Not easily ruffled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Persuasive: A natural salesperson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Procedural: Works best with structure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Resourceful: Uses every tool at hand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Results-oriented: Sets goals and work toward them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Technological: Industrially savvy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______________________________________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______________________________________</a:t>
            </a:r>
          </a:p>
          <a:p>
            <a:pPr marL="182563" indent="-182563">
              <a:spcBef>
                <a:spcPts val="576"/>
              </a:spcBef>
              <a:buSzPct val="100000"/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______________________________________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700" y="7226399"/>
            <a:ext cx="6962775" cy="153888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/>
          <a:p>
            <a:r>
              <a:rPr lang="en-US" sz="1000" dirty="0" smtClean="0"/>
              <a:t>Source: Trait list taken in part </a:t>
            </a:r>
            <a:r>
              <a:rPr lang="en-US" sz="1000" dirty="0"/>
              <a:t>from “50 </a:t>
            </a:r>
            <a:r>
              <a:rPr lang="en-US" sz="1000" dirty="0" smtClean="0"/>
              <a:t>Personality </a:t>
            </a:r>
            <a:r>
              <a:rPr lang="en-US" sz="1000" dirty="0"/>
              <a:t>Traits for the </a:t>
            </a:r>
            <a:r>
              <a:rPr lang="en-US" sz="1000" dirty="0" smtClean="0"/>
              <a:t>Workplace” on Monster.com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8300" y="1360487"/>
            <a:ext cx="8763000" cy="990600"/>
          </a:xfrm>
          <a:prstGeom prst="rect">
            <a:avLst/>
          </a:prstGeom>
          <a:solidFill>
            <a:schemeClr val="tx2"/>
          </a:solidFill>
          <a:ln w="190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Our strongest players:</a:t>
            </a:r>
            <a:endParaRPr lang="en-US" sz="1400" b="1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8300" y="2424780"/>
            <a:ext cx="228600" cy="4726877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45720" tIns="45720" rIns="45720" bIns="4572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Shared traits</a:t>
            </a:r>
          </a:p>
        </p:txBody>
      </p:sp>
      <p:sp>
        <p:nvSpPr>
          <p:cNvPr id="2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/>
                </a:solidFill>
              </a:rPr>
              <a:t>6_85 8_85</a:t>
            </a:r>
            <a:endParaRPr lang="en-US" sz="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95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21.37504;35.87496;45.25;60.25;82.87504;97.92001;114.48;"/>
  <p:tag name="VCT-BULLETVISIBILITY" val="G****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90124985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-94170327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45389477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45389477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2/17/2012 11:28:15 AM"/>
  <p:tag name="VCT-TEMPLATE" val="Bridgespan Group.potx"/>
  <p:tag name="VCTMASTER" val="Bain Letter"/>
  <p:tag name="VCT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LLOWANCHOR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TnDMh0XEkqkgXFLxGIxV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8tVF8OH0kKrrvrzwuF9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BvzlwXMjUuS4_sExiSPi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1Dx1egjsUKcCJlSqYhtn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GBtBH7BUWuVt1IftgjSA"/>
</p:tagLst>
</file>

<file path=ppt/theme/theme1.xml><?xml version="1.0" encoding="utf-8"?>
<a:theme xmlns:a="http://schemas.openxmlformats.org/drawingml/2006/main" name="Bridgespan Group">
  <a:themeElements>
    <a:clrScheme name="Custom 8">
      <a:dk1>
        <a:sysClr val="windowText" lastClr="000000"/>
      </a:dk1>
      <a:lt1>
        <a:srgbClr val="DDDDDD"/>
      </a:lt1>
      <a:dk2>
        <a:srgbClr val="FFFFFF"/>
      </a:dk2>
      <a:lt2>
        <a:srgbClr val="00437A"/>
      </a:lt2>
      <a:accent1>
        <a:srgbClr val="00A9E0"/>
      </a:accent1>
      <a:accent2>
        <a:srgbClr val="F08613"/>
      </a:accent2>
      <a:accent3>
        <a:srgbClr val="747678"/>
      </a:accent3>
      <a:accent4>
        <a:srgbClr val="008542"/>
      </a:accent4>
      <a:accent5>
        <a:srgbClr val="7AB800"/>
      </a:accent5>
      <a:accent6>
        <a:srgbClr val="C3B600"/>
      </a:accent6>
      <a:hlink>
        <a:srgbClr val="00A9E0"/>
      </a:hlink>
      <a:folHlink>
        <a:srgbClr val="7030A0"/>
      </a:folHlink>
    </a:clrScheme>
    <a:fontScheme name="1 - Letter CFR 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9050">
          <a:noFill/>
        </a:ln>
      </a:spPr>
      <a:bodyPr lIns="45720" tIns="45720" rIns="45720" bIns="45720" rtlCol="0" anchor="ctr"/>
      <a:lstStyle>
        <a:defPPr algn="ctr">
          <a:defRPr sz="2000" dirty="0" err="1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080808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5720" rIns="45720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Bridgespan Group</Template>
  <TotalTime>109</TotalTime>
  <Words>647</Words>
  <Application>Microsoft Office PowerPoint</Application>
  <PresentationFormat>Custom</PresentationFormat>
  <Paragraphs>92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Bridgespan Group</vt:lpstr>
      <vt:lpstr>think-cell Slide</vt:lpstr>
      <vt:lpstr>Additional tool: Discovering the critical success traits of your best hires</vt:lpstr>
      <vt:lpstr>Discovering the critical success traits of your best hires</vt:lpstr>
      <vt:lpstr>SAMPLE: Traits brainstorm with senior team</vt:lpstr>
      <vt:lpstr>Template: Traits brainstorm with senior team</vt:lpstr>
    </vt:vector>
  </TitlesOfParts>
  <Company>Bain &amp; Company,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next step: Create a Plan A</dc:title>
  <dc:creator>Laura Burkhauser</dc:creator>
  <dc:description>Blank.potx Letter, Apr 4/12 by TJN</dc:description>
  <cp:lastModifiedBy>Carole Matthews</cp:lastModifiedBy>
  <cp:revision>39</cp:revision>
  <dcterms:created xsi:type="dcterms:W3CDTF">2013-06-11T13:31:30Z</dcterms:created>
  <dcterms:modified xsi:type="dcterms:W3CDTF">2013-06-20T15:05:55Z</dcterms:modified>
</cp:coreProperties>
</file>