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71" r:id="rId6"/>
    <p:sldId id="272" r:id="rId7"/>
    <p:sldId id="273" r:id="rId8"/>
    <p:sldId id="275" r:id="rId9"/>
    <p:sldId id="259" r:id="rId10"/>
    <p:sldId id="280" r:id="rId11"/>
    <p:sldId id="276" r:id="rId12"/>
    <p:sldId id="277" r:id="rId13"/>
    <p:sldId id="278" r:id="rId14"/>
    <p:sldId id="266" r:id="rId15"/>
    <p:sldId id="267" r:id="rId16"/>
    <p:sldId id="268" r:id="rId17"/>
    <p:sldId id="269" r:id="rId18"/>
    <p:sldId id="281" r:id="rId19"/>
    <p:sldId id="282" r:id="rId20"/>
    <p:sldId id="270" r:id="rId21"/>
    <p:sldId id="283" r:id="rId22"/>
  </p:sldIdLst>
  <p:sldSz cx="9729788" cy="7443788"/>
  <p:notesSz cx="6797675" cy="9926638"/>
  <p:custDataLst>
    <p:tags r:id="rId24"/>
  </p:custDataLst>
  <p:defaultTextStyle>
    <a:defPPr>
      <a:defRPr lang="en-US"/>
    </a:defPPr>
    <a:lvl1pPr marL="190815" indent="-190815" algn="l" defTabSz="763260" rtl="0" eaLnBrk="1" latinLnBrk="0" hangingPunct="1">
      <a:spcBef>
        <a:spcPts val="1200"/>
      </a:spcBef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381630" indent="-190815" algn="l" defTabSz="763260" rtl="0" eaLnBrk="1" latinLnBrk="0" hangingPunct="1">
      <a:spcBef>
        <a:spcPts val="600"/>
      </a:spcBef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72445" indent="-190815" algn="l" defTabSz="763260" rtl="0" eaLnBrk="1" latinLnBrk="0" hangingPunct="1">
      <a:spcBef>
        <a:spcPts val="600"/>
      </a:spcBef>
      <a:buChar char="&gt;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763260" indent="-190815" algn="l" defTabSz="763260" rtl="0" eaLnBrk="1" latinLnBrk="0" hangingPunct="1">
      <a:spcBef>
        <a:spcPts val="600"/>
      </a:spcBef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54075" indent="-190815" algn="l" defTabSz="763260" rtl="0" eaLnBrk="1" latinLnBrk="0" hangingPunct="1">
      <a:spcBef>
        <a:spcPts val="600"/>
      </a:spcBef>
      <a:buChar char="&gt;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144890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1335705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1526520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1717335" indent="-190815" algn="l" defTabSz="763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Carole" initials="MC" lastIdx="2" clrIdx="0">
    <p:extLst>
      <p:ext uri="{19B8F6BF-5375-455C-9EA6-DF929625EA0E}">
        <p15:presenceInfo xmlns:p15="http://schemas.microsoft.com/office/powerpoint/2012/main" userId="S-1-5-21-2025429265-484763869-839522115-164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C5C5C"/>
    <a:srgbClr val="FAEEC3"/>
    <a:srgbClr val="F2DE8A"/>
    <a:srgbClr val="E9CD49"/>
    <a:srgbClr val="C6AA3D"/>
    <a:srgbClr val="AB8933"/>
    <a:srgbClr val="FAECDB"/>
    <a:srgbClr val="EDDABD"/>
    <a:srgbClr val="CFB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905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03" autoAdjust="0"/>
  </p:normalViewPr>
  <p:slideViewPr>
    <p:cSldViewPr snapToGrid="0">
      <p:cViewPr varScale="1">
        <p:scale>
          <a:sx n="110" d="100"/>
          <a:sy n="110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5DF0-14B0-4421-880B-60836C7D7A2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1241425"/>
            <a:ext cx="4378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A98F-87D7-4C34-AF9E-5AE70A7C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5275" y="247650"/>
            <a:ext cx="6437313" cy="4924425"/>
          </a:xfrm>
          <a:ln/>
        </p:spPr>
      </p:sp>
    </p:spTree>
    <p:extLst>
      <p:ext uri="{BB962C8B-B14F-4D97-AF65-F5344CB8AC3E}">
        <p14:creationId xmlns:p14="http://schemas.microsoft.com/office/powerpoint/2010/main" val="246778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5275" y="247650"/>
            <a:ext cx="6437313" cy="4924425"/>
          </a:xfrm>
          <a:ln/>
        </p:spPr>
      </p:sp>
    </p:spTree>
    <p:extLst>
      <p:ext uri="{BB962C8B-B14F-4D97-AF65-F5344CB8AC3E}">
        <p14:creationId xmlns:p14="http://schemas.microsoft.com/office/powerpoint/2010/main" val="294416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" y="209550"/>
            <a:ext cx="6353175" cy="4860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7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marL="1085850" lvl="2" indent="-171450">
              <a:buFontTx/>
              <a:buChar char="-"/>
            </a:pPr>
            <a:endParaRPr lang="en-US" baseline="0" dirty="0"/>
          </a:p>
          <a:p>
            <a:pPr marL="914400" lvl="2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1B753-57EF-4E50-838D-85A2146DA2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588" y="233363"/>
            <a:ext cx="6515100" cy="498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8FFF-50C7-4AC7-AEFF-63CFFA7A9F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9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60E8-E0FF-4B13-BF36-437DCF280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23544" y="3904488"/>
            <a:ext cx="7790688" cy="69494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86471" indent="0" algn="ctr">
              <a:buNone/>
              <a:defRPr sz="2128"/>
            </a:lvl2pPr>
            <a:lvl3pPr marL="972941" indent="0" algn="ctr">
              <a:buNone/>
              <a:defRPr sz="1915"/>
            </a:lvl3pPr>
            <a:lvl4pPr marL="1459411" indent="0" algn="ctr">
              <a:buNone/>
              <a:defRPr sz="1703"/>
            </a:lvl4pPr>
            <a:lvl5pPr marL="1945881" indent="0" algn="ctr">
              <a:buNone/>
              <a:defRPr sz="1703"/>
            </a:lvl5pPr>
            <a:lvl6pPr marL="2432352" indent="0" algn="ctr">
              <a:buNone/>
              <a:defRPr sz="1703"/>
            </a:lvl6pPr>
            <a:lvl7pPr marL="2918820" indent="0" algn="ctr">
              <a:buNone/>
              <a:defRPr sz="1703"/>
            </a:lvl7pPr>
            <a:lvl8pPr marL="3405290" indent="0" algn="ctr">
              <a:buNone/>
              <a:defRPr sz="1703"/>
            </a:lvl8pPr>
            <a:lvl9pPr marL="3891762" indent="0" algn="ctr">
              <a:buNone/>
              <a:defRPr sz="1703"/>
            </a:lvl9pPr>
          </a:lstStyle>
          <a:p>
            <a:r>
              <a:rPr lang="en-US" dirty="0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23544" y="1417320"/>
            <a:ext cx="7790688" cy="2386584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0"/>
              </a:spcBef>
              <a:defRPr sz="4800" b="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Bridgespa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8" y="369094"/>
            <a:ext cx="2220045" cy="851360"/>
          </a:xfrm>
          <a:prstGeom prst="rect">
            <a:avLst/>
          </a:prstGeom>
        </p:spPr>
      </p:pic>
      <p:pic>
        <p:nvPicPr>
          <p:cNvPr id="9" name="Blue wav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" y="5355904"/>
            <a:ext cx="9729512" cy="2087884"/>
          </a:xfrm>
          <a:prstGeom prst="rect">
            <a:avLst/>
          </a:prstGeom>
        </p:spPr>
      </p:pic>
      <p:cxnSp>
        <p:nvCxnSpPr>
          <p:cNvPr id="12" name="Blue horizontal line"/>
          <p:cNvCxnSpPr/>
          <p:nvPr userDrawn="1"/>
        </p:nvCxnSpPr>
        <p:spPr>
          <a:xfrm>
            <a:off x="930058" y="3810794"/>
            <a:ext cx="779347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729788" cy="7443788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74" y="6654461"/>
            <a:ext cx="1890942" cy="677819"/>
          </a:xfrm>
          <a:prstGeom prst="rect">
            <a:avLst/>
          </a:prstGeom>
        </p:spPr>
      </p:pic>
      <p:cxnSp>
        <p:nvCxnSpPr>
          <p:cNvPr id="3" name="Blue horiz line"/>
          <p:cNvCxnSpPr/>
          <p:nvPr userDrawn="1"/>
        </p:nvCxnSpPr>
        <p:spPr>
          <a:xfrm>
            <a:off x="384048" y="902494"/>
            <a:ext cx="9198864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4048" y="1088136"/>
            <a:ext cx="9198864" cy="60848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marL="182563" lvl="0" indent="-182563" defTabSz="981334">
              <a:spcBef>
                <a:spcPts val="912"/>
              </a:spcBef>
              <a:spcAft>
                <a:spcPts val="0"/>
              </a:spcAft>
              <a:buClrTx/>
              <a:buSzPct val="100000"/>
            </a:pPr>
            <a:r>
              <a:rPr lang="en-US" dirty="0"/>
              <a:t>Click to edit Master text styles</a:t>
            </a:r>
          </a:p>
          <a:p>
            <a:pPr marL="449263" lvl="1" indent="-182563" defTabSz="981334">
              <a:spcBef>
                <a:spcPts val="408"/>
              </a:spcBef>
              <a:spcAft>
                <a:spcPts val="0"/>
              </a:spcAft>
              <a:buClrTx/>
              <a:buSzPct val="100000"/>
              <a:buFont typeface="Verdana" panose="020B0604030504040204" pitchFamily="34" charset="0"/>
            </a:pPr>
            <a:r>
              <a:rPr lang="en-US" dirty="0"/>
              <a:t>Second level</a:t>
            </a:r>
          </a:p>
          <a:p>
            <a:pPr marL="801688" lvl="2" indent="-192088" defTabSz="981334">
              <a:spcBef>
                <a:spcPts val="408"/>
              </a:spcBef>
              <a:spcAft>
                <a:spcPts val="0"/>
              </a:spcAft>
              <a:buClrTx/>
              <a:buSzPct val="140000"/>
              <a:buFont typeface="Verdana" panose="020B0604030504040204" pitchFamily="34" charset="0"/>
              <a:buChar char="‣"/>
            </a:pPr>
            <a:r>
              <a:rPr lang="en-US" dirty="0"/>
              <a:t>Third level</a:t>
            </a:r>
          </a:p>
          <a:p>
            <a:pPr marL="1472001" lvl="3" indent="-214313">
              <a:buClr>
                <a:schemeClr val="bg1"/>
              </a:buClr>
            </a:pPr>
            <a:r>
              <a:rPr lang="en-US" dirty="0"/>
              <a:t>Fourth level</a:t>
            </a:r>
          </a:p>
        </p:txBody>
      </p:sp>
      <p:pic>
        <p:nvPicPr>
          <p:cNvPr id="6" name="Blue vertical line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9080278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665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5200" y="5"/>
            <a:ext cx="9195156" cy="9515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btfpLayoutConfig" hidden="1"/>
          <p:cNvSpPr txBox="1"/>
          <p:nvPr userDrawn="1"/>
        </p:nvSpPr>
        <p:spPr bwMode="gray">
          <a:xfrm>
            <a:off x="12700" y="12700"/>
            <a:ext cx="8890000" cy="8809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overall_0_131733708841261106 columns_1_131733708841261106 </a:t>
            </a:r>
            <a:endParaRPr lang="en-US" sz="100" dirty="0" err="1">
              <a:solidFill>
                <a:srgbClr val="FFFFFF">
                  <a:alpha val="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4407408" cy="950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4" name="Blue vertical 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cxnSp>
        <p:nvCxnSpPr>
          <p:cNvPr id="6" name="Blue horizontal line"/>
          <p:cNvCxnSpPr/>
          <p:nvPr/>
        </p:nvCxnSpPr>
        <p:spPr>
          <a:xfrm>
            <a:off x="381599" y="902494"/>
            <a:ext cx="4407408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5180" y="-278"/>
            <a:ext cx="4864608" cy="74437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89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" userDrawn="1">
          <p15:clr>
            <a:srgbClr val="CCCCCC"/>
          </p15:clr>
        </p15:guide>
        <p15:guide id="2" pos="2968" userDrawn="1">
          <p15:clr>
            <a:srgbClr val="CCCCCC"/>
          </p15:clr>
        </p15:guide>
        <p15:guide id="3" pos="3304" userDrawn="1">
          <p15:clr>
            <a:srgbClr val="CCCCCC"/>
          </p15:clr>
        </p15:guide>
        <p15:guide id="4" pos="6040" userDrawn="1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vertical 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5180" y="-278"/>
            <a:ext cx="4864608" cy="74437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68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, Righ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vertical 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786" y="1"/>
            <a:ext cx="4678347" cy="7443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8072" y="0"/>
            <a:ext cx="4407408" cy="950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7" name="Blue horizontal line"/>
          <p:cNvCxnSpPr/>
          <p:nvPr/>
        </p:nvCxnSpPr>
        <p:spPr>
          <a:xfrm>
            <a:off x="5148071" y="902494"/>
            <a:ext cx="4407408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914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vertical 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786" y="1"/>
            <a:ext cx="4678347" cy="7443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96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ue wav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1597155" cy="7443509"/>
          </a:xfrm>
          <a:prstGeom prst="rect">
            <a:avLst/>
          </a:prstGeom>
        </p:spPr>
      </p:pic>
      <p:pic>
        <p:nvPicPr>
          <p:cNvPr id="6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2437071"/>
            <a:ext cx="5967412" cy="2010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97864"/>
            <a:ext cx="5184648" cy="3758184"/>
          </a:xfrm>
        </p:spPr>
        <p:txBody>
          <a:bodyPr anchor="t" anchorCtr="0"/>
          <a:lstStyle>
            <a:lvl1pPr algn="r">
              <a:defRPr sz="4800" cap="all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3" name="Bridgespa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72" y="6469080"/>
            <a:ext cx="1868284" cy="716464"/>
          </a:xfrm>
          <a:prstGeom prst="rect">
            <a:avLst/>
          </a:prstGeom>
        </p:spPr>
      </p:pic>
      <p:pic>
        <p:nvPicPr>
          <p:cNvPr id="4" name="Blue wa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"/>
            <a:ext cx="1597155" cy="744323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27064" y="3758184"/>
            <a:ext cx="3300984" cy="1197864"/>
          </a:xfrm>
          <a:prstGeom prst="rect">
            <a:avLst/>
          </a:prstGeom>
        </p:spPr>
        <p:txBody>
          <a:bodyPr lIns="0" rIns="45720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Blue vertical line"/>
          <p:cNvCxnSpPr/>
          <p:nvPr/>
        </p:nvCxnSpPr>
        <p:spPr>
          <a:xfrm>
            <a:off x="6007100" y="1248507"/>
            <a:ext cx="0" cy="3704493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49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tfpLayoutConfig" hidden="1"/>
          <p:cNvSpPr txBox="1"/>
          <p:nvPr userDrawn="1"/>
        </p:nvSpPr>
        <p:spPr bwMode="gray">
          <a:xfrm>
            <a:off x="10135" y="13785"/>
            <a:ext cx="612763" cy="99226"/>
          </a:xfrm>
          <a:prstGeom prst="rect">
            <a:avLst/>
          </a:prstGeom>
          <a:noFill/>
        </p:spPr>
        <p:txBody>
          <a:bodyPr vert="horz" wrap="none" lIns="38306" tIns="38306" rIns="38306" bIns="38306" rtlCol="0">
            <a:spAutoFit/>
          </a:bodyPr>
          <a:lstStyle/>
          <a:p>
            <a:pPr marL="0" indent="0">
              <a:buNone/>
            </a:pPr>
            <a:r>
              <a:rPr lang="en-US" sz="142">
                <a:solidFill>
                  <a:srgbClr val="FFFFFF">
                    <a:alpha val="0"/>
                  </a:srgbClr>
                </a:solidFill>
              </a:rPr>
              <a:t>overall_0_131690428734084882 columns_1_131690428734084882 </a:t>
            </a:r>
            <a:endParaRPr lang="en-US" sz="142" dirty="0" err="1">
              <a:solidFill>
                <a:srgbClr val="FFFFFF">
                  <a:alpha val="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28730" cy="390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42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2120204C6173742065646974656420627920547261636579204E65696C206F6E204175672031382C2032303138202D2D3E0D0A20203C74656D706C6174652076657273696F6E3D22322E332E342220747970653D22756E6272616E64656422206E616D653D224272696467657370616E20436F726522207061676553697A653D226C6574746572223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233034354239313C2F72756E6E696E674167656E64614261636B436F6C6F724C6566743E0D0A2020202020203C72756E6E696E674167656E64614261636B436F6C6F7252696768743E234430443144333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233436343534373C2F72756E6E696E674167656E646154657874436F6C6F7252696768743E0D0A2020202020203C636F6C756D6E4865616465724C696E65436F6C6F723E233436343534373C2F636F6C756D6E4865616465724C696E65436F6C6F723E0D0A2020202020203C636F6C756D6E48656164657254657874436F6C6F723E233436343534373C2F636F6C756D6E48656164657254657874436F6C6F723E0D0A2020202020203C726F774865616465724C696E65436F6C6F723E233436343534373C2F726F774865616465724C696E65436F6C6F723E0D0A2020202020203C726F7748656164657254657874436F6C6F723E233436343534373C2F726F7748656164657254657874436F6C6F723E0D0A2020202020203C636F6E636C7573696F6E4172726F774C696E65436F6C6F723E234630383631333C2F636F6E636C7573696F6E4172726F774C696E65436F6C6F723E0D0A2020202020203C636F6E636C7573696F6E4172726F7754657874436F6C6F723E234630383631333C2F636F6E636C7573696F6E4172726F7754657874436F6C6F723E0D0A2020202020203C70657263656E74616765436972636C6546756C6C436972636C65436F6C6F723E234135413641393C2F70657263656E74616765436972636C6546756C6C436972636C65436F6C6F723E0D0A2020202020203C70657263656E74616765436972636C6554657874486967686C69676874436F6C6F723E233030343337413C2F70657263656E74616765436972636C6554657874486967686C69676874436F6C6F723E0D0A2020202020203C737461747573537469636B6572436F6C6F723E233436343534373C2F737461747573537469636B6572436F6C6F723E0D0A2020202020203C63616C6C6F75744261636B436F6C6F723E234646464646463C2F63616C6C6F75744261636B436F6C6F723E0D0A2020202020203C63616C6C6F7574546578744C696E65436F6C6F723E233030343337413C2F63616C6C6F7574546578744C696E65436F6C6F723E0D0A2020202020203C6E756D626572427562626C654261636B436F6C6F723E234646464646463C2F6E756D626572427562626C654261636B436F6C6F723E0D0A2020202020203C6E756D626572427562626C65546578744C696E65436F6C6F723E234630383631333C2F6E756D626572427562626C65546578744C696E65436F6C6F723E0D0A2020202020203C76616C7565436861696E546578744C696E65436F6C6F723E233030343337413C2F76616C7565436861696E546578744C696E65436F6C6F723E0D0A2020202020203C6167656E6461486967686C69676874436F6C6F723E233030413945303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2223343634353437223E234646464646463C2F636F6C6F723E0D0A2020202020203C636F6C6F7220636F6E7472617374696E6754657874436F6C6F723D2223464646464646223E233630344138323C2F636F6C6F723E0D0A202020203C2F636F6C6F72733E0D0A20203C2F74656D706C6174653E0D0A20203C4775696465733E0D0A202020203C4C656674477569646520786D6C6E733D22323922202F3E0D0A202020203C5269676874477569646520786D6C6E733D2237353522202F3E0D0A202020203C5570706572537469636B6572477569646520786D6C6E733D22373522202F3E0D0A202020203C4C6F776572537469636B6572477569646520786D6C6E733D2231303322202F3E0D0A202020203C426F74746F6D477569646520786D6C6E733D2235363122202F3E0D0A20203C2F4775696465733E0D0A3C2F627466703E --&gt;&lt;/BTFP&gt;</a:t>
            </a:r>
            <a:endParaRPr lang="en-US" sz="142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9359917" y="7279200"/>
            <a:ext cx="150682" cy="15388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56769" rtl="0" eaLnBrk="1" latinLnBrk="0" hangingPunct="1">
              <a:spcBef>
                <a:spcPts val="1277"/>
              </a:spcBef>
              <a:buNone/>
            </a:pPr>
            <a:fld id="{BB69BBE8-4DB2-4642-B003-B220ACD5A2FD}" type="slidenum">
              <a:rPr lang="en-US" sz="1000" b="0" baseline="0" smtClean="0">
                <a:solidFill>
                  <a:schemeClr val="tx1"/>
                </a:solidFill>
                <a:latin typeface="+mn-lt"/>
              </a:rPr>
              <a:pPr marL="0" indent="0" algn="r" defTabSz="756769" rtl="0" eaLnBrk="1" latinLnBrk="0" hangingPunct="1">
                <a:spcBef>
                  <a:spcPts val="1277"/>
                </a:spcBef>
                <a:buNone/>
              </a:pPr>
              <a:t>‹#›</a:t>
            </a:fld>
            <a:endParaRPr lang="en-US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reatedFooter" hidden="1"/>
          <p:cNvSpPr/>
          <p:nvPr userDrawn="1"/>
        </p:nvSpPr>
        <p:spPr>
          <a:xfrm>
            <a:off x="6399915" y="7209339"/>
            <a:ext cx="1708242" cy="175529"/>
          </a:xfrm>
          <a:prstGeom prst="rect">
            <a:avLst/>
          </a:prstGeom>
        </p:spPr>
        <p:txBody>
          <a:bodyPr wrap="square" lIns="38306" tIns="38306" rIns="38306" bIns="38306">
            <a:spAutoFit/>
          </a:bodyPr>
          <a:lstStyle/>
          <a:p>
            <a:pPr marL="0" indent="0" algn="ctr" defTabSz="756769" rtl="0" eaLnBrk="1" latinLnBrk="0" hangingPunct="1">
              <a:spcBef>
                <a:spcPts val="1277"/>
              </a:spcBef>
              <a:buNone/>
            </a:pPr>
            <a:r>
              <a:rPr lang="en-US" sz="638">
                <a:solidFill>
                  <a:schemeClr val="tx1"/>
                </a:solidFill>
              </a:rPr>
              <a:t>How to do 70-20-10-Final2 (Dat ...</a:t>
            </a:r>
            <a:endParaRPr lang="en-US" sz="638" dirty="0">
              <a:solidFill>
                <a:schemeClr val="tx1"/>
              </a:solidFill>
            </a:endParaRPr>
          </a:p>
        </p:txBody>
      </p:sp>
      <p:sp>
        <p:nvSpPr>
          <p:cNvPr id="7" name="OfficeCode" hidden="1"/>
          <p:cNvSpPr/>
          <p:nvPr userDrawn="1"/>
        </p:nvSpPr>
        <p:spPr>
          <a:xfrm>
            <a:off x="5766007" y="7209339"/>
            <a:ext cx="431206" cy="175529"/>
          </a:xfrm>
          <a:prstGeom prst="rect">
            <a:avLst/>
          </a:prstGeom>
        </p:spPr>
        <p:txBody>
          <a:bodyPr wrap="square" lIns="38306" tIns="38306" rIns="38306" bIns="38306">
            <a:spAutoFit/>
          </a:bodyPr>
          <a:lstStyle/>
          <a:p>
            <a:pPr marL="0" indent="0" algn="ctr" defTabSz="756769" rtl="0" eaLnBrk="1" latinLnBrk="0" hangingPunct="1">
              <a:spcBef>
                <a:spcPts val="1277"/>
              </a:spcBef>
              <a:buNone/>
            </a:pPr>
            <a:r>
              <a:rPr lang="en-US" sz="638">
                <a:solidFill>
                  <a:schemeClr val="tx1"/>
                </a:solidFill>
              </a:rPr>
              <a:t>TBG</a:t>
            </a:r>
            <a:endParaRPr lang="en-US" sz="638" dirty="0">
              <a:solidFill>
                <a:schemeClr val="tx1"/>
              </a:solidFill>
            </a:endParaRP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85200" y="1317600"/>
            <a:ext cx="9195578" cy="5598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tfpLayoutConfig" hidden="1"/>
          <p:cNvSpPr txBox="1"/>
          <p:nvPr userDrawn="1"/>
        </p:nvSpPr>
        <p:spPr bwMode="gray">
          <a:xfrm>
            <a:off x="10135" y="13785"/>
            <a:ext cx="612763" cy="99226"/>
          </a:xfrm>
          <a:prstGeom prst="rect">
            <a:avLst/>
          </a:prstGeom>
          <a:noFill/>
        </p:spPr>
        <p:txBody>
          <a:bodyPr vert="horz" wrap="none" lIns="38306" tIns="38306" rIns="38306" bIns="38306" rtlCol="0">
            <a:spAutoFit/>
          </a:bodyPr>
          <a:lstStyle/>
          <a:p>
            <a:pPr marL="0" indent="0">
              <a:buNone/>
            </a:pPr>
            <a:r>
              <a:rPr lang="en-US" sz="142">
                <a:solidFill>
                  <a:srgbClr val="FFFFFF">
                    <a:alpha val="0"/>
                  </a:srgbClr>
                </a:solidFill>
              </a:rPr>
              <a:t>overall_0_131733570364636190 columns_1_131733570364636190 </a:t>
            </a:r>
            <a:endParaRPr lang="en-US" sz="142" dirty="0" err="1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12" name="Blue vertical lin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240792" cy="7443509"/>
          </a:xfrm>
          <a:prstGeom prst="rect">
            <a:avLst/>
          </a:prstGeom>
        </p:spPr>
      </p:pic>
      <p:cxnSp>
        <p:nvCxnSpPr>
          <p:cNvPr id="15" name="Blue horiz line"/>
          <p:cNvCxnSpPr/>
          <p:nvPr userDrawn="1"/>
        </p:nvCxnSpPr>
        <p:spPr>
          <a:xfrm>
            <a:off x="384048" y="902494"/>
            <a:ext cx="9198864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Title"/>
          <p:cNvSpPr>
            <a:spLocks noGrp="1"/>
          </p:cNvSpPr>
          <p:nvPr>
            <p:ph type="title"/>
          </p:nvPr>
        </p:nvSpPr>
        <p:spPr>
          <a:xfrm>
            <a:off x="384048" y="3"/>
            <a:ext cx="9195156" cy="951571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5" r:id="rId3"/>
    <p:sldLayoutId id="2147483666" r:id="rId4"/>
    <p:sldLayoutId id="2147483667" r:id="rId5"/>
    <p:sldLayoutId id="2147483668" r:id="rId6"/>
    <p:sldLayoutId id="2147483663" r:id="rId7"/>
    <p:sldLayoutId id="2147483664" r:id="rId8"/>
    <p:sldLayoutId id="2147483655" r:id="rId9"/>
    <p:sldLayoutId id="2147483669" r:id="rId10"/>
  </p:sldLayoutIdLst>
  <p:txStyles>
    <p:titleStyle>
      <a:lvl1pPr algn="l" defTabSz="756769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92570" indent="-192570" algn="l" defTabSz="972941" rtl="0" eaLnBrk="1" latinLnBrk="0" hangingPunct="1">
        <a:lnSpc>
          <a:spcPct val="100000"/>
        </a:lnSpc>
        <a:spcBef>
          <a:spcPts val="127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42" indent="-192570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267" indent="-184125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1837" indent="-192570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6097" indent="-194260" algn="l" defTabSz="972941" rtl="0" eaLnBrk="1" latinLnBrk="0" hangingPunct="1">
        <a:lnSpc>
          <a:spcPct val="100000"/>
        </a:lnSpc>
        <a:spcBef>
          <a:spcPts val="638"/>
        </a:spcBef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675586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3162056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648526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4134997" indent="-243236" algn="l" defTabSz="972941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89193" indent="-189193" algn="l" defTabSz="756769" rtl="0" eaLnBrk="1" latinLnBrk="0" hangingPunct="1">
        <a:spcBef>
          <a:spcPts val="1200"/>
        </a:spcBef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8384" indent="-189193" algn="l" defTabSz="756769" rtl="0" eaLnBrk="1" latinLnBrk="0" hangingPunct="1">
        <a:spcBef>
          <a:spcPts val="600"/>
        </a:spcBef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7577" indent="-189193" algn="l" defTabSz="756769" rtl="0" eaLnBrk="1" latinLnBrk="0" hangingPunct="1">
        <a:spcBef>
          <a:spcPts val="600"/>
        </a:spcBef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6769" indent="-189193" algn="l" defTabSz="756769" rtl="0" eaLnBrk="1" latinLnBrk="0" hangingPunct="1">
        <a:spcBef>
          <a:spcPts val="600"/>
        </a:spcBef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45961" indent="-189193" algn="l" defTabSz="756769" rtl="0" eaLnBrk="1" latinLnBrk="0" hangingPunct="1">
        <a:spcBef>
          <a:spcPts val="600"/>
        </a:spcBef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35153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346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3538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02730" algn="l" defTabSz="75676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 userDrawn="1">
          <p15:clr>
            <a:srgbClr val="D1D1D1"/>
          </p15:clr>
        </p15:guide>
        <p15:guide id="2" pos="233" userDrawn="1">
          <p15:clr>
            <a:srgbClr val="D1D1D1"/>
          </p15:clr>
        </p15:guide>
        <p15:guide id="4" orient="horz" pos="825" userDrawn="1">
          <p15:clr>
            <a:srgbClr val="D1D1D1"/>
          </p15:clr>
        </p15:guide>
        <p15:guide id="7" orient="horz" pos="4486" userDrawn="1">
          <p15:clr>
            <a:srgbClr val="D1D1D1"/>
          </p15:clr>
        </p15:guide>
        <p15:guide id="8" pos="6036" userDrawn="1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4.jpeg"/><Relationship Id="rId4" Type="http://schemas.openxmlformats.org/officeDocument/2006/relationships/hyperlink" Target="https://bspan.org/IFL7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Leadership-Development/Video-Tutorial-Understanding-Your-Future-Leadershi" TargetMode="External"/><Relationship Id="rId7" Type="http://schemas.openxmlformats.org/officeDocument/2006/relationships/hyperlink" Target="https://bspan.org/IFL7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hyperlink" Target="https://www.bridgespan.org/insights/library/leadership-development/52-free-development-opportunities" TargetMode="External"/><Relationship Id="rId5" Type="http://schemas.openxmlformats.org/officeDocument/2006/relationships/hyperlink" Target="https://www.bridgespan.org/insights/library/leadership-development/a-framework-for-great-nonprofit-leadership" TargetMode="External"/><Relationship Id="rId4" Type="http://schemas.openxmlformats.org/officeDocument/2006/relationships/hyperlink" Target="https://www.bridgespan.org/Insights/Library/Leadership-Development/Video-Tutorial-Performance-Potential-Matri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Accelerator@Bridgespan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spa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btfpColumnIndicatorGroup2">
            <a:extLst>
              <a:ext uri="{FF2B5EF4-FFF2-40B4-BE49-F238E27FC236}">
                <a16:creationId xmlns:a16="http://schemas.microsoft.com/office/drawing/2014/main" id="{BAF2EA40-D60C-9AD0-2613-3EDF05891586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3" name="btfpColumnGapBlocker361248">
              <a:extLst>
                <a:ext uri="{FF2B5EF4-FFF2-40B4-BE49-F238E27FC236}">
                  <a16:creationId xmlns:a16="http://schemas.microsoft.com/office/drawing/2014/main" id="{4E5C46DA-5E25-1E21-F747-C7F63240DA13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847573">
              <a:extLst>
                <a:ext uri="{FF2B5EF4-FFF2-40B4-BE49-F238E27FC236}">
                  <a16:creationId xmlns:a16="http://schemas.microsoft.com/office/drawing/2014/main" id="{8E37F192-0B8E-BAF4-668B-7EE350DE648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501933">
              <a:extLst>
                <a:ext uri="{FF2B5EF4-FFF2-40B4-BE49-F238E27FC236}">
                  <a16:creationId xmlns:a16="http://schemas.microsoft.com/office/drawing/2014/main" id="{00431E6C-95B4-2D04-5A10-6D84D54FBE20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411566">
              <a:extLst>
                <a:ext uri="{FF2B5EF4-FFF2-40B4-BE49-F238E27FC236}">
                  <a16:creationId xmlns:a16="http://schemas.microsoft.com/office/drawing/2014/main" id="{C7F3D7B5-E3C6-0DF7-5799-A794ED9B555D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btfpColumnIndicatorGroup1">
            <a:extLst>
              <a:ext uri="{FF2B5EF4-FFF2-40B4-BE49-F238E27FC236}">
                <a16:creationId xmlns:a16="http://schemas.microsoft.com/office/drawing/2014/main" id="{A8693C4B-3604-C9F7-47E0-1BD409EF5DDE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156891">
              <a:extLst>
                <a:ext uri="{FF2B5EF4-FFF2-40B4-BE49-F238E27FC236}">
                  <a16:creationId xmlns:a16="http://schemas.microsoft.com/office/drawing/2014/main" id="{1D2E8F59-EE77-656F-4443-0FCC1B4BA2F5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567216">
              <a:extLst>
                <a:ext uri="{FF2B5EF4-FFF2-40B4-BE49-F238E27FC236}">
                  <a16:creationId xmlns:a16="http://schemas.microsoft.com/office/drawing/2014/main" id="{6D704934-FFEC-3641-B8F5-EC9EDD6287A6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328976">
              <a:extLst>
                <a:ext uri="{FF2B5EF4-FFF2-40B4-BE49-F238E27FC236}">
                  <a16:creationId xmlns:a16="http://schemas.microsoft.com/office/drawing/2014/main" id="{03CE0D5D-B337-A8D2-C8C5-95770A49759F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473465">
              <a:extLst>
                <a:ext uri="{FF2B5EF4-FFF2-40B4-BE49-F238E27FC236}">
                  <a16:creationId xmlns:a16="http://schemas.microsoft.com/office/drawing/2014/main" id="{FB983A00-34B3-23C3-3552-5D598940C90F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Start guide: </a:t>
            </a:r>
            <a:br>
              <a:rPr lang="en-US"/>
            </a:br>
            <a:r>
              <a:rPr lang="en-US"/>
              <a:t>Develop </a:t>
            </a:r>
            <a:r>
              <a:rPr lang="en-US" dirty="0"/>
              <a:t>future Nonprofit leaders with 70/20/10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Bridgespan Group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4529" y="12698"/>
            <a:ext cx="8888104" cy="107699"/>
          </a:xfrm>
          <a:prstGeom prst="rect">
            <a:avLst/>
          </a:prstGeom>
          <a:noFill/>
        </p:spPr>
        <p:txBody>
          <a:bodyPr vert="horz" wrap="square" lIns="45710" rIns="4571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overall_0_131879747654125066 columns_1_131879747654125066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1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tfpColumnIndicatorGroup2">
            <a:extLst>
              <a:ext uri="{FF2B5EF4-FFF2-40B4-BE49-F238E27FC236}">
                <a16:creationId xmlns:a16="http://schemas.microsoft.com/office/drawing/2014/main" id="{947FD148-BAAC-70D3-FAAA-7890966E94BB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8" name="btfpColumnGapBlocker216365">
              <a:extLst>
                <a:ext uri="{FF2B5EF4-FFF2-40B4-BE49-F238E27FC236}">
                  <a16:creationId xmlns:a16="http://schemas.microsoft.com/office/drawing/2014/main" id="{5FCA56A8-C175-1E44-F6E8-553D4FB00CAA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563963">
              <a:extLst>
                <a:ext uri="{FF2B5EF4-FFF2-40B4-BE49-F238E27FC236}">
                  <a16:creationId xmlns:a16="http://schemas.microsoft.com/office/drawing/2014/main" id="{63918B2F-1FA0-2051-DA62-E9F945CF9908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494464">
              <a:extLst>
                <a:ext uri="{FF2B5EF4-FFF2-40B4-BE49-F238E27FC236}">
                  <a16:creationId xmlns:a16="http://schemas.microsoft.com/office/drawing/2014/main" id="{A50E8B6D-8734-7D67-E541-D323E59E35D7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374505">
              <a:extLst>
                <a:ext uri="{FF2B5EF4-FFF2-40B4-BE49-F238E27FC236}">
                  <a16:creationId xmlns:a16="http://schemas.microsoft.com/office/drawing/2014/main" id="{3EA124AB-24D8-ED8F-397A-5253C1B2E0C1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3F89351C-D9A1-AF21-5936-0360C12B0EE8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923194">
              <a:extLst>
                <a:ext uri="{FF2B5EF4-FFF2-40B4-BE49-F238E27FC236}">
                  <a16:creationId xmlns:a16="http://schemas.microsoft.com/office/drawing/2014/main" id="{02D9B11F-EC44-749B-F1B0-E1D71851F87B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887435">
              <a:extLst>
                <a:ext uri="{FF2B5EF4-FFF2-40B4-BE49-F238E27FC236}">
                  <a16:creationId xmlns:a16="http://schemas.microsoft.com/office/drawing/2014/main" id="{CC3CD171-A977-83C7-BE3E-AF6754BAAB9E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520509">
              <a:extLst>
                <a:ext uri="{FF2B5EF4-FFF2-40B4-BE49-F238E27FC236}">
                  <a16:creationId xmlns:a16="http://schemas.microsoft.com/office/drawing/2014/main" id="{2CF9D3EF-959F-8152-2216-BD86FB1B6AD1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896419">
              <a:extLst>
                <a:ext uri="{FF2B5EF4-FFF2-40B4-BE49-F238E27FC236}">
                  <a16:creationId xmlns:a16="http://schemas.microsoft.com/office/drawing/2014/main" id="{DD324739-C646-063A-0C1B-251F13AFAB3F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 How to find formal learning opportunities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overall_0_131884056082107505 columns_1_131884056082107505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13" name="btfpBulletedListLegacy285034"/>
          <p:cNvSpPr/>
          <p:nvPr/>
        </p:nvSpPr>
        <p:spPr>
          <a:xfrm>
            <a:off x="4645336" y="3051152"/>
            <a:ext cx="48421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in-house trainings, if any, might provide a useful foundation?</a:t>
            </a:r>
          </a:p>
          <a:p>
            <a:pPr marL="177800" indent="-177800">
              <a:spcAft>
                <a:spcPts val="600"/>
              </a:spcAft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external readings or courses (online or traditional classroom) that might be relevant?</a:t>
            </a:r>
          </a:p>
          <a:p>
            <a:pPr marL="177800" indent="-177800">
              <a:spcAft>
                <a:spcPts val="600"/>
              </a:spcAft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conferences or special events that would be valuable? (Note that this can also be a source of mentors)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4213" y="1222747"/>
            <a:ext cx="8437485" cy="1569660"/>
            <a:chOff x="598488" y="2081256"/>
            <a:chExt cx="8437485" cy="1569660"/>
          </a:xfrm>
        </p:grpSpPr>
        <p:sp>
          <p:nvSpPr>
            <p:cNvPr id="15" name="TextBox 14"/>
            <p:cNvSpPr txBox="1"/>
            <p:nvPr/>
          </p:nvSpPr>
          <p:spPr>
            <a:xfrm>
              <a:off x="692730" y="2081256"/>
              <a:ext cx="2504690" cy="156966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9600" b="1" dirty="0">
                  <a:solidFill>
                    <a:schemeClr val="accent2"/>
                  </a:solidFill>
                </a:rPr>
                <a:t>10%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98488" y="3573294"/>
              <a:ext cx="8437485" cy="0"/>
            </a:xfrm>
            <a:prstGeom prst="line">
              <a:avLst/>
            </a:prstGeom>
            <a:ln w="34925" cap="rnd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756332" y="1559946"/>
            <a:ext cx="4620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 or </a:t>
            </a:r>
            <a:b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learning</a:t>
            </a: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23" y="4117299"/>
            <a:ext cx="1829002" cy="18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tfpColumnIndicatorGroup2">
            <a:extLst>
              <a:ext uri="{FF2B5EF4-FFF2-40B4-BE49-F238E27FC236}">
                <a16:creationId xmlns:a16="http://schemas.microsoft.com/office/drawing/2014/main" id="{F1C3571E-DF61-0D55-5ECB-1143E0B5C71F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8" name="btfpColumnGapBlocker450263">
              <a:extLst>
                <a:ext uri="{FF2B5EF4-FFF2-40B4-BE49-F238E27FC236}">
                  <a16:creationId xmlns:a16="http://schemas.microsoft.com/office/drawing/2014/main" id="{49821A11-EEF8-76A0-B3D2-A8B841511E62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btfpColumnGapBlocker439692">
              <a:extLst>
                <a:ext uri="{FF2B5EF4-FFF2-40B4-BE49-F238E27FC236}">
                  <a16:creationId xmlns:a16="http://schemas.microsoft.com/office/drawing/2014/main" id="{2C076605-4915-9720-069E-E2D7E5E3C01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btfpColumnIndicator195183">
              <a:extLst>
                <a:ext uri="{FF2B5EF4-FFF2-40B4-BE49-F238E27FC236}">
                  <a16:creationId xmlns:a16="http://schemas.microsoft.com/office/drawing/2014/main" id="{2E5ED7BF-5837-C33A-255A-608FAC1928A8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633534">
              <a:extLst>
                <a:ext uri="{FF2B5EF4-FFF2-40B4-BE49-F238E27FC236}">
                  <a16:creationId xmlns:a16="http://schemas.microsoft.com/office/drawing/2014/main" id="{FB213B9F-6722-D09E-FF11-59ED55EBFC55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230A2A1D-33D3-CC05-4F14-FFDB255AF4E8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7" name="btfpColumnGapBlocker821696">
              <a:extLst>
                <a:ext uri="{FF2B5EF4-FFF2-40B4-BE49-F238E27FC236}">
                  <a16:creationId xmlns:a16="http://schemas.microsoft.com/office/drawing/2014/main" id="{D6A38FC2-ADEA-AC2C-929B-A5B1D95402C9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994939">
              <a:extLst>
                <a:ext uri="{FF2B5EF4-FFF2-40B4-BE49-F238E27FC236}">
                  <a16:creationId xmlns:a16="http://schemas.microsoft.com/office/drawing/2014/main" id="{DD46C34C-0CCA-0481-07D2-915630533C0F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858991">
              <a:extLst>
                <a:ext uri="{FF2B5EF4-FFF2-40B4-BE49-F238E27FC236}">
                  <a16:creationId xmlns:a16="http://schemas.microsoft.com/office/drawing/2014/main" id="{440BC8B4-7FF5-DC4F-7BFE-F9259CB77983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334378">
              <a:extLst>
                <a:ext uri="{FF2B5EF4-FFF2-40B4-BE49-F238E27FC236}">
                  <a16:creationId xmlns:a16="http://schemas.microsoft.com/office/drawing/2014/main" id="{F643309F-60A6-6C7A-16EE-BA95CF412406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Co-create a development plan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overall_0_131878955532918457 columns_1_131878955532918457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4" name="btfpBulletedListLegacy789308"/>
          <p:cNvSpPr txBox="1"/>
          <p:nvPr>
            <p:custDataLst>
              <p:tags r:id="rId1"/>
            </p:custDataLst>
          </p:nvPr>
        </p:nvSpPr>
        <p:spPr>
          <a:xfrm>
            <a:off x="514350" y="1191338"/>
            <a:ext cx="8872600" cy="3993401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177800" indent="-177800"/>
            <a:r>
              <a:rPr lang="en-US" sz="1850" dirty="0"/>
              <a:t>Now that you’ve identified activities to build your direct report’s competencies, it’s time to </a:t>
            </a:r>
            <a:r>
              <a:rPr lang="en-US" sz="1850" b="1" dirty="0"/>
              <a:t>co-create a development plan</a:t>
            </a:r>
          </a:p>
          <a:p>
            <a:pPr marL="177800" indent="-177800"/>
            <a:r>
              <a:rPr lang="en-US" sz="1850" dirty="0"/>
              <a:t>Creating a development plan should be separate from a performance review</a:t>
            </a:r>
          </a:p>
          <a:p>
            <a:pPr marL="177800" indent="-177800"/>
            <a:r>
              <a:rPr lang="en-US" sz="1850" dirty="0"/>
              <a:t>Discuss and agree on their </a:t>
            </a:r>
            <a:r>
              <a:rPr lang="en-US" sz="1850" b="1" dirty="0"/>
              <a:t>development focus </a:t>
            </a:r>
            <a:r>
              <a:rPr lang="en-US" sz="1850" dirty="0"/>
              <a:t>– talk about the leader’s aspirations, career trajectory, and goals – and then turn to creating the </a:t>
            </a:r>
            <a:r>
              <a:rPr lang="en-US" sz="1850" b="1" dirty="0"/>
              <a:t>development plan </a:t>
            </a:r>
            <a:r>
              <a:rPr lang="en-US" sz="1850" dirty="0"/>
              <a:t>to address the skills they’ll need</a:t>
            </a:r>
          </a:p>
          <a:p>
            <a:pPr marL="177800" indent="-177800"/>
            <a:r>
              <a:rPr lang="en-US" sz="1850" dirty="0"/>
              <a:t>People who actively participate in crafting a development plan feel </a:t>
            </a:r>
            <a:r>
              <a:rPr lang="en-US" sz="1850" b="1" dirty="0"/>
              <a:t>a sense of ownership</a:t>
            </a:r>
            <a:endParaRPr lang="en-US" sz="1850" dirty="0"/>
          </a:p>
          <a:p>
            <a:pPr marL="177800" indent="-177800"/>
            <a:r>
              <a:rPr lang="en-US" sz="1850" b="1" dirty="0"/>
              <a:t>Managers must provide the support and guidance </a:t>
            </a:r>
            <a:r>
              <a:rPr lang="en-US" sz="1850" dirty="0"/>
              <a:t>that a staffer member needs to meet his or her development goals</a:t>
            </a:r>
          </a:p>
          <a:p>
            <a:pPr marL="177800" indent="-177800"/>
            <a:r>
              <a:rPr lang="en-US" sz="1850" dirty="0"/>
              <a:t>But ultimately, it’s the staffer member’s responsibility to carry out his or her plans and be </a:t>
            </a:r>
            <a:r>
              <a:rPr lang="en-US" sz="1850" b="1" dirty="0"/>
              <a:t>accountable</a:t>
            </a:r>
            <a:r>
              <a:rPr lang="en-US" sz="1850" dirty="0"/>
              <a:t> for its results</a:t>
            </a:r>
          </a:p>
        </p:txBody>
      </p:sp>
      <p:grpSp>
        <p:nvGrpSpPr>
          <p:cNvPr id="10" name="btfpConclusionArrow748269"/>
          <p:cNvGrpSpPr/>
          <p:nvPr>
            <p:custDataLst>
              <p:tags r:id="rId2"/>
            </p:custDataLst>
          </p:nvPr>
        </p:nvGrpSpPr>
        <p:grpSpPr>
          <a:xfrm>
            <a:off x="381000" y="6286501"/>
            <a:ext cx="9207500" cy="850900"/>
            <a:chOff x="-889001" y="2236500"/>
            <a:chExt cx="9207500" cy="850900"/>
          </a:xfrm>
          <a:solidFill>
            <a:schemeClr val="accent2"/>
          </a:solidFill>
        </p:grpSpPr>
        <p:sp>
          <p:nvSpPr>
            <p:cNvPr id="5" name="btfpConclusionArrowText748269"/>
            <p:cNvSpPr txBox="1"/>
            <p:nvPr/>
          </p:nvSpPr>
          <p:spPr>
            <a:xfrm>
              <a:off x="-889001" y="2596862"/>
              <a:ext cx="9207500" cy="4905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36036" tIns="36036" rIns="36036" bIns="180181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chemeClr val="accent2"/>
                  </a:solidFill>
                </a:rPr>
                <a:t>Let’s get started:</a:t>
              </a:r>
              <a:r>
                <a:rPr lang="en-US" sz="1800" b="1" dirty="0"/>
                <a:t> Fill out the blank development plan in the next section</a:t>
              </a:r>
            </a:p>
          </p:txBody>
        </p:sp>
        <p:sp>
          <p:nvSpPr>
            <p:cNvPr id="6" name="btfpConclusionArrowPointer748269"/>
            <p:cNvSpPr/>
            <p:nvPr/>
          </p:nvSpPr>
          <p:spPr>
            <a:xfrm>
              <a:off x="3282314" y="2236500"/>
              <a:ext cx="864870" cy="360362"/>
            </a:xfrm>
            <a:prstGeom prst="downArrow">
              <a:avLst>
                <a:gd name="adj1" fmla="val 50000"/>
                <a:gd name="adj2" fmla="val 70000"/>
              </a:avLst>
            </a:prstGeom>
            <a:grpFill/>
            <a:ln w="9525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nclusionArrowLineLeft748269"/>
            <p:cNvCxnSpPr/>
            <p:nvPr/>
          </p:nvCxnSpPr>
          <p:spPr>
            <a:xfrm>
              <a:off x="-889001" y="2476862"/>
              <a:ext cx="4257802" cy="0"/>
            </a:xfrm>
            <a:prstGeom prst="line">
              <a:avLst/>
            </a:prstGeom>
            <a:grpFill/>
            <a:ln w="9525" cap="rnd" cmpd="sng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nclusionArrowLineRight748269"/>
            <p:cNvCxnSpPr/>
            <p:nvPr/>
          </p:nvCxnSpPr>
          <p:spPr>
            <a:xfrm>
              <a:off x="4060697" y="2476862"/>
              <a:ext cx="4257802" cy="0"/>
            </a:xfrm>
            <a:prstGeom prst="line">
              <a:avLst/>
            </a:prstGeom>
            <a:grpFill/>
            <a:ln w="9525" cap="rnd" cmpd="sng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btfpColumnIndicatorGroup2">
            <a:extLst>
              <a:ext uri="{FF2B5EF4-FFF2-40B4-BE49-F238E27FC236}">
                <a16:creationId xmlns:a16="http://schemas.microsoft.com/office/drawing/2014/main" id="{4C8C5494-544E-5591-F7D4-D087CAC83AAE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9" name="btfpColumnGapBlocker848556">
              <a:extLst>
                <a:ext uri="{FF2B5EF4-FFF2-40B4-BE49-F238E27FC236}">
                  <a16:creationId xmlns:a16="http://schemas.microsoft.com/office/drawing/2014/main" id="{C151704A-BBD0-8F1C-B907-5EC09734AAA2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7" name="btfpColumnGapBlocker737730">
              <a:extLst>
                <a:ext uri="{FF2B5EF4-FFF2-40B4-BE49-F238E27FC236}">
                  <a16:creationId xmlns:a16="http://schemas.microsoft.com/office/drawing/2014/main" id="{0F8BF7B8-5273-FC54-72A7-48777989C54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btfpColumnIndicator912371">
              <a:extLst>
                <a:ext uri="{FF2B5EF4-FFF2-40B4-BE49-F238E27FC236}">
                  <a16:creationId xmlns:a16="http://schemas.microsoft.com/office/drawing/2014/main" id="{425F6A98-9EDF-E80C-3FDB-EBC176E6669C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758789">
              <a:extLst>
                <a:ext uri="{FF2B5EF4-FFF2-40B4-BE49-F238E27FC236}">
                  <a16:creationId xmlns:a16="http://schemas.microsoft.com/office/drawing/2014/main" id="{1C79F4A5-9EB4-E94E-3248-0F118FCAC077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btfpColumnIndicatorGroup1">
            <a:extLst>
              <a:ext uri="{FF2B5EF4-FFF2-40B4-BE49-F238E27FC236}">
                <a16:creationId xmlns:a16="http://schemas.microsoft.com/office/drawing/2014/main" id="{0876C6A2-AAC0-2635-DA88-6522EE0AAFE3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8" name="btfpColumnGapBlocker462805">
              <a:extLst>
                <a:ext uri="{FF2B5EF4-FFF2-40B4-BE49-F238E27FC236}">
                  <a16:creationId xmlns:a16="http://schemas.microsoft.com/office/drawing/2014/main" id="{77FF4474-932A-24EA-53D4-8A4D36464DBA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btfpColumnGapBlocker831342">
              <a:extLst>
                <a:ext uri="{FF2B5EF4-FFF2-40B4-BE49-F238E27FC236}">
                  <a16:creationId xmlns:a16="http://schemas.microsoft.com/office/drawing/2014/main" id="{D9F40DD3-D950-1C61-5771-E7A2CA9D6AE7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btfpColumnIndicator225907">
              <a:extLst>
                <a:ext uri="{FF2B5EF4-FFF2-40B4-BE49-F238E27FC236}">
                  <a16:creationId xmlns:a16="http://schemas.microsoft.com/office/drawing/2014/main" id="{18148727-52B1-E03D-A56D-11F938AED32E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302107">
              <a:extLst>
                <a:ext uri="{FF2B5EF4-FFF2-40B4-BE49-F238E27FC236}">
                  <a16:creationId xmlns:a16="http://schemas.microsoft.com/office/drawing/2014/main" id="{ED76E1AD-81AB-8C93-2298-FCF78D3992F7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Directions: How to complete a development plan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4529" y="12698"/>
            <a:ext cx="8888104" cy="107699"/>
          </a:xfrm>
          <a:prstGeom prst="rect">
            <a:avLst/>
          </a:prstGeom>
          <a:noFill/>
        </p:spPr>
        <p:txBody>
          <a:bodyPr vert="horz" wrap="square" lIns="45710" rIns="4571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6" name="btfpLayoutConfig" hidden="1"/>
          <p:cNvSpPr txBox="1"/>
          <p:nvPr/>
        </p:nvSpPr>
        <p:spPr>
          <a:xfrm>
            <a:off x="14529" y="12698"/>
            <a:ext cx="8888104" cy="107699"/>
          </a:xfrm>
          <a:prstGeom prst="rect">
            <a:avLst/>
          </a:prstGeom>
          <a:noFill/>
        </p:spPr>
        <p:txBody>
          <a:bodyPr vert="horz" wrap="square" lIns="45710" rIns="4571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overall_0_131878956312228240 columns_1_131878956312228240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81338"/>
              </p:ext>
            </p:extLst>
          </p:nvPr>
        </p:nvGraphicFramePr>
        <p:xfrm>
          <a:off x="561973" y="1309689"/>
          <a:ext cx="8824976" cy="583203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0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296">
                <a:tc gridSpan="4">
                  <a:txBody>
                    <a:bodyPr/>
                    <a:lstStyle/>
                    <a:p>
                      <a:pPr marL="0" indent="0" algn="ctr" defTabSz="756769" rtl="0" eaLnBrk="1" latinLnBrk="0" hangingPunct="1">
                        <a:spcBef>
                          <a:spcPts val="1200"/>
                        </a:spcBef>
                        <a:buNone/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Development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 plan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945">
                <a:tc>
                  <a:txBody>
                    <a:bodyPr/>
                    <a:lstStyle/>
                    <a:p>
                      <a:pPr marL="0" indent="0" algn="ctr" defTabSz="756769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  <a:t>Competency</a:t>
                      </a:r>
                      <a:b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  <a:t>and development goals</a:t>
                      </a: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On-the-job</a:t>
                      </a:r>
                      <a:r>
                        <a:rPr lang="en-US" sz="2000" b="1" i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assignment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Coaching/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mentoring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Formal</a:t>
                      </a:r>
                      <a:r>
                        <a:rPr lang="en-US" sz="2000" b="1" i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learning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26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60504" marR="0" marT="8025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81334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2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60504" marR="0" marT="8025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4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1334" rtl="0" eaLnBrk="1" latinLnBrk="0" hangingPunct="1">
                        <a:buFont typeface="+mj-lt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2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60504" marR="0" marT="8025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0504" marR="0" marT="8025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kern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504" marR="0" marT="80253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1334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504" marR="0" marT="80253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3063078" y="3698578"/>
            <a:ext cx="1514475" cy="2333625"/>
          </a:xfrm>
          <a:prstGeom prst="wedgeRoundRectCallout">
            <a:avLst>
              <a:gd name="adj1" fmla="val -63414"/>
              <a:gd name="adj2" fmla="val -2535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List </a:t>
            </a: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3 job-based projects </a:t>
            </a: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or assignments that will build this skill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358209" y="3698578"/>
            <a:ext cx="1514475" cy="2333625"/>
          </a:xfrm>
          <a:prstGeom prst="wedgeRoundRectCallout">
            <a:avLst>
              <a:gd name="adj1" fmla="val -60902"/>
              <a:gd name="adj2" fmla="val -3322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Think of </a:t>
            </a: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2 ways </a:t>
            </a: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to leverage </a:t>
            </a: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mentors and managers </a:t>
            </a: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to better develop this skill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653340" y="3698578"/>
            <a:ext cx="1514475" cy="2333625"/>
          </a:xfrm>
          <a:prstGeom prst="wedgeRoundRectCallout">
            <a:avLst>
              <a:gd name="adj1" fmla="val 29300"/>
              <a:gd name="adj2" fmla="val -55688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Find </a:t>
            </a: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1 formal training experience </a:t>
            </a: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such as a</a:t>
            </a:r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book, conference, </a:t>
            </a:r>
            <a:br>
              <a:rPr lang="en-US" sz="1400" dirty="0">
                <a:solidFill>
                  <a:schemeClr val="tx2"/>
                </a:solidFill>
                <a:cs typeface="Arial" pitchFamily="34" charset="0"/>
              </a:rPr>
            </a:br>
            <a:r>
              <a:rPr lang="en-US" sz="1400" dirty="0">
                <a:solidFill>
                  <a:schemeClr val="tx2"/>
                </a:solidFill>
                <a:cs typeface="Arial" pitchFamily="34" charset="0"/>
              </a:rPr>
              <a:t>or other opportunity to build this skill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7947" y="3698578"/>
            <a:ext cx="1514475" cy="2333625"/>
          </a:xfrm>
          <a:prstGeom prst="wedgeRoundRectCallout">
            <a:avLst>
              <a:gd name="adj1" fmla="val -17688"/>
              <a:gd name="adj2" fmla="val -591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Identify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1 critical skill/competency </a:t>
            </a:r>
            <a:r>
              <a:rPr lang="en-US" sz="1400" dirty="0">
                <a:solidFill>
                  <a:schemeClr val="tx2"/>
                </a:solidFill>
              </a:rPr>
              <a:t>you or a direct report needs to develop, e.g. public speaking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115446" y="6214342"/>
            <a:ext cx="3134901" cy="961816"/>
          </a:xfrm>
          <a:prstGeom prst="rightArrow">
            <a:avLst/>
          </a:prstGeom>
          <a:solidFill>
            <a:schemeClr val="accent1">
              <a:alpha val="7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See a completed example on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the next slide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973" y="7210593"/>
            <a:ext cx="6579686" cy="246221"/>
          </a:xfrm>
          <a:prstGeom prst="rect">
            <a:avLst/>
          </a:prstGeom>
          <a:noFill/>
        </p:spPr>
        <p:txBody>
          <a:bodyPr wrap="none" lIns="0" rIns="45720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Source: Adapted from Developing Cause-Driven Leadership®, Leadership Competency Development Guide,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84097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F5180D48-849C-B874-0262-DCC4523FACD6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5" name="btfpColumnGapBlocker727775">
              <a:extLst>
                <a:ext uri="{FF2B5EF4-FFF2-40B4-BE49-F238E27FC236}">
                  <a16:creationId xmlns:a16="http://schemas.microsoft.com/office/drawing/2014/main" id="{8FAA4FDF-7703-D94B-3606-E09E47C869EA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btfpColumnGapBlocker805117">
              <a:extLst>
                <a:ext uri="{FF2B5EF4-FFF2-40B4-BE49-F238E27FC236}">
                  <a16:creationId xmlns:a16="http://schemas.microsoft.com/office/drawing/2014/main" id="{F0514172-ECFB-46BE-824B-FCA4687CF852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779452">
              <a:extLst>
                <a:ext uri="{FF2B5EF4-FFF2-40B4-BE49-F238E27FC236}">
                  <a16:creationId xmlns:a16="http://schemas.microsoft.com/office/drawing/2014/main" id="{E0A600B0-0334-340F-BA48-936BCA5D0805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790329">
              <a:extLst>
                <a:ext uri="{FF2B5EF4-FFF2-40B4-BE49-F238E27FC236}">
                  <a16:creationId xmlns:a16="http://schemas.microsoft.com/office/drawing/2014/main" id="{30AF2167-B2BF-B767-8B4D-BAEE2095C897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2EA7AB05-FA56-655D-0CC5-FDEE68EDB1CD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4" name="btfpColumnGapBlocker550945">
              <a:extLst>
                <a:ext uri="{FF2B5EF4-FFF2-40B4-BE49-F238E27FC236}">
                  <a16:creationId xmlns:a16="http://schemas.microsoft.com/office/drawing/2014/main" id="{4D0BDF08-8A25-2352-E119-85D5F819F1A8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btfpColumnGapBlocker954561">
              <a:extLst>
                <a:ext uri="{FF2B5EF4-FFF2-40B4-BE49-F238E27FC236}">
                  <a16:creationId xmlns:a16="http://schemas.microsoft.com/office/drawing/2014/main" id="{AD75D63D-EA84-391F-A7FC-2D232D6F895C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btfpColumnIndicator342898">
              <a:extLst>
                <a:ext uri="{FF2B5EF4-FFF2-40B4-BE49-F238E27FC236}">
                  <a16:creationId xmlns:a16="http://schemas.microsoft.com/office/drawing/2014/main" id="{880C8534-A84B-FC75-22CF-3F32A21BB05F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146935">
              <a:extLst>
                <a:ext uri="{FF2B5EF4-FFF2-40B4-BE49-F238E27FC236}">
                  <a16:creationId xmlns:a16="http://schemas.microsoft.com/office/drawing/2014/main" id="{9A5AC378-07E8-76A8-A92E-1B1C4525F3A6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completed 70/20/10 development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7119273"/>
            <a:ext cx="6579686" cy="246221"/>
          </a:xfrm>
          <a:prstGeom prst="rect">
            <a:avLst/>
          </a:prstGeom>
          <a:noFill/>
        </p:spPr>
        <p:txBody>
          <a:bodyPr wrap="none" lIns="0" rIns="45720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Source: Adapted from Developing Cause-Driven Leadership®, Leadership Competency Development Guide, YMCA of the USA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20381"/>
              </p:ext>
            </p:extLst>
          </p:nvPr>
        </p:nvGraphicFramePr>
        <p:xfrm>
          <a:off x="360156" y="1309688"/>
          <a:ext cx="9220200" cy="569509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168">
                <a:tc gridSpan="4">
                  <a:txBody>
                    <a:bodyPr/>
                    <a:lstStyle/>
                    <a:p>
                      <a:pPr marL="0" indent="0" algn="ctr" defTabSz="756769" rtl="0" eaLnBrk="1" latinLnBrk="0" hangingPunct="1">
                        <a:spcBef>
                          <a:spcPts val="1200"/>
                        </a:spcBef>
                        <a:buNone/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Development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 plan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007">
                <a:tc>
                  <a:txBody>
                    <a:bodyPr/>
                    <a:lstStyle/>
                    <a:p>
                      <a:pPr marL="0" indent="0" algn="ctr" defTabSz="756769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  <a:t>Competency</a:t>
                      </a:r>
                      <a:b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  <a:t>and development goals</a:t>
                      </a: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On-the-job</a:t>
                      </a:r>
                      <a:r>
                        <a:rPr lang="en-US" sz="2000" b="1" i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assignment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Coaching/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mentoring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Formal</a:t>
                      </a:r>
                      <a:r>
                        <a:rPr lang="en-US" sz="2000" b="1" i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learning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3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Public speaking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Tape self giving presentation, watch tape, make notes, </a:t>
                      </a:r>
                      <a:b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re-tape presentation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manager to tell me when I am not speaking up enough in meetings</a:t>
                      </a: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81334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Podcast series colleague recommended</a:t>
                      </a:r>
                    </a:p>
                    <a:p>
                      <a:pPr marL="0" indent="0" algn="l" defTabSz="981334" rtl="0" eaLnBrk="1" latinLnBrk="0" hangingPunct="1">
                        <a:buFont typeface="+mj-lt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8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manager if I can present a program update at the next board meeting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6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Explicitly ask for feedback from participants after every presentation I give</a:t>
                      </a: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1334" rtl="0" eaLnBrk="1" latinLnBrk="0" hangingPunct="1">
                        <a:buFont typeface="+mj-lt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8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HR if I can lead a new hire training session this September</a:t>
                      </a:r>
                      <a:b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1334" rtl="0" eaLnBrk="1" latinLnBrk="0" hangingPunct="1">
                        <a:buFont typeface="+mj-lt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overall_0_131878956049491931 columns_1_131878956049491931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09495" y="6101074"/>
            <a:ext cx="3134901" cy="961816"/>
          </a:xfrm>
          <a:prstGeom prst="rightArrow">
            <a:avLst/>
          </a:prstGeom>
          <a:solidFill>
            <a:schemeClr val="accent1">
              <a:alpha val="7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Fill out your own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7022377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8BEB2E27-91CD-7773-E6B2-4ECF80F337DB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5" name="btfpColumnGapBlocker421829">
              <a:extLst>
                <a:ext uri="{FF2B5EF4-FFF2-40B4-BE49-F238E27FC236}">
                  <a16:creationId xmlns:a16="http://schemas.microsoft.com/office/drawing/2014/main" id="{D9C4A16D-2829-D3E5-5DA7-84230DB43839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btfpColumnGapBlocker787897">
              <a:extLst>
                <a:ext uri="{FF2B5EF4-FFF2-40B4-BE49-F238E27FC236}">
                  <a16:creationId xmlns:a16="http://schemas.microsoft.com/office/drawing/2014/main" id="{D77D4B2A-287C-F21A-417B-0BA048174E88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182980">
              <a:extLst>
                <a:ext uri="{FF2B5EF4-FFF2-40B4-BE49-F238E27FC236}">
                  <a16:creationId xmlns:a16="http://schemas.microsoft.com/office/drawing/2014/main" id="{E55494F7-6BFD-FB55-E7AF-A273CF506F79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958497">
              <a:extLst>
                <a:ext uri="{FF2B5EF4-FFF2-40B4-BE49-F238E27FC236}">
                  <a16:creationId xmlns:a16="http://schemas.microsoft.com/office/drawing/2014/main" id="{46901889-8C52-D2C9-8693-9EC2C6B6B710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80C4FF39-F84C-8640-A6AA-656FF7784617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4" name="btfpColumnGapBlocker722523">
              <a:extLst>
                <a:ext uri="{FF2B5EF4-FFF2-40B4-BE49-F238E27FC236}">
                  <a16:creationId xmlns:a16="http://schemas.microsoft.com/office/drawing/2014/main" id="{BE42B655-A8C7-872A-CC31-E2F16A283EEB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btfpColumnGapBlocker268864">
              <a:extLst>
                <a:ext uri="{FF2B5EF4-FFF2-40B4-BE49-F238E27FC236}">
                  <a16:creationId xmlns:a16="http://schemas.microsoft.com/office/drawing/2014/main" id="{7BD62FE5-C2B2-2CD1-3378-6F6472196DA4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btfpColumnIndicator810001">
              <a:extLst>
                <a:ext uri="{FF2B5EF4-FFF2-40B4-BE49-F238E27FC236}">
                  <a16:creationId xmlns:a16="http://schemas.microsoft.com/office/drawing/2014/main" id="{56E974C8-C87F-4BA8-2271-51E9B020AEF7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325167">
              <a:extLst>
                <a:ext uri="{FF2B5EF4-FFF2-40B4-BE49-F238E27FC236}">
                  <a16:creationId xmlns:a16="http://schemas.microsoft.com/office/drawing/2014/main" id="{5CBB2DE8-53C8-BA50-5134-75CF4B27AFDA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plan: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7119273"/>
            <a:ext cx="6579686" cy="246221"/>
          </a:xfrm>
          <a:prstGeom prst="rect">
            <a:avLst/>
          </a:prstGeom>
          <a:noFill/>
        </p:spPr>
        <p:txBody>
          <a:bodyPr wrap="none" lIns="0" rIns="45720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Source: Adapted from Developing Cause-Driven Leadership®, Leadership Competency Development Guide, YMCA of the USA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8333"/>
              </p:ext>
            </p:extLst>
          </p:nvPr>
        </p:nvGraphicFramePr>
        <p:xfrm>
          <a:off x="369887" y="1579563"/>
          <a:ext cx="9220200" cy="533558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546">
                <a:tc gridSpan="4">
                  <a:txBody>
                    <a:bodyPr/>
                    <a:lstStyle/>
                    <a:p>
                      <a:pPr marL="0" indent="0" algn="ctr" defTabSz="756769" rtl="0" eaLnBrk="1" latinLnBrk="0" hangingPunct="1">
                        <a:spcBef>
                          <a:spcPts val="1200"/>
                        </a:spcBef>
                        <a:buNone/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Development</a:t>
                      </a:r>
                      <a:r>
                        <a:rPr lang="en-US" sz="2800" baseline="0" dirty="0">
                          <a:solidFill>
                            <a:schemeClr val="tx2"/>
                          </a:solidFill>
                        </a:rPr>
                        <a:t> plan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266">
                <a:tc>
                  <a:txBody>
                    <a:bodyPr/>
                    <a:lstStyle/>
                    <a:p>
                      <a:pPr marL="0" indent="0" algn="ctr" defTabSz="756769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  <a:t>Competency</a:t>
                      </a:r>
                      <a:b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+mn-lt"/>
                        </a:rPr>
                        <a:t>and development goals</a:t>
                      </a: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On-the-job</a:t>
                      </a:r>
                      <a:r>
                        <a:rPr lang="en-US" sz="2000" b="1" i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assignment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Coaching/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mentoring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81334" rtl="0" eaLnBrk="1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b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Formal</a:t>
                      </a:r>
                      <a:r>
                        <a:rPr lang="en-US" sz="2000" b="1" i="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learning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80253" marR="8025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592"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81334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5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600" kern="12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81334" rtl="0" eaLnBrk="1" latinLnBrk="0" hangingPunct="1">
                        <a:buFont typeface="+mj-lt"/>
                        <a:buAutoNum type="arabicPeriod" startAt="2"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5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0" marT="914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1334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81334" rtl="0" eaLnBrk="1" latinLnBrk="0" hangingPunct="1">
                        <a:buFont typeface="+mj-lt"/>
                        <a:buAutoNum type="arabicPeriod" startAt="3"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9144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overall_0_131878956396644613 columns_1_131878956396644613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48" y="1121166"/>
            <a:ext cx="8727182" cy="276940"/>
          </a:xfrm>
          <a:prstGeom prst="rect">
            <a:avLst/>
          </a:prstGeom>
          <a:noFill/>
        </p:spPr>
        <p:txBody>
          <a:bodyPr wrap="square" lIns="45710" rIns="45710" rtlCol="0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+mj-lt"/>
                <a:cs typeface="Arial" pitchFamily="34" charset="0"/>
              </a:rPr>
              <a:t>This page leaves room for 1 skill—print out 2-3 to cover all of the skills you will prioritize developing over the next 6-12 months</a:t>
            </a:r>
          </a:p>
        </p:txBody>
      </p:sp>
    </p:spTree>
    <p:extLst>
      <p:ext uri="{BB962C8B-B14F-4D97-AF65-F5344CB8AC3E}">
        <p14:creationId xmlns:p14="http://schemas.microsoft.com/office/powerpoint/2010/main" val="5534103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btfpColumnIndicatorGroup2">
            <a:extLst>
              <a:ext uri="{FF2B5EF4-FFF2-40B4-BE49-F238E27FC236}">
                <a16:creationId xmlns:a16="http://schemas.microsoft.com/office/drawing/2014/main" id="{052C65DB-CD70-7EBE-91A9-FC830736FFE3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24" name="btfpColumnGapBlocker379217">
              <a:extLst>
                <a:ext uri="{FF2B5EF4-FFF2-40B4-BE49-F238E27FC236}">
                  <a16:creationId xmlns:a16="http://schemas.microsoft.com/office/drawing/2014/main" id="{AB101D40-B361-352E-935D-9020F31F66A3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609583">
              <a:extLst>
                <a:ext uri="{FF2B5EF4-FFF2-40B4-BE49-F238E27FC236}">
                  <a16:creationId xmlns:a16="http://schemas.microsoft.com/office/drawing/2014/main" id="{34B08991-777A-6534-7B1B-250255A37616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766139">
              <a:extLst>
                <a:ext uri="{FF2B5EF4-FFF2-40B4-BE49-F238E27FC236}">
                  <a16:creationId xmlns:a16="http://schemas.microsoft.com/office/drawing/2014/main" id="{B553DEF7-B45E-BFE8-7007-A58B90EC08D8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119079">
              <a:extLst>
                <a:ext uri="{FF2B5EF4-FFF2-40B4-BE49-F238E27FC236}">
                  <a16:creationId xmlns:a16="http://schemas.microsoft.com/office/drawing/2014/main" id="{E7E782B9-8AB1-1EBF-C0D4-CC0A56A68D20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btfpColumnIndicatorGroup1">
            <a:extLst>
              <a:ext uri="{FF2B5EF4-FFF2-40B4-BE49-F238E27FC236}">
                <a16:creationId xmlns:a16="http://schemas.microsoft.com/office/drawing/2014/main" id="{2F777A8D-CF20-4E69-E25F-00DE4A6AC9A8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290799">
              <a:extLst>
                <a:ext uri="{FF2B5EF4-FFF2-40B4-BE49-F238E27FC236}">
                  <a16:creationId xmlns:a16="http://schemas.microsoft.com/office/drawing/2014/main" id="{17EC1813-F108-97EC-EA87-90512D0D674E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btfpColumnGapBlocker352426">
              <a:extLst>
                <a:ext uri="{FF2B5EF4-FFF2-40B4-BE49-F238E27FC236}">
                  <a16:creationId xmlns:a16="http://schemas.microsoft.com/office/drawing/2014/main" id="{F629B847-D52C-CDA6-B083-553B7613011C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btfpColumnIndicator452153">
              <a:extLst>
                <a:ext uri="{FF2B5EF4-FFF2-40B4-BE49-F238E27FC236}">
                  <a16:creationId xmlns:a16="http://schemas.microsoft.com/office/drawing/2014/main" id="{1C71EF0E-8F25-8AD9-EC39-2730CDE240D5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941287">
              <a:extLst>
                <a:ext uri="{FF2B5EF4-FFF2-40B4-BE49-F238E27FC236}">
                  <a16:creationId xmlns:a16="http://schemas.microsoft.com/office/drawing/2014/main" id="{33F6E692-6D11-69E9-ED44-428281FA4102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9198864" cy="950976"/>
          </a:xfrm>
        </p:spPr>
        <p:txBody>
          <a:bodyPr/>
          <a:lstStyle/>
          <a:p>
            <a:r>
              <a:rPr lang="en-US" dirty="0"/>
              <a:t>Development planning is most powerful when </a:t>
            </a:r>
            <a:r>
              <a:rPr lang="en-US" b="1" dirty="0"/>
              <a:t>collectively owned </a:t>
            </a:r>
            <a:r>
              <a:rPr lang="en-US" dirty="0"/>
              <a:t>by the organization’s executive team</a:t>
            </a: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overall_0_131884214390726575 columns_1_131884214390726575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912" y="3916824"/>
            <a:ext cx="2149136" cy="892552"/>
          </a:xfrm>
          <a:prstGeom prst="rect">
            <a:avLst/>
          </a:prstGeom>
          <a:noFill/>
          <a:effectLst/>
        </p:spPr>
        <p:txBody>
          <a:bodyPr wrap="square" lIns="42122" rIns="42122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PRIORITIZE</a:t>
            </a:r>
          </a:p>
          <a:p>
            <a:pPr marL="0" indent="0" algn="ctr">
              <a:buNone/>
            </a:pPr>
            <a:r>
              <a:rPr lang="en-US" sz="1800" dirty="0"/>
              <a:t>1-2 areas for focus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1668" y="1577265"/>
            <a:ext cx="2083625" cy="2083625"/>
            <a:chOff x="1209549" y="2870649"/>
            <a:chExt cx="1089152" cy="1089152"/>
          </a:xfrm>
          <a:solidFill>
            <a:schemeClr val="accent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209549" y="2870649"/>
              <a:ext cx="1089152" cy="1089152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280 w 560"/>
                <a:gd name="T5" fmla="*/ 0 h 560"/>
                <a:gd name="T6" fmla="*/ 560 w 560"/>
                <a:gd name="T7" fmla="*/ 280 h 560"/>
                <a:gd name="T8" fmla="*/ 280 w 560"/>
                <a:gd name="T9" fmla="*/ 560 h 560"/>
                <a:gd name="T10" fmla="*/ 280 w 560"/>
                <a:gd name="T11" fmla="*/ 8 h 560"/>
                <a:gd name="T12" fmla="*/ 8 w 560"/>
                <a:gd name="T13" fmla="*/ 280 h 560"/>
                <a:gd name="T14" fmla="*/ 280 w 560"/>
                <a:gd name="T15" fmla="*/ 552 h 560"/>
                <a:gd name="T16" fmla="*/ 552 w 560"/>
                <a:gd name="T17" fmla="*/ 280 h 560"/>
                <a:gd name="T18" fmla="*/ 280 w 560"/>
                <a:gd name="T19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5" y="560"/>
                    <a:pt x="0" y="434"/>
                    <a:pt x="0" y="280"/>
                  </a:cubicBezTo>
                  <a:cubicBezTo>
                    <a:pt x="0" y="126"/>
                    <a:pt x="125" y="0"/>
                    <a:pt x="280" y="0"/>
                  </a:cubicBezTo>
                  <a:cubicBezTo>
                    <a:pt x="434" y="0"/>
                    <a:pt x="560" y="126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30" y="8"/>
                    <a:pt x="8" y="13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774000" y="3618449"/>
              <a:ext cx="4770" cy="3175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98588" y="3229466"/>
              <a:ext cx="378421" cy="328650"/>
            </a:xfrm>
            <a:custGeom>
              <a:avLst/>
              <a:gdLst>
                <a:gd name="T0" fmla="*/ 187 w 194"/>
                <a:gd name="T1" fmla="*/ 4 h 169"/>
                <a:gd name="T2" fmla="*/ 176 w 194"/>
                <a:gd name="T3" fmla="*/ 0 h 169"/>
                <a:gd name="T4" fmla="*/ 165 w 194"/>
                <a:gd name="T5" fmla="*/ 5 h 169"/>
                <a:gd name="T6" fmla="*/ 107 w 194"/>
                <a:gd name="T7" fmla="*/ 68 h 169"/>
                <a:gd name="T8" fmla="*/ 100 w 194"/>
                <a:gd name="T9" fmla="*/ 77 h 169"/>
                <a:gd name="T10" fmla="*/ 61 w 194"/>
                <a:gd name="T11" fmla="*/ 122 h 169"/>
                <a:gd name="T12" fmla="*/ 29 w 194"/>
                <a:gd name="T13" fmla="*/ 88 h 169"/>
                <a:gd name="T14" fmla="*/ 17 w 194"/>
                <a:gd name="T15" fmla="*/ 83 h 169"/>
                <a:gd name="T16" fmla="*/ 6 w 194"/>
                <a:gd name="T17" fmla="*/ 88 h 169"/>
                <a:gd name="T18" fmla="*/ 6 w 194"/>
                <a:gd name="T19" fmla="*/ 110 h 169"/>
                <a:gd name="T20" fmla="*/ 63 w 194"/>
                <a:gd name="T21" fmla="*/ 169 h 169"/>
                <a:gd name="T22" fmla="*/ 74 w 194"/>
                <a:gd name="T23" fmla="*/ 156 h 169"/>
                <a:gd name="T24" fmla="*/ 114 w 194"/>
                <a:gd name="T25" fmla="*/ 109 h 169"/>
                <a:gd name="T26" fmla="*/ 124 w 194"/>
                <a:gd name="T27" fmla="*/ 98 h 169"/>
                <a:gd name="T28" fmla="*/ 188 w 194"/>
                <a:gd name="T29" fmla="*/ 27 h 169"/>
                <a:gd name="T30" fmla="*/ 187 w 194"/>
                <a:gd name="T31" fmla="*/ 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69">
                  <a:moveTo>
                    <a:pt x="187" y="4"/>
                  </a:moveTo>
                  <a:cubicBezTo>
                    <a:pt x="184" y="1"/>
                    <a:pt x="180" y="0"/>
                    <a:pt x="176" y="0"/>
                  </a:cubicBezTo>
                  <a:cubicBezTo>
                    <a:pt x="172" y="0"/>
                    <a:pt x="168" y="1"/>
                    <a:pt x="165" y="5"/>
                  </a:cubicBezTo>
                  <a:cubicBezTo>
                    <a:pt x="147" y="24"/>
                    <a:pt x="126" y="47"/>
                    <a:pt x="107" y="68"/>
                  </a:cubicBezTo>
                  <a:cubicBezTo>
                    <a:pt x="105" y="71"/>
                    <a:pt x="102" y="74"/>
                    <a:pt x="100" y="77"/>
                  </a:cubicBezTo>
                  <a:cubicBezTo>
                    <a:pt x="84" y="95"/>
                    <a:pt x="70" y="111"/>
                    <a:pt x="61" y="12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5"/>
                    <a:pt x="21" y="83"/>
                    <a:pt x="17" y="83"/>
                  </a:cubicBezTo>
                  <a:cubicBezTo>
                    <a:pt x="13" y="83"/>
                    <a:pt x="9" y="85"/>
                    <a:pt x="6" y="88"/>
                  </a:cubicBezTo>
                  <a:cubicBezTo>
                    <a:pt x="0" y="94"/>
                    <a:pt x="0" y="104"/>
                    <a:pt x="6" y="110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5" y="155"/>
                    <a:pt x="92" y="135"/>
                    <a:pt x="114" y="109"/>
                  </a:cubicBezTo>
                  <a:cubicBezTo>
                    <a:pt x="117" y="106"/>
                    <a:pt x="121" y="102"/>
                    <a:pt x="124" y="98"/>
                  </a:cubicBezTo>
                  <a:cubicBezTo>
                    <a:pt x="144" y="74"/>
                    <a:pt x="168" y="48"/>
                    <a:pt x="188" y="27"/>
                  </a:cubicBezTo>
                  <a:cubicBezTo>
                    <a:pt x="194" y="20"/>
                    <a:pt x="194" y="10"/>
                    <a:pt x="18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55659" y="3313614"/>
              <a:ext cx="290970" cy="288959"/>
            </a:xfrm>
            <a:custGeom>
              <a:avLst/>
              <a:gdLst>
                <a:gd name="T0" fmla="*/ 134 w 149"/>
                <a:gd name="T1" fmla="*/ 92 h 148"/>
                <a:gd name="T2" fmla="*/ 102 w 149"/>
                <a:gd name="T3" fmla="*/ 130 h 148"/>
                <a:gd name="T4" fmla="*/ 87 w 149"/>
                <a:gd name="T5" fmla="*/ 135 h 148"/>
                <a:gd name="T6" fmla="*/ 84 w 149"/>
                <a:gd name="T7" fmla="*/ 136 h 148"/>
                <a:gd name="T8" fmla="*/ 75 w 149"/>
                <a:gd name="T9" fmla="*/ 136 h 148"/>
                <a:gd name="T10" fmla="*/ 73 w 149"/>
                <a:gd name="T11" fmla="*/ 136 h 148"/>
                <a:gd name="T12" fmla="*/ 12 w 149"/>
                <a:gd name="T13" fmla="*/ 74 h 148"/>
                <a:gd name="T14" fmla="*/ 12 w 149"/>
                <a:gd name="T15" fmla="*/ 73 h 148"/>
                <a:gd name="T16" fmla="*/ 15 w 149"/>
                <a:gd name="T17" fmla="*/ 55 h 148"/>
                <a:gd name="T18" fmla="*/ 26 w 149"/>
                <a:gd name="T19" fmla="*/ 35 h 148"/>
                <a:gd name="T20" fmla="*/ 39 w 149"/>
                <a:gd name="T21" fmla="*/ 23 h 148"/>
                <a:gd name="T22" fmla="*/ 75 w 149"/>
                <a:gd name="T23" fmla="*/ 12 h 148"/>
                <a:gd name="T24" fmla="*/ 110 w 149"/>
                <a:gd name="T25" fmla="*/ 23 h 148"/>
                <a:gd name="T26" fmla="*/ 117 w 149"/>
                <a:gd name="T27" fmla="*/ 14 h 148"/>
                <a:gd name="T28" fmla="*/ 75 w 149"/>
                <a:gd name="T29" fmla="*/ 0 h 148"/>
                <a:gd name="T30" fmla="*/ 0 w 149"/>
                <a:gd name="T31" fmla="*/ 74 h 148"/>
                <a:gd name="T32" fmla="*/ 75 w 149"/>
                <a:gd name="T33" fmla="*/ 148 h 148"/>
                <a:gd name="T34" fmla="*/ 84 w 149"/>
                <a:gd name="T35" fmla="*/ 148 h 148"/>
                <a:gd name="T36" fmla="*/ 88 w 149"/>
                <a:gd name="T37" fmla="*/ 147 h 148"/>
                <a:gd name="T38" fmla="*/ 149 w 149"/>
                <a:gd name="T39" fmla="*/ 75 h 148"/>
                <a:gd name="T40" fmla="*/ 134 w 149"/>
                <a:gd name="T41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148">
                  <a:moveTo>
                    <a:pt x="134" y="92"/>
                  </a:moveTo>
                  <a:cubicBezTo>
                    <a:pt x="129" y="109"/>
                    <a:pt x="117" y="122"/>
                    <a:pt x="102" y="130"/>
                  </a:cubicBezTo>
                  <a:cubicBezTo>
                    <a:pt x="97" y="132"/>
                    <a:pt x="92" y="134"/>
                    <a:pt x="87" y="135"/>
                  </a:cubicBezTo>
                  <a:cubicBezTo>
                    <a:pt x="86" y="135"/>
                    <a:pt x="85" y="135"/>
                    <a:pt x="84" y="136"/>
                  </a:cubicBezTo>
                  <a:cubicBezTo>
                    <a:pt x="81" y="136"/>
                    <a:pt x="78" y="136"/>
                    <a:pt x="75" y="136"/>
                  </a:cubicBezTo>
                  <a:cubicBezTo>
                    <a:pt x="74" y="136"/>
                    <a:pt x="74" y="136"/>
                    <a:pt x="73" y="136"/>
                  </a:cubicBezTo>
                  <a:cubicBezTo>
                    <a:pt x="40" y="136"/>
                    <a:pt x="12" y="108"/>
                    <a:pt x="12" y="74"/>
                  </a:cubicBezTo>
                  <a:cubicBezTo>
                    <a:pt x="12" y="74"/>
                    <a:pt x="12" y="73"/>
                    <a:pt x="12" y="73"/>
                  </a:cubicBezTo>
                  <a:cubicBezTo>
                    <a:pt x="13" y="66"/>
                    <a:pt x="13" y="61"/>
                    <a:pt x="15" y="55"/>
                  </a:cubicBezTo>
                  <a:cubicBezTo>
                    <a:pt x="18" y="48"/>
                    <a:pt x="21" y="41"/>
                    <a:pt x="26" y="35"/>
                  </a:cubicBezTo>
                  <a:cubicBezTo>
                    <a:pt x="30" y="30"/>
                    <a:pt x="34" y="26"/>
                    <a:pt x="39" y="23"/>
                  </a:cubicBezTo>
                  <a:cubicBezTo>
                    <a:pt x="49" y="16"/>
                    <a:pt x="61" y="12"/>
                    <a:pt x="75" y="12"/>
                  </a:cubicBezTo>
                  <a:cubicBezTo>
                    <a:pt x="88" y="12"/>
                    <a:pt x="100" y="16"/>
                    <a:pt x="110" y="23"/>
                  </a:cubicBezTo>
                  <a:cubicBezTo>
                    <a:pt x="112" y="20"/>
                    <a:pt x="115" y="17"/>
                    <a:pt x="117" y="14"/>
                  </a:cubicBezTo>
                  <a:cubicBezTo>
                    <a:pt x="105" y="5"/>
                    <a:pt x="91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78" y="148"/>
                    <a:pt x="81" y="148"/>
                    <a:pt x="84" y="148"/>
                  </a:cubicBezTo>
                  <a:cubicBezTo>
                    <a:pt x="85" y="148"/>
                    <a:pt x="87" y="147"/>
                    <a:pt x="88" y="147"/>
                  </a:cubicBezTo>
                  <a:cubicBezTo>
                    <a:pt x="122" y="141"/>
                    <a:pt x="148" y="111"/>
                    <a:pt x="149" y="75"/>
                  </a:cubicBezTo>
                  <a:cubicBezTo>
                    <a:pt x="144" y="81"/>
                    <a:pt x="139" y="87"/>
                    <a:pt x="13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960030" y="3313614"/>
              <a:ext cx="290970" cy="288959"/>
            </a:xfrm>
            <a:custGeom>
              <a:avLst/>
              <a:gdLst>
                <a:gd name="T0" fmla="*/ 75 w 149"/>
                <a:gd name="T1" fmla="*/ 148 h 148"/>
                <a:gd name="T2" fmla="*/ 0 w 149"/>
                <a:gd name="T3" fmla="*/ 74 h 148"/>
                <a:gd name="T4" fmla="*/ 75 w 149"/>
                <a:gd name="T5" fmla="*/ 0 h 148"/>
                <a:gd name="T6" fmla="*/ 149 w 149"/>
                <a:gd name="T7" fmla="*/ 74 h 148"/>
                <a:gd name="T8" fmla="*/ 75 w 149"/>
                <a:gd name="T9" fmla="*/ 148 h 148"/>
                <a:gd name="T10" fmla="*/ 75 w 149"/>
                <a:gd name="T11" fmla="*/ 12 h 148"/>
                <a:gd name="T12" fmla="*/ 12 w 149"/>
                <a:gd name="T13" fmla="*/ 74 h 148"/>
                <a:gd name="T14" fmla="*/ 75 w 149"/>
                <a:gd name="T15" fmla="*/ 136 h 148"/>
                <a:gd name="T16" fmla="*/ 137 w 149"/>
                <a:gd name="T17" fmla="*/ 74 h 148"/>
                <a:gd name="T18" fmla="*/ 75 w 149"/>
                <a:gd name="T19" fmla="*/ 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48">
                  <a:moveTo>
                    <a:pt x="75" y="148"/>
                  </a:moveTo>
                  <a:cubicBezTo>
                    <a:pt x="34" y="148"/>
                    <a:pt x="0" y="115"/>
                    <a:pt x="0" y="74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116" y="0"/>
                    <a:pt x="149" y="33"/>
                    <a:pt x="149" y="74"/>
                  </a:cubicBezTo>
                  <a:cubicBezTo>
                    <a:pt x="149" y="115"/>
                    <a:pt x="116" y="148"/>
                    <a:pt x="75" y="148"/>
                  </a:cubicBezTo>
                  <a:close/>
                  <a:moveTo>
                    <a:pt x="75" y="12"/>
                  </a:moveTo>
                  <a:cubicBezTo>
                    <a:pt x="40" y="12"/>
                    <a:pt x="12" y="40"/>
                    <a:pt x="12" y="74"/>
                  </a:cubicBezTo>
                  <a:cubicBezTo>
                    <a:pt x="12" y="108"/>
                    <a:pt x="40" y="136"/>
                    <a:pt x="75" y="136"/>
                  </a:cubicBezTo>
                  <a:cubicBezTo>
                    <a:pt x="109" y="136"/>
                    <a:pt x="137" y="108"/>
                    <a:pt x="137" y="74"/>
                  </a:cubicBezTo>
                  <a:cubicBezTo>
                    <a:pt x="137" y="40"/>
                    <a:pt x="109" y="12"/>
                    <a:pt x="7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298588" y="3229466"/>
              <a:ext cx="378421" cy="328650"/>
            </a:xfrm>
            <a:custGeom>
              <a:avLst/>
              <a:gdLst>
                <a:gd name="T0" fmla="*/ 176 w 194"/>
                <a:gd name="T1" fmla="*/ 0 h 169"/>
                <a:gd name="T2" fmla="*/ 165 w 194"/>
                <a:gd name="T3" fmla="*/ 5 h 169"/>
                <a:gd name="T4" fmla="*/ 61 w 194"/>
                <a:gd name="T5" fmla="*/ 122 h 169"/>
                <a:gd name="T6" fmla="*/ 29 w 194"/>
                <a:gd name="T7" fmla="*/ 88 h 169"/>
                <a:gd name="T8" fmla="*/ 17 w 194"/>
                <a:gd name="T9" fmla="*/ 83 h 169"/>
                <a:gd name="T10" fmla="*/ 6 w 194"/>
                <a:gd name="T11" fmla="*/ 88 h 169"/>
                <a:gd name="T12" fmla="*/ 6 w 194"/>
                <a:gd name="T13" fmla="*/ 110 h 169"/>
                <a:gd name="T14" fmla="*/ 63 w 194"/>
                <a:gd name="T15" fmla="*/ 169 h 169"/>
                <a:gd name="T16" fmla="*/ 75 w 194"/>
                <a:gd name="T17" fmla="*/ 156 h 169"/>
                <a:gd name="T18" fmla="*/ 188 w 194"/>
                <a:gd name="T19" fmla="*/ 27 h 169"/>
                <a:gd name="T20" fmla="*/ 187 w 194"/>
                <a:gd name="T21" fmla="*/ 4 h 169"/>
                <a:gd name="T22" fmla="*/ 176 w 194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69">
                  <a:moveTo>
                    <a:pt x="176" y="0"/>
                  </a:moveTo>
                  <a:cubicBezTo>
                    <a:pt x="172" y="0"/>
                    <a:pt x="168" y="1"/>
                    <a:pt x="165" y="5"/>
                  </a:cubicBezTo>
                  <a:cubicBezTo>
                    <a:pt x="129" y="42"/>
                    <a:pt x="83" y="97"/>
                    <a:pt x="61" y="12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5"/>
                    <a:pt x="21" y="83"/>
                    <a:pt x="17" y="83"/>
                  </a:cubicBezTo>
                  <a:cubicBezTo>
                    <a:pt x="13" y="83"/>
                    <a:pt x="9" y="85"/>
                    <a:pt x="6" y="88"/>
                  </a:cubicBezTo>
                  <a:cubicBezTo>
                    <a:pt x="0" y="94"/>
                    <a:pt x="0" y="104"/>
                    <a:pt x="6" y="110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142" y="76"/>
                    <a:pt x="188" y="27"/>
                  </a:cubicBezTo>
                  <a:cubicBezTo>
                    <a:pt x="194" y="20"/>
                    <a:pt x="194" y="10"/>
                    <a:pt x="187" y="4"/>
                  </a:cubicBezTo>
                  <a:cubicBezTo>
                    <a:pt x="184" y="1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651569" y="3229466"/>
              <a:ext cx="376830" cy="328650"/>
            </a:xfrm>
            <a:custGeom>
              <a:avLst/>
              <a:gdLst>
                <a:gd name="T0" fmla="*/ 187 w 194"/>
                <a:gd name="T1" fmla="*/ 4 h 169"/>
                <a:gd name="T2" fmla="*/ 176 w 194"/>
                <a:gd name="T3" fmla="*/ 0 h 169"/>
                <a:gd name="T4" fmla="*/ 165 w 194"/>
                <a:gd name="T5" fmla="*/ 5 h 169"/>
                <a:gd name="T6" fmla="*/ 108 w 194"/>
                <a:gd name="T7" fmla="*/ 68 h 169"/>
                <a:gd name="T8" fmla="*/ 100 w 194"/>
                <a:gd name="T9" fmla="*/ 77 h 169"/>
                <a:gd name="T10" fmla="*/ 61 w 194"/>
                <a:gd name="T11" fmla="*/ 122 h 169"/>
                <a:gd name="T12" fmla="*/ 29 w 194"/>
                <a:gd name="T13" fmla="*/ 88 h 169"/>
                <a:gd name="T14" fmla="*/ 17 w 194"/>
                <a:gd name="T15" fmla="*/ 83 h 169"/>
                <a:gd name="T16" fmla="*/ 6 w 194"/>
                <a:gd name="T17" fmla="*/ 88 h 169"/>
                <a:gd name="T18" fmla="*/ 6 w 194"/>
                <a:gd name="T19" fmla="*/ 110 h 169"/>
                <a:gd name="T20" fmla="*/ 63 w 194"/>
                <a:gd name="T21" fmla="*/ 169 h 169"/>
                <a:gd name="T22" fmla="*/ 75 w 194"/>
                <a:gd name="T23" fmla="*/ 156 h 169"/>
                <a:gd name="T24" fmla="*/ 114 w 194"/>
                <a:gd name="T25" fmla="*/ 109 h 169"/>
                <a:gd name="T26" fmla="*/ 124 w 194"/>
                <a:gd name="T27" fmla="*/ 98 h 169"/>
                <a:gd name="T28" fmla="*/ 188 w 194"/>
                <a:gd name="T29" fmla="*/ 27 h 169"/>
                <a:gd name="T30" fmla="*/ 187 w 194"/>
                <a:gd name="T31" fmla="*/ 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69">
                  <a:moveTo>
                    <a:pt x="187" y="4"/>
                  </a:moveTo>
                  <a:cubicBezTo>
                    <a:pt x="184" y="1"/>
                    <a:pt x="180" y="0"/>
                    <a:pt x="176" y="0"/>
                  </a:cubicBezTo>
                  <a:cubicBezTo>
                    <a:pt x="172" y="0"/>
                    <a:pt x="168" y="1"/>
                    <a:pt x="165" y="5"/>
                  </a:cubicBezTo>
                  <a:cubicBezTo>
                    <a:pt x="147" y="24"/>
                    <a:pt x="126" y="47"/>
                    <a:pt x="108" y="68"/>
                  </a:cubicBezTo>
                  <a:cubicBezTo>
                    <a:pt x="105" y="71"/>
                    <a:pt x="102" y="74"/>
                    <a:pt x="100" y="77"/>
                  </a:cubicBezTo>
                  <a:cubicBezTo>
                    <a:pt x="84" y="95"/>
                    <a:pt x="71" y="111"/>
                    <a:pt x="61" y="12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5"/>
                    <a:pt x="21" y="83"/>
                    <a:pt x="17" y="83"/>
                  </a:cubicBezTo>
                  <a:cubicBezTo>
                    <a:pt x="13" y="83"/>
                    <a:pt x="9" y="85"/>
                    <a:pt x="6" y="88"/>
                  </a:cubicBezTo>
                  <a:cubicBezTo>
                    <a:pt x="0" y="94"/>
                    <a:pt x="0" y="104"/>
                    <a:pt x="6" y="110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92" y="135"/>
                    <a:pt x="114" y="109"/>
                  </a:cubicBezTo>
                  <a:cubicBezTo>
                    <a:pt x="117" y="106"/>
                    <a:pt x="121" y="102"/>
                    <a:pt x="124" y="98"/>
                  </a:cubicBezTo>
                  <a:cubicBezTo>
                    <a:pt x="145" y="74"/>
                    <a:pt x="168" y="48"/>
                    <a:pt x="188" y="27"/>
                  </a:cubicBezTo>
                  <a:cubicBezTo>
                    <a:pt x="194" y="20"/>
                    <a:pt x="194" y="10"/>
                    <a:pt x="18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608639" y="3313614"/>
              <a:ext cx="289381" cy="288959"/>
            </a:xfrm>
            <a:custGeom>
              <a:avLst/>
              <a:gdLst>
                <a:gd name="T0" fmla="*/ 134 w 149"/>
                <a:gd name="T1" fmla="*/ 92 h 148"/>
                <a:gd name="T2" fmla="*/ 102 w 149"/>
                <a:gd name="T3" fmla="*/ 130 h 148"/>
                <a:gd name="T4" fmla="*/ 87 w 149"/>
                <a:gd name="T5" fmla="*/ 135 h 148"/>
                <a:gd name="T6" fmla="*/ 84 w 149"/>
                <a:gd name="T7" fmla="*/ 136 h 148"/>
                <a:gd name="T8" fmla="*/ 75 w 149"/>
                <a:gd name="T9" fmla="*/ 136 h 148"/>
                <a:gd name="T10" fmla="*/ 74 w 149"/>
                <a:gd name="T11" fmla="*/ 136 h 148"/>
                <a:gd name="T12" fmla="*/ 12 w 149"/>
                <a:gd name="T13" fmla="*/ 74 h 148"/>
                <a:gd name="T14" fmla="*/ 12 w 149"/>
                <a:gd name="T15" fmla="*/ 73 h 148"/>
                <a:gd name="T16" fmla="*/ 15 w 149"/>
                <a:gd name="T17" fmla="*/ 55 h 148"/>
                <a:gd name="T18" fmla="*/ 26 w 149"/>
                <a:gd name="T19" fmla="*/ 35 h 148"/>
                <a:gd name="T20" fmla="*/ 39 w 149"/>
                <a:gd name="T21" fmla="*/ 23 h 148"/>
                <a:gd name="T22" fmla="*/ 75 w 149"/>
                <a:gd name="T23" fmla="*/ 12 h 148"/>
                <a:gd name="T24" fmla="*/ 110 w 149"/>
                <a:gd name="T25" fmla="*/ 23 h 148"/>
                <a:gd name="T26" fmla="*/ 118 w 149"/>
                <a:gd name="T27" fmla="*/ 14 h 148"/>
                <a:gd name="T28" fmla="*/ 75 w 149"/>
                <a:gd name="T29" fmla="*/ 0 h 148"/>
                <a:gd name="T30" fmla="*/ 0 w 149"/>
                <a:gd name="T31" fmla="*/ 74 h 148"/>
                <a:gd name="T32" fmla="*/ 75 w 149"/>
                <a:gd name="T33" fmla="*/ 148 h 148"/>
                <a:gd name="T34" fmla="*/ 85 w 149"/>
                <a:gd name="T35" fmla="*/ 148 h 148"/>
                <a:gd name="T36" fmla="*/ 88 w 149"/>
                <a:gd name="T37" fmla="*/ 147 h 148"/>
                <a:gd name="T38" fmla="*/ 149 w 149"/>
                <a:gd name="T39" fmla="*/ 75 h 148"/>
                <a:gd name="T40" fmla="*/ 134 w 149"/>
                <a:gd name="T41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148">
                  <a:moveTo>
                    <a:pt x="134" y="92"/>
                  </a:moveTo>
                  <a:cubicBezTo>
                    <a:pt x="129" y="109"/>
                    <a:pt x="117" y="122"/>
                    <a:pt x="102" y="130"/>
                  </a:cubicBezTo>
                  <a:cubicBezTo>
                    <a:pt x="98" y="132"/>
                    <a:pt x="93" y="134"/>
                    <a:pt x="87" y="135"/>
                  </a:cubicBezTo>
                  <a:cubicBezTo>
                    <a:pt x="86" y="135"/>
                    <a:pt x="85" y="135"/>
                    <a:pt x="84" y="136"/>
                  </a:cubicBezTo>
                  <a:cubicBezTo>
                    <a:pt x="81" y="136"/>
                    <a:pt x="78" y="136"/>
                    <a:pt x="75" y="136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40" y="136"/>
                    <a:pt x="12" y="108"/>
                    <a:pt x="12" y="74"/>
                  </a:cubicBezTo>
                  <a:cubicBezTo>
                    <a:pt x="12" y="74"/>
                    <a:pt x="12" y="73"/>
                    <a:pt x="12" y="73"/>
                  </a:cubicBezTo>
                  <a:cubicBezTo>
                    <a:pt x="13" y="66"/>
                    <a:pt x="14" y="61"/>
                    <a:pt x="15" y="55"/>
                  </a:cubicBezTo>
                  <a:cubicBezTo>
                    <a:pt x="18" y="48"/>
                    <a:pt x="22" y="41"/>
                    <a:pt x="26" y="35"/>
                  </a:cubicBezTo>
                  <a:cubicBezTo>
                    <a:pt x="30" y="30"/>
                    <a:pt x="34" y="26"/>
                    <a:pt x="39" y="23"/>
                  </a:cubicBezTo>
                  <a:cubicBezTo>
                    <a:pt x="49" y="16"/>
                    <a:pt x="61" y="12"/>
                    <a:pt x="75" y="12"/>
                  </a:cubicBezTo>
                  <a:cubicBezTo>
                    <a:pt x="88" y="12"/>
                    <a:pt x="100" y="16"/>
                    <a:pt x="110" y="23"/>
                  </a:cubicBezTo>
                  <a:cubicBezTo>
                    <a:pt x="112" y="20"/>
                    <a:pt x="115" y="17"/>
                    <a:pt x="118" y="14"/>
                  </a:cubicBezTo>
                  <a:cubicBezTo>
                    <a:pt x="105" y="5"/>
                    <a:pt x="91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78" y="148"/>
                    <a:pt x="81" y="148"/>
                    <a:pt x="85" y="148"/>
                  </a:cubicBezTo>
                  <a:cubicBezTo>
                    <a:pt x="86" y="148"/>
                    <a:pt x="87" y="147"/>
                    <a:pt x="88" y="147"/>
                  </a:cubicBezTo>
                  <a:cubicBezTo>
                    <a:pt x="122" y="141"/>
                    <a:pt x="148" y="111"/>
                    <a:pt x="149" y="75"/>
                  </a:cubicBezTo>
                  <a:cubicBezTo>
                    <a:pt x="144" y="81"/>
                    <a:pt x="139" y="87"/>
                    <a:pt x="13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33742" y="3916825"/>
            <a:ext cx="2149136" cy="1723549"/>
          </a:xfrm>
          <a:prstGeom prst="rect">
            <a:avLst/>
          </a:prstGeom>
        </p:spPr>
        <p:txBody>
          <a:bodyPr wrap="square" lIns="42122" rIns="42122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CRAFT</a:t>
            </a:r>
          </a:p>
          <a:p>
            <a:pPr marL="0" indent="0" algn="ctr">
              <a:buNone/>
            </a:pPr>
            <a:r>
              <a:rPr lang="en-US" sz="1800" dirty="0"/>
              <a:t>development opportunities </a:t>
            </a:r>
            <a:r>
              <a:rPr lang="en-US" dirty="0"/>
              <a:t>in partnership with direct reports</a:t>
            </a:r>
            <a:endParaRPr lang="en-US" sz="1800" dirty="0"/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6967853" y="1577265"/>
            <a:ext cx="2080916" cy="2083625"/>
            <a:chOff x="3984" y="-380"/>
            <a:chExt cx="1536" cy="1538"/>
          </a:xfrm>
          <a:solidFill>
            <a:schemeClr val="accent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984" y="-380"/>
              <a:ext cx="1536" cy="1538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280 w 560"/>
                <a:gd name="T5" fmla="*/ 0 h 560"/>
                <a:gd name="T6" fmla="*/ 560 w 560"/>
                <a:gd name="T7" fmla="*/ 280 h 560"/>
                <a:gd name="T8" fmla="*/ 280 w 560"/>
                <a:gd name="T9" fmla="*/ 560 h 560"/>
                <a:gd name="T10" fmla="*/ 280 w 560"/>
                <a:gd name="T11" fmla="*/ 8 h 560"/>
                <a:gd name="T12" fmla="*/ 8 w 560"/>
                <a:gd name="T13" fmla="*/ 280 h 560"/>
                <a:gd name="T14" fmla="*/ 280 w 560"/>
                <a:gd name="T15" fmla="*/ 552 h 560"/>
                <a:gd name="T16" fmla="*/ 552 w 560"/>
                <a:gd name="T17" fmla="*/ 280 h 560"/>
                <a:gd name="T18" fmla="*/ 280 w 560"/>
                <a:gd name="T19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6" y="560"/>
                    <a:pt x="0" y="434"/>
                    <a:pt x="0" y="280"/>
                  </a:cubicBezTo>
                  <a:cubicBezTo>
                    <a:pt x="0" y="126"/>
                    <a:pt x="126" y="0"/>
                    <a:pt x="280" y="0"/>
                  </a:cubicBezTo>
                  <a:cubicBezTo>
                    <a:pt x="434" y="0"/>
                    <a:pt x="560" y="126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30" y="8"/>
                    <a:pt x="8" y="13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4324" y="-122"/>
              <a:ext cx="787" cy="1055"/>
            </a:xfrm>
            <a:custGeom>
              <a:avLst/>
              <a:gdLst>
                <a:gd name="T0" fmla="*/ 270 w 287"/>
                <a:gd name="T1" fmla="*/ 295 h 384"/>
                <a:gd name="T2" fmla="*/ 263 w 287"/>
                <a:gd name="T3" fmla="*/ 294 h 384"/>
                <a:gd name="T4" fmla="*/ 233 w 287"/>
                <a:gd name="T5" fmla="*/ 294 h 384"/>
                <a:gd name="T6" fmla="*/ 210 w 287"/>
                <a:gd name="T7" fmla="*/ 317 h 384"/>
                <a:gd name="T8" fmla="*/ 210 w 287"/>
                <a:gd name="T9" fmla="*/ 360 h 384"/>
                <a:gd name="T10" fmla="*/ 211 w 287"/>
                <a:gd name="T11" fmla="*/ 367 h 384"/>
                <a:gd name="T12" fmla="*/ 31 w 287"/>
                <a:gd name="T13" fmla="*/ 367 h 384"/>
                <a:gd name="T14" fmla="*/ 18 w 287"/>
                <a:gd name="T15" fmla="*/ 353 h 384"/>
                <a:gd name="T16" fmla="*/ 18 w 287"/>
                <a:gd name="T17" fmla="*/ 31 h 384"/>
                <a:gd name="T18" fmla="*/ 31 w 287"/>
                <a:gd name="T19" fmla="*/ 17 h 384"/>
                <a:gd name="T20" fmla="*/ 256 w 287"/>
                <a:gd name="T21" fmla="*/ 17 h 384"/>
                <a:gd name="T22" fmla="*/ 269 w 287"/>
                <a:gd name="T23" fmla="*/ 27 h 384"/>
                <a:gd name="T24" fmla="*/ 271 w 287"/>
                <a:gd name="T25" fmla="*/ 23 h 384"/>
                <a:gd name="T26" fmla="*/ 273 w 287"/>
                <a:gd name="T27" fmla="*/ 21 h 384"/>
                <a:gd name="T28" fmla="*/ 281 w 287"/>
                <a:gd name="T29" fmla="*/ 12 h 384"/>
                <a:gd name="T30" fmla="*/ 256 w 287"/>
                <a:gd name="T31" fmla="*/ 0 h 384"/>
                <a:gd name="T32" fmla="*/ 31 w 287"/>
                <a:gd name="T33" fmla="*/ 0 h 384"/>
                <a:gd name="T34" fmla="*/ 0 w 287"/>
                <a:gd name="T35" fmla="*/ 31 h 384"/>
                <a:gd name="T36" fmla="*/ 0 w 287"/>
                <a:gd name="T37" fmla="*/ 353 h 384"/>
                <a:gd name="T38" fmla="*/ 31 w 287"/>
                <a:gd name="T39" fmla="*/ 384 h 384"/>
                <a:gd name="T40" fmla="*/ 221 w 287"/>
                <a:gd name="T41" fmla="*/ 384 h 384"/>
                <a:gd name="T42" fmla="*/ 287 w 287"/>
                <a:gd name="T43" fmla="*/ 303 h 384"/>
                <a:gd name="T44" fmla="*/ 287 w 287"/>
                <a:gd name="T45" fmla="*/ 195 h 384"/>
                <a:gd name="T46" fmla="*/ 270 w 287"/>
                <a:gd name="T47" fmla="*/ 220 h 384"/>
                <a:gd name="T48" fmla="*/ 270 w 287"/>
                <a:gd name="T49" fmla="*/ 295 h 384"/>
                <a:gd name="T50" fmla="*/ 228 w 287"/>
                <a:gd name="T51" fmla="*/ 364 h 384"/>
                <a:gd name="T52" fmla="*/ 227 w 287"/>
                <a:gd name="T53" fmla="*/ 360 h 384"/>
                <a:gd name="T54" fmla="*/ 227 w 287"/>
                <a:gd name="T55" fmla="*/ 317 h 384"/>
                <a:gd name="T56" fmla="*/ 233 w 287"/>
                <a:gd name="T57" fmla="*/ 311 h 384"/>
                <a:gd name="T58" fmla="*/ 263 w 287"/>
                <a:gd name="T59" fmla="*/ 311 h 384"/>
                <a:gd name="T60" fmla="*/ 268 w 287"/>
                <a:gd name="T61" fmla="*/ 313 h 384"/>
                <a:gd name="T62" fmla="*/ 228 w 287"/>
                <a:gd name="T63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384">
                  <a:moveTo>
                    <a:pt x="270" y="295"/>
                  </a:moveTo>
                  <a:cubicBezTo>
                    <a:pt x="268" y="294"/>
                    <a:pt x="266" y="294"/>
                    <a:pt x="263" y="294"/>
                  </a:cubicBezTo>
                  <a:cubicBezTo>
                    <a:pt x="233" y="294"/>
                    <a:pt x="233" y="294"/>
                    <a:pt x="233" y="294"/>
                  </a:cubicBezTo>
                  <a:cubicBezTo>
                    <a:pt x="220" y="294"/>
                    <a:pt x="210" y="304"/>
                    <a:pt x="210" y="317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0" y="362"/>
                    <a:pt x="210" y="365"/>
                    <a:pt x="211" y="367"/>
                  </a:cubicBezTo>
                  <a:cubicBezTo>
                    <a:pt x="31" y="367"/>
                    <a:pt x="31" y="367"/>
                    <a:pt x="31" y="367"/>
                  </a:cubicBezTo>
                  <a:cubicBezTo>
                    <a:pt x="24" y="367"/>
                    <a:pt x="18" y="360"/>
                    <a:pt x="18" y="3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3"/>
                    <a:pt x="24" y="17"/>
                    <a:pt x="31" y="17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62" y="17"/>
                    <a:pt x="267" y="21"/>
                    <a:pt x="269" y="27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5" y="18"/>
                    <a:pt x="278" y="15"/>
                    <a:pt x="281" y="12"/>
                  </a:cubicBezTo>
                  <a:cubicBezTo>
                    <a:pt x="275" y="5"/>
                    <a:pt x="266" y="0"/>
                    <a:pt x="25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70"/>
                    <a:pt x="14" y="384"/>
                    <a:pt x="31" y="384"/>
                  </a:cubicBezTo>
                  <a:cubicBezTo>
                    <a:pt x="221" y="384"/>
                    <a:pt x="221" y="384"/>
                    <a:pt x="221" y="384"/>
                  </a:cubicBezTo>
                  <a:cubicBezTo>
                    <a:pt x="239" y="384"/>
                    <a:pt x="285" y="348"/>
                    <a:pt x="287" y="303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70" y="220"/>
                    <a:pt x="270" y="220"/>
                    <a:pt x="270" y="220"/>
                  </a:cubicBezTo>
                  <a:lnTo>
                    <a:pt x="270" y="295"/>
                  </a:lnTo>
                  <a:close/>
                  <a:moveTo>
                    <a:pt x="228" y="364"/>
                  </a:moveTo>
                  <a:cubicBezTo>
                    <a:pt x="228" y="363"/>
                    <a:pt x="227" y="362"/>
                    <a:pt x="227" y="360"/>
                  </a:cubicBezTo>
                  <a:cubicBezTo>
                    <a:pt x="227" y="317"/>
                    <a:pt x="227" y="317"/>
                    <a:pt x="227" y="317"/>
                  </a:cubicBezTo>
                  <a:cubicBezTo>
                    <a:pt x="227" y="314"/>
                    <a:pt x="230" y="311"/>
                    <a:pt x="233" y="311"/>
                  </a:cubicBezTo>
                  <a:cubicBezTo>
                    <a:pt x="263" y="311"/>
                    <a:pt x="263" y="311"/>
                    <a:pt x="263" y="311"/>
                  </a:cubicBezTo>
                  <a:cubicBezTo>
                    <a:pt x="265" y="311"/>
                    <a:pt x="267" y="312"/>
                    <a:pt x="268" y="313"/>
                  </a:cubicBezTo>
                  <a:cubicBezTo>
                    <a:pt x="262" y="338"/>
                    <a:pt x="240" y="357"/>
                    <a:pt x="228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456" y="46"/>
              <a:ext cx="507" cy="46"/>
            </a:xfrm>
            <a:custGeom>
              <a:avLst/>
              <a:gdLst>
                <a:gd name="T0" fmla="*/ 9 w 185"/>
                <a:gd name="T1" fmla="*/ 17 h 17"/>
                <a:gd name="T2" fmla="*/ 176 w 185"/>
                <a:gd name="T3" fmla="*/ 17 h 17"/>
                <a:gd name="T4" fmla="*/ 185 w 185"/>
                <a:gd name="T5" fmla="*/ 9 h 17"/>
                <a:gd name="T6" fmla="*/ 176 w 185"/>
                <a:gd name="T7" fmla="*/ 0 h 17"/>
                <a:gd name="T8" fmla="*/ 9 w 185"/>
                <a:gd name="T9" fmla="*/ 0 h 17"/>
                <a:gd name="T10" fmla="*/ 0 w 185"/>
                <a:gd name="T11" fmla="*/ 9 h 17"/>
                <a:gd name="T12" fmla="*/ 9 w 18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7">
                  <a:moveTo>
                    <a:pt x="9" y="17"/>
                  </a:moveTo>
                  <a:cubicBezTo>
                    <a:pt x="176" y="17"/>
                    <a:pt x="176" y="17"/>
                    <a:pt x="176" y="17"/>
                  </a:cubicBezTo>
                  <a:cubicBezTo>
                    <a:pt x="181" y="17"/>
                    <a:pt x="185" y="13"/>
                    <a:pt x="185" y="9"/>
                  </a:cubicBezTo>
                  <a:cubicBezTo>
                    <a:pt x="185" y="4"/>
                    <a:pt x="181" y="0"/>
                    <a:pt x="1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4456" y="219"/>
              <a:ext cx="417" cy="46"/>
            </a:xfrm>
            <a:custGeom>
              <a:avLst/>
              <a:gdLst>
                <a:gd name="T0" fmla="*/ 9 w 152"/>
                <a:gd name="T1" fmla="*/ 0 h 17"/>
                <a:gd name="T2" fmla="*/ 0 w 152"/>
                <a:gd name="T3" fmla="*/ 8 h 17"/>
                <a:gd name="T4" fmla="*/ 9 w 152"/>
                <a:gd name="T5" fmla="*/ 17 h 17"/>
                <a:gd name="T6" fmla="*/ 140 w 152"/>
                <a:gd name="T7" fmla="*/ 17 h 17"/>
                <a:gd name="T8" fmla="*/ 152 w 152"/>
                <a:gd name="T9" fmla="*/ 0 h 17"/>
                <a:gd name="T10" fmla="*/ 9 w 15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7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4456" y="389"/>
              <a:ext cx="296" cy="49"/>
            </a:xfrm>
            <a:custGeom>
              <a:avLst/>
              <a:gdLst>
                <a:gd name="T0" fmla="*/ 9 w 108"/>
                <a:gd name="T1" fmla="*/ 0 h 18"/>
                <a:gd name="T2" fmla="*/ 0 w 108"/>
                <a:gd name="T3" fmla="*/ 9 h 18"/>
                <a:gd name="T4" fmla="*/ 9 w 108"/>
                <a:gd name="T5" fmla="*/ 18 h 18"/>
                <a:gd name="T6" fmla="*/ 96 w 108"/>
                <a:gd name="T7" fmla="*/ 18 h 18"/>
                <a:gd name="T8" fmla="*/ 108 w 108"/>
                <a:gd name="T9" fmla="*/ 0 h 18"/>
                <a:gd name="T10" fmla="*/ 9 w 10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108" y="0"/>
                    <a:pt x="108" y="0"/>
                    <a:pt x="10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4456" y="562"/>
              <a:ext cx="192" cy="47"/>
            </a:xfrm>
            <a:custGeom>
              <a:avLst/>
              <a:gdLst>
                <a:gd name="T0" fmla="*/ 9 w 70"/>
                <a:gd name="T1" fmla="*/ 0 h 17"/>
                <a:gd name="T2" fmla="*/ 0 w 70"/>
                <a:gd name="T3" fmla="*/ 8 h 17"/>
                <a:gd name="T4" fmla="*/ 9 w 70"/>
                <a:gd name="T5" fmla="*/ 17 h 17"/>
                <a:gd name="T6" fmla="*/ 67 w 70"/>
                <a:gd name="T7" fmla="*/ 17 h 17"/>
                <a:gd name="T8" fmla="*/ 70 w 70"/>
                <a:gd name="T9" fmla="*/ 0 h 17"/>
                <a:gd name="T10" fmla="*/ 9 w 7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7">
                  <a:moveTo>
                    <a:pt x="9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1"/>
                    <a:pt x="69" y="5"/>
                    <a:pt x="70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4456" y="732"/>
              <a:ext cx="186" cy="50"/>
            </a:xfrm>
            <a:custGeom>
              <a:avLst/>
              <a:gdLst>
                <a:gd name="T0" fmla="*/ 67 w 68"/>
                <a:gd name="T1" fmla="*/ 0 h 18"/>
                <a:gd name="T2" fmla="*/ 9 w 68"/>
                <a:gd name="T3" fmla="*/ 0 h 18"/>
                <a:gd name="T4" fmla="*/ 0 w 68"/>
                <a:gd name="T5" fmla="*/ 9 h 18"/>
                <a:gd name="T6" fmla="*/ 9 w 68"/>
                <a:gd name="T7" fmla="*/ 18 h 18"/>
                <a:gd name="T8" fmla="*/ 68 w 68"/>
                <a:gd name="T9" fmla="*/ 18 h 18"/>
                <a:gd name="T10" fmla="*/ 68 w 68"/>
                <a:gd name="T11" fmla="*/ 13 h 18"/>
                <a:gd name="T12" fmla="*/ 67 w 6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8">
                  <a:moveTo>
                    <a:pt x="6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7" y="8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4703" y="2"/>
              <a:ext cx="562" cy="651"/>
            </a:xfrm>
            <a:custGeom>
              <a:avLst/>
              <a:gdLst>
                <a:gd name="T0" fmla="*/ 408 w 562"/>
                <a:gd name="T1" fmla="*/ 33 h 651"/>
                <a:gd name="T2" fmla="*/ 364 w 562"/>
                <a:gd name="T3" fmla="*/ 0 h 651"/>
                <a:gd name="T4" fmla="*/ 362 w 562"/>
                <a:gd name="T5" fmla="*/ 2 h 651"/>
                <a:gd name="T6" fmla="*/ 211 w 562"/>
                <a:gd name="T7" fmla="*/ 217 h 651"/>
                <a:gd name="T8" fmla="*/ 178 w 562"/>
                <a:gd name="T9" fmla="*/ 263 h 651"/>
                <a:gd name="T10" fmla="*/ 90 w 562"/>
                <a:gd name="T11" fmla="*/ 387 h 651"/>
                <a:gd name="T12" fmla="*/ 54 w 562"/>
                <a:gd name="T13" fmla="*/ 436 h 651"/>
                <a:gd name="T14" fmla="*/ 0 w 562"/>
                <a:gd name="T15" fmla="*/ 516 h 651"/>
                <a:gd name="T16" fmla="*/ 21 w 562"/>
                <a:gd name="T17" fmla="*/ 516 h 651"/>
                <a:gd name="T18" fmla="*/ 43 w 562"/>
                <a:gd name="T19" fmla="*/ 516 h 651"/>
                <a:gd name="T20" fmla="*/ 52 w 562"/>
                <a:gd name="T21" fmla="*/ 538 h 651"/>
                <a:gd name="T22" fmla="*/ 60 w 562"/>
                <a:gd name="T23" fmla="*/ 560 h 651"/>
                <a:gd name="T24" fmla="*/ 63 w 562"/>
                <a:gd name="T25" fmla="*/ 565 h 651"/>
                <a:gd name="T26" fmla="*/ 93 w 562"/>
                <a:gd name="T27" fmla="*/ 565 h 651"/>
                <a:gd name="T28" fmla="*/ 115 w 562"/>
                <a:gd name="T29" fmla="*/ 568 h 651"/>
                <a:gd name="T30" fmla="*/ 123 w 562"/>
                <a:gd name="T31" fmla="*/ 587 h 651"/>
                <a:gd name="T32" fmla="*/ 131 w 562"/>
                <a:gd name="T33" fmla="*/ 607 h 651"/>
                <a:gd name="T34" fmla="*/ 134 w 562"/>
                <a:gd name="T35" fmla="*/ 615 h 651"/>
                <a:gd name="T36" fmla="*/ 164 w 562"/>
                <a:gd name="T37" fmla="*/ 618 h 651"/>
                <a:gd name="T38" fmla="*/ 186 w 562"/>
                <a:gd name="T39" fmla="*/ 618 h 651"/>
                <a:gd name="T40" fmla="*/ 194 w 562"/>
                <a:gd name="T41" fmla="*/ 637 h 651"/>
                <a:gd name="T42" fmla="*/ 200 w 562"/>
                <a:gd name="T43" fmla="*/ 651 h 651"/>
                <a:gd name="T44" fmla="*/ 230 w 562"/>
                <a:gd name="T45" fmla="*/ 607 h 651"/>
                <a:gd name="T46" fmla="*/ 257 w 562"/>
                <a:gd name="T47" fmla="*/ 571 h 651"/>
                <a:gd name="T48" fmla="*/ 362 w 562"/>
                <a:gd name="T49" fmla="*/ 423 h 651"/>
                <a:gd name="T50" fmla="*/ 408 w 562"/>
                <a:gd name="T51" fmla="*/ 357 h 651"/>
                <a:gd name="T52" fmla="*/ 562 w 562"/>
                <a:gd name="T53" fmla="*/ 140 h 651"/>
                <a:gd name="T54" fmla="*/ 408 w 562"/>
                <a:gd name="T55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2" h="651">
                  <a:moveTo>
                    <a:pt x="408" y="33"/>
                  </a:moveTo>
                  <a:lnTo>
                    <a:pt x="364" y="0"/>
                  </a:lnTo>
                  <a:lnTo>
                    <a:pt x="362" y="2"/>
                  </a:lnTo>
                  <a:lnTo>
                    <a:pt x="211" y="217"/>
                  </a:lnTo>
                  <a:lnTo>
                    <a:pt x="178" y="263"/>
                  </a:lnTo>
                  <a:lnTo>
                    <a:pt x="90" y="387"/>
                  </a:lnTo>
                  <a:lnTo>
                    <a:pt x="54" y="436"/>
                  </a:lnTo>
                  <a:lnTo>
                    <a:pt x="0" y="516"/>
                  </a:lnTo>
                  <a:lnTo>
                    <a:pt x="21" y="516"/>
                  </a:lnTo>
                  <a:lnTo>
                    <a:pt x="43" y="516"/>
                  </a:lnTo>
                  <a:lnTo>
                    <a:pt x="52" y="538"/>
                  </a:lnTo>
                  <a:lnTo>
                    <a:pt x="60" y="560"/>
                  </a:lnTo>
                  <a:lnTo>
                    <a:pt x="63" y="565"/>
                  </a:lnTo>
                  <a:lnTo>
                    <a:pt x="93" y="565"/>
                  </a:lnTo>
                  <a:lnTo>
                    <a:pt x="115" y="568"/>
                  </a:lnTo>
                  <a:lnTo>
                    <a:pt x="123" y="587"/>
                  </a:lnTo>
                  <a:lnTo>
                    <a:pt x="131" y="607"/>
                  </a:lnTo>
                  <a:lnTo>
                    <a:pt x="134" y="615"/>
                  </a:lnTo>
                  <a:lnTo>
                    <a:pt x="164" y="618"/>
                  </a:lnTo>
                  <a:lnTo>
                    <a:pt x="186" y="618"/>
                  </a:lnTo>
                  <a:lnTo>
                    <a:pt x="194" y="637"/>
                  </a:lnTo>
                  <a:lnTo>
                    <a:pt x="200" y="651"/>
                  </a:lnTo>
                  <a:lnTo>
                    <a:pt x="230" y="607"/>
                  </a:lnTo>
                  <a:lnTo>
                    <a:pt x="257" y="571"/>
                  </a:lnTo>
                  <a:lnTo>
                    <a:pt x="362" y="423"/>
                  </a:lnTo>
                  <a:lnTo>
                    <a:pt x="408" y="357"/>
                  </a:lnTo>
                  <a:lnTo>
                    <a:pt x="562" y="140"/>
                  </a:lnTo>
                  <a:lnTo>
                    <a:pt x="40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4670" y="548"/>
              <a:ext cx="208" cy="217"/>
            </a:xfrm>
            <a:custGeom>
              <a:avLst/>
              <a:gdLst>
                <a:gd name="T0" fmla="*/ 72 w 76"/>
                <a:gd name="T1" fmla="*/ 38 h 79"/>
                <a:gd name="T2" fmla="*/ 53 w 76"/>
                <a:gd name="T3" fmla="*/ 37 h 79"/>
                <a:gd name="T4" fmla="*/ 47 w 76"/>
                <a:gd name="T5" fmla="*/ 22 h 79"/>
                <a:gd name="T6" fmla="*/ 46 w 76"/>
                <a:gd name="T7" fmla="*/ 19 h 79"/>
                <a:gd name="T8" fmla="*/ 27 w 76"/>
                <a:gd name="T9" fmla="*/ 19 h 79"/>
                <a:gd name="T10" fmla="*/ 21 w 76"/>
                <a:gd name="T11" fmla="*/ 5 h 79"/>
                <a:gd name="T12" fmla="*/ 20 w 76"/>
                <a:gd name="T13" fmla="*/ 1 h 79"/>
                <a:gd name="T14" fmla="*/ 5 w 76"/>
                <a:gd name="T15" fmla="*/ 0 h 79"/>
                <a:gd name="T16" fmla="*/ 5 w 76"/>
                <a:gd name="T17" fmla="*/ 2 h 79"/>
                <a:gd name="T18" fmla="*/ 4 w 76"/>
                <a:gd name="T19" fmla="*/ 5 h 79"/>
                <a:gd name="T20" fmla="*/ 1 w 76"/>
                <a:gd name="T21" fmla="*/ 22 h 79"/>
                <a:gd name="T22" fmla="*/ 1 w 76"/>
                <a:gd name="T23" fmla="*/ 67 h 79"/>
                <a:gd name="T24" fmla="*/ 2 w 76"/>
                <a:gd name="T25" fmla="*/ 79 h 79"/>
                <a:gd name="T26" fmla="*/ 19 w 76"/>
                <a:gd name="T27" fmla="*/ 74 h 79"/>
                <a:gd name="T28" fmla="*/ 75 w 76"/>
                <a:gd name="T29" fmla="*/ 50 h 79"/>
                <a:gd name="T30" fmla="*/ 76 w 76"/>
                <a:gd name="T31" fmla="*/ 49 h 79"/>
                <a:gd name="T32" fmla="*/ 72 w 76"/>
                <a:gd name="T33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79">
                  <a:moveTo>
                    <a:pt x="72" y="38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10"/>
                    <a:pt x="2" y="16"/>
                    <a:pt x="1" y="22"/>
                  </a:cubicBezTo>
                  <a:cubicBezTo>
                    <a:pt x="0" y="38"/>
                    <a:pt x="0" y="56"/>
                    <a:pt x="1" y="67"/>
                  </a:cubicBezTo>
                  <a:cubicBezTo>
                    <a:pt x="1" y="75"/>
                    <a:pt x="2" y="79"/>
                    <a:pt x="2" y="79"/>
                  </a:cubicBezTo>
                  <a:cubicBezTo>
                    <a:pt x="2" y="79"/>
                    <a:pt x="9" y="78"/>
                    <a:pt x="19" y="74"/>
                  </a:cubicBezTo>
                  <a:cubicBezTo>
                    <a:pt x="36" y="69"/>
                    <a:pt x="61" y="60"/>
                    <a:pt x="75" y="50"/>
                  </a:cubicBezTo>
                  <a:cubicBezTo>
                    <a:pt x="75" y="49"/>
                    <a:pt x="76" y="49"/>
                    <a:pt x="76" y="49"/>
                  </a:cubicBez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5095" y="-97"/>
              <a:ext cx="241" cy="200"/>
            </a:xfrm>
            <a:custGeom>
              <a:avLst/>
              <a:gdLst>
                <a:gd name="T0" fmla="*/ 63 w 88"/>
                <a:gd name="T1" fmla="*/ 9 h 73"/>
                <a:gd name="T2" fmla="*/ 38 w 88"/>
                <a:gd name="T3" fmla="*/ 0 h 73"/>
                <a:gd name="T4" fmla="*/ 5 w 88"/>
                <a:gd name="T5" fmla="*/ 15 h 73"/>
                <a:gd name="T6" fmla="*/ 2 w 88"/>
                <a:gd name="T7" fmla="*/ 19 h 73"/>
                <a:gd name="T8" fmla="*/ 0 w 88"/>
                <a:gd name="T9" fmla="*/ 21 h 73"/>
                <a:gd name="T10" fmla="*/ 6 w 88"/>
                <a:gd name="T11" fmla="*/ 26 h 73"/>
                <a:gd name="T12" fmla="*/ 72 w 88"/>
                <a:gd name="T13" fmla="*/ 73 h 73"/>
                <a:gd name="T14" fmla="*/ 74 w 88"/>
                <a:gd name="T15" fmla="*/ 70 h 73"/>
                <a:gd name="T16" fmla="*/ 63 w 88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3">
                  <a:moveTo>
                    <a:pt x="63" y="9"/>
                  </a:moveTo>
                  <a:cubicBezTo>
                    <a:pt x="56" y="3"/>
                    <a:pt x="47" y="0"/>
                    <a:pt x="38" y="0"/>
                  </a:cubicBezTo>
                  <a:cubicBezTo>
                    <a:pt x="26" y="0"/>
                    <a:pt x="14" y="5"/>
                    <a:pt x="5" y="15"/>
                  </a:cubicBezTo>
                  <a:cubicBezTo>
                    <a:pt x="4" y="16"/>
                    <a:pt x="3" y="18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88" y="50"/>
                    <a:pt x="83" y="23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84082" y="3916824"/>
            <a:ext cx="2149136" cy="1169551"/>
          </a:xfrm>
          <a:prstGeom prst="rect">
            <a:avLst/>
          </a:prstGeom>
          <a:noFill/>
          <a:effectLst/>
        </p:spPr>
        <p:txBody>
          <a:bodyPr wrap="square" lIns="42122" rIns="42122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AGREE</a:t>
            </a:r>
            <a:endParaRPr lang="en-US" sz="2400" dirty="0"/>
          </a:p>
          <a:p>
            <a:pPr marL="0" indent="0" algn="ctr">
              <a:buNone/>
            </a:pPr>
            <a:r>
              <a:rPr lang="en-US" sz="1800" dirty="0"/>
              <a:t>on what “great” </a:t>
            </a:r>
            <a:br>
              <a:rPr lang="en-US" sz="1800" dirty="0"/>
            </a:br>
            <a:r>
              <a:rPr lang="en-US" sz="1800" dirty="0"/>
              <a:t>looks like</a:t>
            </a:r>
          </a:p>
        </p:txBody>
      </p:sp>
      <p:grpSp>
        <p:nvGrpSpPr>
          <p:cNvPr id="41" name="Group 17"/>
          <p:cNvGrpSpPr>
            <a:grpSpLocks noChangeAspect="1"/>
          </p:cNvGrpSpPr>
          <p:nvPr/>
        </p:nvGrpSpPr>
        <p:grpSpPr bwMode="auto">
          <a:xfrm>
            <a:off x="917816" y="1577265"/>
            <a:ext cx="2081668" cy="2083625"/>
            <a:chOff x="3871" y="398"/>
            <a:chExt cx="1064" cy="1065"/>
          </a:xfrm>
          <a:solidFill>
            <a:schemeClr val="accent1"/>
          </a:solidFill>
        </p:grpSpPr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3875" y="660"/>
              <a:ext cx="897" cy="655"/>
            </a:xfrm>
            <a:custGeom>
              <a:avLst/>
              <a:gdLst>
                <a:gd name="T0" fmla="*/ 110 w 472"/>
                <a:gd name="T1" fmla="*/ 196 h 344"/>
                <a:gd name="T2" fmla="*/ 145 w 472"/>
                <a:gd name="T3" fmla="*/ 189 h 344"/>
                <a:gd name="T4" fmla="*/ 157 w 472"/>
                <a:gd name="T5" fmla="*/ 210 h 344"/>
                <a:gd name="T6" fmla="*/ 196 w 472"/>
                <a:gd name="T7" fmla="*/ 203 h 344"/>
                <a:gd name="T8" fmla="*/ 221 w 472"/>
                <a:gd name="T9" fmla="*/ 236 h 344"/>
                <a:gd name="T10" fmla="*/ 250 w 472"/>
                <a:gd name="T11" fmla="*/ 274 h 344"/>
                <a:gd name="T12" fmla="*/ 277 w 472"/>
                <a:gd name="T13" fmla="*/ 274 h 344"/>
                <a:gd name="T14" fmla="*/ 285 w 472"/>
                <a:gd name="T15" fmla="*/ 321 h 344"/>
                <a:gd name="T16" fmla="*/ 349 w 472"/>
                <a:gd name="T17" fmla="*/ 336 h 344"/>
                <a:gd name="T18" fmla="*/ 291 w 472"/>
                <a:gd name="T19" fmla="*/ 268 h 344"/>
                <a:gd name="T20" fmla="*/ 297 w 472"/>
                <a:gd name="T21" fmla="*/ 260 h 344"/>
                <a:gd name="T22" fmla="*/ 390 w 472"/>
                <a:gd name="T23" fmla="*/ 304 h 344"/>
                <a:gd name="T24" fmla="*/ 325 w 472"/>
                <a:gd name="T25" fmla="*/ 225 h 344"/>
                <a:gd name="T26" fmla="*/ 331 w 472"/>
                <a:gd name="T27" fmla="*/ 217 h 344"/>
                <a:gd name="T28" fmla="*/ 427 w 472"/>
                <a:gd name="T29" fmla="*/ 264 h 344"/>
                <a:gd name="T30" fmla="*/ 359 w 472"/>
                <a:gd name="T31" fmla="*/ 181 h 344"/>
                <a:gd name="T32" fmla="*/ 365 w 472"/>
                <a:gd name="T33" fmla="*/ 174 h 344"/>
                <a:gd name="T34" fmla="*/ 464 w 472"/>
                <a:gd name="T35" fmla="*/ 223 h 344"/>
                <a:gd name="T36" fmla="*/ 394 w 472"/>
                <a:gd name="T37" fmla="*/ 139 h 344"/>
                <a:gd name="T38" fmla="*/ 304 w 472"/>
                <a:gd name="T39" fmla="*/ 80 h 344"/>
                <a:gd name="T40" fmla="*/ 259 w 472"/>
                <a:gd name="T41" fmla="*/ 82 h 344"/>
                <a:gd name="T42" fmla="*/ 233 w 472"/>
                <a:gd name="T43" fmla="*/ 115 h 344"/>
                <a:gd name="T44" fmla="*/ 183 w 472"/>
                <a:gd name="T45" fmla="*/ 123 h 344"/>
                <a:gd name="T46" fmla="*/ 193 w 472"/>
                <a:gd name="T47" fmla="*/ 70 h 344"/>
                <a:gd name="T48" fmla="*/ 222 w 472"/>
                <a:gd name="T49" fmla="*/ 33 h 344"/>
                <a:gd name="T50" fmla="*/ 107 w 472"/>
                <a:gd name="T51" fmla="*/ 27 h 344"/>
                <a:gd name="T52" fmla="*/ 0 w 472"/>
                <a:gd name="T53" fmla="*/ 141 h 344"/>
                <a:gd name="T54" fmla="*/ 90 w 472"/>
                <a:gd name="T55" fmla="*/ 188 h 344"/>
                <a:gd name="T56" fmla="*/ 313 w 472"/>
                <a:gd name="T57" fmla="*/ 264 h 344"/>
                <a:gd name="T58" fmla="*/ 313 w 472"/>
                <a:gd name="T59" fmla="*/ 264 h 344"/>
                <a:gd name="T60" fmla="*/ 220 w 472"/>
                <a:gd name="T61" fmla="*/ 132 h 344"/>
                <a:gd name="T62" fmla="*/ 220 w 472"/>
                <a:gd name="T63" fmla="*/ 1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2" h="344">
                  <a:moveTo>
                    <a:pt x="107" y="201"/>
                  </a:moveTo>
                  <a:cubicBezTo>
                    <a:pt x="110" y="196"/>
                    <a:pt x="110" y="196"/>
                    <a:pt x="110" y="196"/>
                  </a:cubicBezTo>
                  <a:cubicBezTo>
                    <a:pt x="115" y="189"/>
                    <a:pt x="123" y="185"/>
                    <a:pt x="131" y="185"/>
                  </a:cubicBezTo>
                  <a:cubicBezTo>
                    <a:pt x="136" y="185"/>
                    <a:pt x="141" y="186"/>
                    <a:pt x="145" y="189"/>
                  </a:cubicBezTo>
                  <a:cubicBezTo>
                    <a:pt x="151" y="192"/>
                    <a:pt x="155" y="198"/>
                    <a:pt x="156" y="205"/>
                  </a:cubicBezTo>
                  <a:cubicBezTo>
                    <a:pt x="157" y="206"/>
                    <a:pt x="157" y="208"/>
                    <a:pt x="157" y="210"/>
                  </a:cubicBezTo>
                  <a:cubicBezTo>
                    <a:pt x="162" y="203"/>
                    <a:pt x="171" y="199"/>
                    <a:pt x="180" y="199"/>
                  </a:cubicBezTo>
                  <a:cubicBezTo>
                    <a:pt x="186" y="199"/>
                    <a:pt x="191" y="200"/>
                    <a:pt x="196" y="203"/>
                  </a:cubicBezTo>
                  <a:cubicBezTo>
                    <a:pt x="208" y="211"/>
                    <a:pt x="213" y="226"/>
                    <a:pt x="208" y="239"/>
                  </a:cubicBezTo>
                  <a:cubicBezTo>
                    <a:pt x="212" y="237"/>
                    <a:pt x="216" y="236"/>
                    <a:pt x="221" y="236"/>
                  </a:cubicBezTo>
                  <a:cubicBezTo>
                    <a:pt x="227" y="236"/>
                    <a:pt x="232" y="237"/>
                    <a:pt x="237" y="241"/>
                  </a:cubicBezTo>
                  <a:cubicBezTo>
                    <a:pt x="248" y="248"/>
                    <a:pt x="253" y="261"/>
                    <a:pt x="250" y="274"/>
                  </a:cubicBezTo>
                  <a:cubicBezTo>
                    <a:pt x="254" y="272"/>
                    <a:pt x="258" y="270"/>
                    <a:pt x="263" y="270"/>
                  </a:cubicBezTo>
                  <a:cubicBezTo>
                    <a:pt x="268" y="270"/>
                    <a:pt x="272" y="272"/>
                    <a:pt x="277" y="274"/>
                  </a:cubicBezTo>
                  <a:cubicBezTo>
                    <a:pt x="291" y="282"/>
                    <a:pt x="297" y="300"/>
                    <a:pt x="289" y="314"/>
                  </a:cubicBezTo>
                  <a:cubicBezTo>
                    <a:pt x="285" y="321"/>
                    <a:pt x="285" y="321"/>
                    <a:pt x="285" y="321"/>
                  </a:cubicBezTo>
                  <a:cubicBezTo>
                    <a:pt x="299" y="329"/>
                    <a:pt x="312" y="336"/>
                    <a:pt x="323" y="340"/>
                  </a:cubicBezTo>
                  <a:cubicBezTo>
                    <a:pt x="332" y="343"/>
                    <a:pt x="342" y="344"/>
                    <a:pt x="349" y="336"/>
                  </a:cubicBezTo>
                  <a:cubicBezTo>
                    <a:pt x="355" y="329"/>
                    <a:pt x="354" y="317"/>
                    <a:pt x="346" y="311"/>
                  </a:cubicBezTo>
                  <a:cubicBezTo>
                    <a:pt x="291" y="268"/>
                    <a:pt x="291" y="268"/>
                    <a:pt x="291" y="268"/>
                  </a:cubicBezTo>
                  <a:cubicBezTo>
                    <a:pt x="291" y="268"/>
                    <a:pt x="287" y="264"/>
                    <a:pt x="290" y="261"/>
                  </a:cubicBezTo>
                  <a:cubicBezTo>
                    <a:pt x="293" y="257"/>
                    <a:pt x="297" y="260"/>
                    <a:pt x="297" y="260"/>
                  </a:cubicBezTo>
                  <a:cubicBezTo>
                    <a:pt x="358" y="308"/>
                    <a:pt x="358" y="308"/>
                    <a:pt x="358" y="308"/>
                  </a:cubicBezTo>
                  <a:cubicBezTo>
                    <a:pt x="368" y="316"/>
                    <a:pt x="382" y="314"/>
                    <a:pt x="390" y="304"/>
                  </a:cubicBezTo>
                  <a:cubicBezTo>
                    <a:pt x="397" y="294"/>
                    <a:pt x="396" y="280"/>
                    <a:pt x="386" y="272"/>
                  </a:cubicBezTo>
                  <a:cubicBezTo>
                    <a:pt x="325" y="225"/>
                    <a:pt x="325" y="225"/>
                    <a:pt x="325" y="225"/>
                  </a:cubicBezTo>
                  <a:cubicBezTo>
                    <a:pt x="325" y="225"/>
                    <a:pt x="321" y="221"/>
                    <a:pt x="324" y="217"/>
                  </a:cubicBezTo>
                  <a:cubicBezTo>
                    <a:pt x="326" y="214"/>
                    <a:pt x="331" y="217"/>
                    <a:pt x="331" y="217"/>
                  </a:cubicBezTo>
                  <a:cubicBezTo>
                    <a:pt x="395" y="268"/>
                    <a:pt x="395" y="268"/>
                    <a:pt x="395" y="268"/>
                  </a:cubicBezTo>
                  <a:cubicBezTo>
                    <a:pt x="405" y="275"/>
                    <a:pt x="420" y="274"/>
                    <a:pt x="427" y="264"/>
                  </a:cubicBezTo>
                  <a:cubicBezTo>
                    <a:pt x="435" y="254"/>
                    <a:pt x="433" y="240"/>
                    <a:pt x="423" y="232"/>
                  </a:cubicBezTo>
                  <a:cubicBezTo>
                    <a:pt x="359" y="181"/>
                    <a:pt x="359" y="181"/>
                    <a:pt x="359" y="181"/>
                  </a:cubicBezTo>
                  <a:cubicBezTo>
                    <a:pt x="359" y="181"/>
                    <a:pt x="354" y="178"/>
                    <a:pt x="357" y="174"/>
                  </a:cubicBezTo>
                  <a:cubicBezTo>
                    <a:pt x="360" y="171"/>
                    <a:pt x="365" y="174"/>
                    <a:pt x="365" y="174"/>
                  </a:cubicBezTo>
                  <a:cubicBezTo>
                    <a:pt x="433" y="227"/>
                    <a:pt x="433" y="227"/>
                    <a:pt x="433" y="227"/>
                  </a:cubicBezTo>
                  <a:cubicBezTo>
                    <a:pt x="442" y="235"/>
                    <a:pt x="457" y="233"/>
                    <a:pt x="464" y="223"/>
                  </a:cubicBezTo>
                  <a:cubicBezTo>
                    <a:pt x="472" y="213"/>
                    <a:pt x="470" y="199"/>
                    <a:pt x="460" y="191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0" y="137"/>
                    <a:pt x="386" y="134"/>
                    <a:pt x="383" y="132"/>
                  </a:cubicBezTo>
                  <a:cubicBezTo>
                    <a:pt x="333" y="123"/>
                    <a:pt x="314" y="95"/>
                    <a:pt x="304" y="80"/>
                  </a:cubicBezTo>
                  <a:cubicBezTo>
                    <a:pt x="303" y="79"/>
                    <a:pt x="301" y="76"/>
                    <a:pt x="300" y="75"/>
                  </a:cubicBezTo>
                  <a:cubicBezTo>
                    <a:pt x="286" y="80"/>
                    <a:pt x="270" y="82"/>
                    <a:pt x="259" y="82"/>
                  </a:cubicBezTo>
                  <a:cubicBezTo>
                    <a:pt x="255" y="84"/>
                    <a:pt x="245" y="98"/>
                    <a:pt x="241" y="104"/>
                  </a:cubicBezTo>
                  <a:cubicBezTo>
                    <a:pt x="237" y="110"/>
                    <a:pt x="235" y="113"/>
                    <a:pt x="233" y="115"/>
                  </a:cubicBezTo>
                  <a:cubicBezTo>
                    <a:pt x="220" y="128"/>
                    <a:pt x="209" y="131"/>
                    <a:pt x="202" y="131"/>
                  </a:cubicBezTo>
                  <a:cubicBezTo>
                    <a:pt x="195" y="131"/>
                    <a:pt x="188" y="128"/>
                    <a:pt x="183" y="123"/>
                  </a:cubicBezTo>
                  <a:cubicBezTo>
                    <a:pt x="179" y="118"/>
                    <a:pt x="176" y="112"/>
                    <a:pt x="176" y="106"/>
                  </a:cubicBezTo>
                  <a:cubicBezTo>
                    <a:pt x="177" y="93"/>
                    <a:pt x="183" y="84"/>
                    <a:pt x="193" y="70"/>
                  </a:cubicBezTo>
                  <a:cubicBezTo>
                    <a:pt x="197" y="65"/>
                    <a:pt x="201" y="59"/>
                    <a:pt x="206" y="51"/>
                  </a:cubicBezTo>
                  <a:cubicBezTo>
                    <a:pt x="211" y="44"/>
                    <a:pt x="216" y="38"/>
                    <a:pt x="222" y="33"/>
                  </a:cubicBezTo>
                  <a:cubicBezTo>
                    <a:pt x="218" y="34"/>
                    <a:pt x="215" y="35"/>
                    <a:pt x="211" y="36"/>
                  </a:cubicBezTo>
                  <a:cubicBezTo>
                    <a:pt x="172" y="49"/>
                    <a:pt x="132" y="34"/>
                    <a:pt x="107" y="27"/>
                  </a:cubicBezTo>
                  <a:cubicBezTo>
                    <a:pt x="94" y="24"/>
                    <a:pt x="66" y="13"/>
                    <a:pt x="35" y="0"/>
                  </a:cubicBezTo>
                  <a:cubicBezTo>
                    <a:pt x="13" y="40"/>
                    <a:pt x="0" y="88"/>
                    <a:pt x="0" y="141"/>
                  </a:cubicBezTo>
                  <a:cubicBezTo>
                    <a:pt x="0" y="146"/>
                    <a:pt x="1" y="151"/>
                    <a:pt x="1" y="155"/>
                  </a:cubicBezTo>
                  <a:cubicBezTo>
                    <a:pt x="36" y="166"/>
                    <a:pt x="74" y="177"/>
                    <a:pt x="90" y="188"/>
                  </a:cubicBezTo>
                  <a:cubicBezTo>
                    <a:pt x="96" y="192"/>
                    <a:pt x="101" y="196"/>
                    <a:pt x="107" y="201"/>
                  </a:cubicBezTo>
                  <a:close/>
                  <a:moveTo>
                    <a:pt x="313" y="264"/>
                  </a:moveTo>
                  <a:cubicBezTo>
                    <a:pt x="313" y="264"/>
                    <a:pt x="313" y="264"/>
                    <a:pt x="313" y="264"/>
                  </a:cubicBezTo>
                  <a:cubicBezTo>
                    <a:pt x="313" y="264"/>
                    <a:pt x="313" y="264"/>
                    <a:pt x="313" y="264"/>
                  </a:cubicBezTo>
                  <a:cubicBezTo>
                    <a:pt x="313" y="264"/>
                    <a:pt x="313" y="264"/>
                    <a:pt x="313" y="264"/>
                  </a:cubicBezTo>
                  <a:close/>
                  <a:moveTo>
                    <a:pt x="220" y="132"/>
                  </a:moveTo>
                  <a:cubicBezTo>
                    <a:pt x="220" y="132"/>
                    <a:pt x="220" y="132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223" y="676"/>
              <a:ext cx="705" cy="312"/>
            </a:xfrm>
            <a:custGeom>
              <a:avLst/>
              <a:gdLst>
                <a:gd name="T0" fmla="*/ 337 w 371"/>
                <a:gd name="T1" fmla="*/ 0 h 164"/>
                <a:gd name="T2" fmla="*/ 198 w 371"/>
                <a:gd name="T3" fmla="*/ 25 h 164"/>
                <a:gd name="T4" fmla="*/ 193 w 371"/>
                <a:gd name="T5" fmla="*/ 25 h 164"/>
                <a:gd name="T6" fmla="*/ 132 w 371"/>
                <a:gd name="T7" fmla="*/ 12 h 164"/>
                <a:gd name="T8" fmla="*/ 103 w 371"/>
                <a:gd name="T9" fmla="*/ 7 h 164"/>
                <a:gd name="T10" fmla="*/ 56 w 371"/>
                <a:gd name="T11" fmla="*/ 20 h 164"/>
                <a:gd name="T12" fmla="*/ 29 w 371"/>
                <a:gd name="T13" fmla="*/ 47 h 164"/>
                <a:gd name="T14" fmla="*/ 0 w 371"/>
                <a:gd name="T15" fmla="*/ 98 h 164"/>
                <a:gd name="T16" fmla="*/ 19 w 371"/>
                <a:gd name="T17" fmla="*/ 116 h 164"/>
                <a:gd name="T18" fmla="*/ 45 w 371"/>
                <a:gd name="T19" fmla="*/ 102 h 164"/>
                <a:gd name="T20" fmla="*/ 75 w 371"/>
                <a:gd name="T21" fmla="*/ 67 h 164"/>
                <a:gd name="T22" fmla="*/ 75 w 371"/>
                <a:gd name="T23" fmla="*/ 67 h 164"/>
                <a:gd name="T24" fmla="*/ 76 w 371"/>
                <a:gd name="T25" fmla="*/ 67 h 164"/>
                <a:gd name="T26" fmla="*/ 116 w 371"/>
                <a:gd name="T27" fmla="*/ 60 h 164"/>
                <a:gd name="T28" fmla="*/ 118 w 371"/>
                <a:gd name="T29" fmla="*/ 59 h 164"/>
                <a:gd name="T30" fmla="*/ 118 w 371"/>
                <a:gd name="T31" fmla="*/ 59 h 164"/>
                <a:gd name="T32" fmla="*/ 190 w 371"/>
                <a:gd name="T33" fmla="*/ 115 h 164"/>
                <a:gd name="T34" fmla="*/ 202 w 371"/>
                <a:gd name="T35" fmla="*/ 117 h 164"/>
                <a:gd name="T36" fmla="*/ 267 w 371"/>
                <a:gd name="T37" fmla="*/ 164 h 164"/>
                <a:gd name="T38" fmla="*/ 268 w 371"/>
                <a:gd name="T39" fmla="*/ 164 h 164"/>
                <a:gd name="T40" fmla="*/ 331 w 371"/>
                <a:gd name="T41" fmla="*/ 156 h 164"/>
                <a:gd name="T42" fmla="*/ 370 w 371"/>
                <a:gd name="T43" fmla="*/ 150 h 164"/>
                <a:gd name="T44" fmla="*/ 371 w 371"/>
                <a:gd name="T45" fmla="*/ 133 h 164"/>
                <a:gd name="T46" fmla="*/ 337 w 371"/>
                <a:gd name="T4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164">
                  <a:moveTo>
                    <a:pt x="337" y="0"/>
                  </a:moveTo>
                  <a:cubicBezTo>
                    <a:pt x="198" y="25"/>
                    <a:pt x="198" y="25"/>
                    <a:pt x="198" y="25"/>
                  </a:cubicBezTo>
                  <a:cubicBezTo>
                    <a:pt x="197" y="25"/>
                    <a:pt x="195" y="25"/>
                    <a:pt x="193" y="25"/>
                  </a:cubicBezTo>
                  <a:cubicBezTo>
                    <a:pt x="173" y="25"/>
                    <a:pt x="141" y="15"/>
                    <a:pt x="132" y="12"/>
                  </a:cubicBezTo>
                  <a:cubicBezTo>
                    <a:pt x="126" y="9"/>
                    <a:pt x="115" y="7"/>
                    <a:pt x="103" y="7"/>
                  </a:cubicBezTo>
                  <a:cubicBezTo>
                    <a:pt x="89" y="7"/>
                    <a:pt x="72" y="10"/>
                    <a:pt x="56" y="20"/>
                  </a:cubicBezTo>
                  <a:cubicBezTo>
                    <a:pt x="46" y="26"/>
                    <a:pt x="37" y="35"/>
                    <a:pt x="29" y="47"/>
                  </a:cubicBezTo>
                  <a:cubicBezTo>
                    <a:pt x="12" y="73"/>
                    <a:pt x="1" y="82"/>
                    <a:pt x="0" y="98"/>
                  </a:cubicBezTo>
                  <a:cubicBezTo>
                    <a:pt x="0" y="106"/>
                    <a:pt x="7" y="116"/>
                    <a:pt x="19" y="116"/>
                  </a:cubicBezTo>
                  <a:cubicBezTo>
                    <a:pt x="26" y="116"/>
                    <a:pt x="35" y="112"/>
                    <a:pt x="45" y="102"/>
                  </a:cubicBezTo>
                  <a:cubicBezTo>
                    <a:pt x="50" y="97"/>
                    <a:pt x="67" y="67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85" y="67"/>
                    <a:pt x="101" y="65"/>
                    <a:pt x="116" y="60"/>
                  </a:cubicBezTo>
                  <a:cubicBezTo>
                    <a:pt x="116" y="60"/>
                    <a:pt x="116" y="59"/>
                    <a:pt x="118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27" y="59"/>
                    <a:pt x="134" y="100"/>
                    <a:pt x="190" y="115"/>
                  </a:cubicBezTo>
                  <a:cubicBezTo>
                    <a:pt x="194" y="116"/>
                    <a:pt x="198" y="117"/>
                    <a:pt x="202" y="117"/>
                  </a:cubicBezTo>
                  <a:cubicBezTo>
                    <a:pt x="225" y="130"/>
                    <a:pt x="263" y="164"/>
                    <a:pt x="267" y="164"/>
                  </a:cubicBezTo>
                  <a:cubicBezTo>
                    <a:pt x="267" y="164"/>
                    <a:pt x="268" y="164"/>
                    <a:pt x="268" y="164"/>
                  </a:cubicBezTo>
                  <a:cubicBezTo>
                    <a:pt x="274" y="164"/>
                    <a:pt x="301" y="161"/>
                    <a:pt x="331" y="156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1" y="144"/>
                    <a:pt x="371" y="139"/>
                    <a:pt x="371" y="133"/>
                  </a:cubicBezTo>
                  <a:cubicBezTo>
                    <a:pt x="371" y="85"/>
                    <a:pt x="359" y="4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133" y="1052"/>
              <a:ext cx="133" cy="141"/>
            </a:xfrm>
            <a:custGeom>
              <a:avLst/>
              <a:gdLst>
                <a:gd name="T0" fmla="*/ 56 w 70"/>
                <a:gd name="T1" fmla="*/ 3 h 74"/>
                <a:gd name="T2" fmla="*/ 44 w 70"/>
                <a:gd name="T3" fmla="*/ 0 h 74"/>
                <a:gd name="T4" fmla="*/ 25 w 70"/>
                <a:gd name="T5" fmla="*/ 10 h 74"/>
                <a:gd name="T6" fmla="*/ 11 w 70"/>
                <a:gd name="T7" fmla="*/ 32 h 74"/>
                <a:gd name="T8" fmla="*/ 6 w 70"/>
                <a:gd name="T9" fmla="*/ 40 h 74"/>
                <a:gd name="T10" fmla="*/ 13 w 70"/>
                <a:gd name="T11" fmla="*/ 71 h 74"/>
                <a:gd name="T12" fmla="*/ 13 w 70"/>
                <a:gd name="T13" fmla="*/ 71 h 74"/>
                <a:gd name="T14" fmla="*/ 25 w 70"/>
                <a:gd name="T15" fmla="*/ 74 h 74"/>
                <a:gd name="T16" fmla="*/ 44 w 70"/>
                <a:gd name="T17" fmla="*/ 64 h 74"/>
                <a:gd name="T18" fmla="*/ 45 w 70"/>
                <a:gd name="T19" fmla="*/ 63 h 74"/>
                <a:gd name="T20" fmla="*/ 63 w 70"/>
                <a:gd name="T21" fmla="*/ 34 h 74"/>
                <a:gd name="T22" fmla="*/ 56 w 70"/>
                <a:gd name="T2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4">
                  <a:moveTo>
                    <a:pt x="56" y="3"/>
                  </a:moveTo>
                  <a:cubicBezTo>
                    <a:pt x="53" y="1"/>
                    <a:pt x="48" y="0"/>
                    <a:pt x="44" y="0"/>
                  </a:cubicBezTo>
                  <a:cubicBezTo>
                    <a:pt x="37" y="0"/>
                    <a:pt x="29" y="3"/>
                    <a:pt x="25" y="1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50"/>
                    <a:pt x="3" y="64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7" y="73"/>
                    <a:pt x="21" y="74"/>
                    <a:pt x="25" y="74"/>
                  </a:cubicBezTo>
                  <a:cubicBezTo>
                    <a:pt x="33" y="74"/>
                    <a:pt x="40" y="71"/>
                    <a:pt x="44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0" y="24"/>
                    <a:pt x="67" y="10"/>
                    <a:pt x="5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4217" y="1123"/>
              <a:ext cx="127" cy="131"/>
            </a:xfrm>
            <a:custGeom>
              <a:avLst/>
              <a:gdLst>
                <a:gd name="T0" fmla="*/ 53 w 67"/>
                <a:gd name="T1" fmla="*/ 4 h 69"/>
                <a:gd name="T2" fmla="*/ 41 w 67"/>
                <a:gd name="T3" fmla="*/ 0 h 69"/>
                <a:gd name="T4" fmla="*/ 22 w 67"/>
                <a:gd name="T5" fmla="*/ 10 h 69"/>
                <a:gd name="T6" fmla="*/ 8 w 67"/>
                <a:gd name="T7" fmla="*/ 33 h 69"/>
                <a:gd name="T8" fmla="*/ 7 w 67"/>
                <a:gd name="T9" fmla="*/ 34 h 69"/>
                <a:gd name="T10" fmla="*/ 13 w 67"/>
                <a:gd name="T11" fmla="*/ 65 h 69"/>
                <a:gd name="T12" fmla="*/ 26 w 67"/>
                <a:gd name="T13" fmla="*/ 69 h 69"/>
                <a:gd name="T14" fmla="*/ 45 w 67"/>
                <a:gd name="T15" fmla="*/ 59 h 69"/>
                <a:gd name="T16" fmla="*/ 54 w 67"/>
                <a:gd name="T17" fmla="*/ 44 h 69"/>
                <a:gd name="T18" fmla="*/ 60 w 67"/>
                <a:gd name="T19" fmla="*/ 35 h 69"/>
                <a:gd name="T20" fmla="*/ 53 w 67"/>
                <a:gd name="T2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53" y="4"/>
                  </a:moveTo>
                  <a:cubicBezTo>
                    <a:pt x="49" y="1"/>
                    <a:pt x="45" y="0"/>
                    <a:pt x="41" y="0"/>
                  </a:cubicBezTo>
                  <a:cubicBezTo>
                    <a:pt x="33" y="0"/>
                    <a:pt x="26" y="4"/>
                    <a:pt x="22" y="1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0" y="45"/>
                    <a:pt x="3" y="59"/>
                    <a:pt x="13" y="65"/>
                  </a:cubicBezTo>
                  <a:cubicBezTo>
                    <a:pt x="17" y="68"/>
                    <a:pt x="21" y="69"/>
                    <a:pt x="26" y="69"/>
                  </a:cubicBezTo>
                  <a:cubicBezTo>
                    <a:pt x="33" y="69"/>
                    <a:pt x="40" y="65"/>
                    <a:pt x="45" y="59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7" y="24"/>
                    <a:pt x="64" y="10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312" y="1189"/>
              <a:ext cx="110" cy="111"/>
            </a:xfrm>
            <a:custGeom>
              <a:avLst/>
              <a:gdLst>
                <a:gd name="T0" fmla="*/ 43 w 58"/>
                <a:gd name="T1" fmla="*/ 2 h 58"/>
                <a:gd name="T2" fmla="*/ 33 w 58"/>
                <a:gd name="T3" fmla="*/ 0 h 58"/>
                <a:gd name="T4" fmla="*/ 13 w 58"/>
                <a:gd name="T5" fmla="*/ 11 h 58"/>
                <a:gd name="T6" fmla="*/ 11 w 58"/>
                <a:gd name="T7" fmla="*/ 14 h 58"/>
                <a:gd name="T8" fmla="*/ 6 w 58"/>
                <a:gd name="T9" fmla="*/ 25 h 58"/>
                <a:gd name="T10" fmla="*/ 15 w 58"/>
                <a:gd name="T11" fmla="*/ 55 h 58"/>
                <a:gd name="T12" fmla="*/ 25 w 58"/>
                <a:gd name="T13" fmla="*/ 58 h 58"/>
                <a:gd name="T14" fmla="*/ 45 w 58"/>
                <a:gd name="T15" fmla="*/ 46 h 58"/>
                <a:gd name="T16" fmla="*/ 49 w 58"/>
                <a:gd name="T17" fmla="*/ 39 h 58"/>
                <a:gd name="T18" fmla="*/ 52 w 58"/>
                <a:gd name="T19" fmla="*/ 33 h 58"/>
                <a:gd name="T20" fmla="*/ 43 w 58"/>
                <a:gd name="T21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43" y="2"/>
                  </a:moveTo>
                  <a:cubicBezTo>
                    <a:pt x="40" y="0"/>
                    <a:pt x="36" y="0"/>
                    <a:pt x="33" y="0"/>
                  </a:cubicBezTo>
                  <a:cubicBezTo>
                    <a:pt x="25" y="0"/>
                    <a:pt x="17" y="4"/>
                    <a:pt x="13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35"/>
                    <a:pt x="4" y="49"/>
                    <a:pt x="15" y="55"/>
                  </a:cubicBezTo>
                  <a:cubicBezTo>
                    <a:pt x="18" y="57"/>
                    <a:pt x="22" y="58"/>
                    <a:pt x="25" y="58"/>
                  </a:cubicBezTo>
                  <a:cubicBezTo>
                    <a:pt x="33" y="58"/>
                    <a:pt x="41" y="54"/>
                    <a:pt x="45" y="4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8" y="22"/>
                    <a:pt x="54" y="8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4069" y="1026"/>
              <a:ext cx="95" cy="93"/>
            </a:xfrm>
            <a:custGeom>
              <a:avLst/>
              <a:gdLst>
                <a:gd name="T0" fmla="*/ 39 w 50"/>
                <a:gd name="T1" fmla="*/ 3 h 49"/>
                <a:gd name="T2" fmla="*/ 29 w 50"/>
                <a:gd name="T3" fmla="*/ 0 h 49"/>
                <a:gd name="T4" fmla="*/ 14 w 50"/>
                <a:gd name="T5" fmla="*/ 8 h 49"/>
                <a:gd name="T6" fmla="*/ 10 w 50"/>
                <a:gd name="T7" fmla="*/ 14 h 49"/>
                <a:gd name="T8" fmla="*/ 6 w 50"/>
                <a:gd name="T9" fmla="*/ 21 h 49"/>
                <a:gd name="T10" fmla="*/ 12 w 50"/>
                <a:gd name="T11" fmla="*/ 46 h 49"/>
                <a:gd name="T12" fmla="*/ 21 w 50"/>
                <a:gd name="T13" fmla="*/ 49 h 49"/>
                <a:gd name="T14" fmla="*/ 37 w 50"/>
                <a:gd name="T15" fmla="*/ 40 h 49"/>
                <a:gd name="T16" fmla="*/ 38 w 50"/>
                <a:gd name="T17" fmla="*/ 39 h 49"/>
                <a:gd name="T18" fmla="*/ 45 w 50"/>
                <a:gd name="T19" fmla="*/ 28 h 49"/>
                <a:gd name="T20" fmla="*/ 39 w 50"/>
                <a:gd name="T2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9">
                  <a:moveTo>
                    <a:pt x="39" y="3"/>
                  </a:moveTo>
                  <a:cubicBezTo>
                    <a:pt x="36" y="1"/>
                    <a:pt x="33" y="0"/>
                    <a:pt x="29" y="0"/>
                  </a:cubicBezTo>
                  <a:cubicBezTo>
                    <a:pt x="23" y="0"/>
                    <a:pt x="17" y="3"/>
                    <a:pt x="14" y="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9"/>
                    <a:pt x="3" y="41"/>
                    <a:pt x="12" y="46"/>
                  </a:cubicBezTo>
                  <a:cubicBezTo>
                    <a:pt x="15" y="48"/>
                    <a:pt x="18" y="49"/>
                    <a:pt x="21" y="49"/>
                  </a:cubicBezTo>
                  <a:cubicBezTo>
                    <a:pt x="27" y="49"/>
                    <a:pt x="33" y="46"/>
                    <a:pt x="37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50" y="19"/>
                    <a:pt x="48" y="8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3871" y="398"/>
              <a:ext cx="1064" cy="1065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82 w 560"/>
                <a:gd name="T5" fmla="*/ 74 h 560"/>
                <a:gd name="T6" fmla="*/ 280 w 560"/>
                <a:gd name="T7" fmla="*/ 0 h 560"/>
                <a:gd name="T8" fmla="*/ 560 w 560"/>
                <a:gd name="T9" fmla="*/ 280 h 560"/>
                <a:gd name="T10" fmla="*/ 280 w 560"/>
                <a:gd name="T11" fmla="*/ 560 h 560"/>
                <a:gd name="T12" fmla="*/ 280 w 560"/>
                <a:gd name="T13" fmla="*/ 8 h 560"/>
                <a:gd name="T14" fmla="*/ 8 w 560"/>
                <a:gd name="T15" fmla="*/ 280 h 560"/>
                <a:gd name="T16" fmla="*/ 280 w 560"/>
                <a:gd name="T17" fmla="*/ 552 h 560"/>
                <a:gd name="T18" fmla="*/ 552 w 560"/>
                <a:gd name="T19" fmla="*/ 280 h 560"/>
                <a:gd name="T20" fmla="*/ 280 w 560"/>
                <a:gd name="T21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6" y="560"/>
                    <a:pt x="0" y="434"/>
                    <a:pt x="0" y="280"/>
                  </a:cubicBezTo>
                  <a:cubicBezTo>
                    <a:pt x="0" y="196"/>
                    <a:pt x="28" y="124"/>
                    <a:pt x="82" y="74"/>
                  </a:cubicBezTo>
                  <a:cubicBezTo>
                    <a:pt x="132" y="26"/>
                    <a:pt x="203" y="0"/>
                    <a:pt x="280" y="0"/>
                  </a:cubicBezTo>
                  <a:cubicBezTo>
                    <a:pt x="434" y="0"/>
                    <a:pt x="560" y="125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20" y="8"/>
                    <a:pt x="8" y="12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68594" y="5722374"/>
            <a:ext cx="8593393" cy="0"/>
          </a:xfrm>
          <a:prstGeom prst="line">
            <a:avLst/>
          </a:prstGeom>
          <a:ln w="22225"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2319" y="5794619"/>
            <a:ext cx="7805944" cy="954107"/>
          </a:xfrm>
          <a:prstGeom prst="rect">
            <a:avLst/>
          </a:prstGeom>
          <a:noFill/>
          <a:effectLst/>
        </p:spPr>
        <p:txBody>
          <a:bodyPr wrap="square" lIns="45720" rIns="45720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2"/>
                </a:solidFill>
                <a:effectLst/>
              </a:rPr>
              <a:t>As an executive team, 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engage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in discussion</a:t>
            </a:r>
            <a:br>
              <a:rPr lang="en-US" sz="2800" dirty="0">
                <a:solidFill>
                  <a:schemeClr val="accent2"/>
                </a:solidFill>
                <a:effectLst/>
              </a:rPr>
            </a:br>
            <a:r>
              <a:rPr lang="en-US" sz="2800" dirty="0">
                <a:solidFill>
                  <a:schemeClr val="accent2"/>
                </a:solidFill>
                <a:effectLst/>
              </a:rPr>
              <a:t>and 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commit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to following through </a:t>
            </a:r>
          </a:p>
        </p:txBody>
      </p:sp>
    </p:spTree>
    <p:extLst>
      <p:ext uri="{BB962C8B-B14F-4D97-AF65-F5344CB8AC3E}">
        <p14:creationId xmlns:p14="http://schemas.microsoft.com/office/powerpoint/2010/main" val="11140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tfpColumnIndicatorGroup2">
            <a:extLst>
              <a:ext uri="{FF2B5EF4-FFF2-40B4-BE49-F238E27FC236}">
                <a16:creationId xmlns:a16="http://schemas.microsoft.com/office/drawing/2014/main" id="{D32BEB91-DD3B-D428-86C1-CF803DEE533D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5" name="btfpColumnGapBlocker258689">
              <a:extLst>
                <a:ext uri="{FF2B5EF4-FFF2-40B4-BE49-F238E27FC236}">
                  <a16:creationId xmlns:a16="http://schemas.microsoft.com/office/drawing/2014/main" id="{DF61A254-8029-EBBD-B76D-E88FB265319D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btfpColumnGapBlocker423758">
              <a:extLst>
                <a:ext uri="{FF2B5EF4-FFF2-40B4-BE49-F238E27FC236}">
                  <a16:creationId xmlns:a16="http://schemas.microsoft.com/office/drawing/2014/main" id="{5CF1E4F5-3B87-1479-E676-2C77D68E8DF6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1" name="btfpColumnIndicator704625">
              <a:extLst>
                <a:ext uri="{FF2B5EF4-FFF2-40B4-BE49-F238E27FC236}">
                  <a16:creationId xmlns:a16="http://schemas.microsoft.com/office/drawing/2014/main" id="{8065713A-5712-F5A4-A7F9-15FB59B5BC54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btfpColumnIndicator845295">
              <a:extLst>
                <a:ext uri="{FF2B5EF4-FFF2-40B4-BE49-F238E27FC236}">
                  <a16:creationId xmlns:a16="http://schemas.microsoft.com/office/drawing/2014/main" id="{2EF4D854-9725-8E83-BC43-4B5E6C7113A6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IndicatorGroup1">
            <a:extLst>
              <a:ext uri="{FF2B5EF4-FFF2-40B4-BE49-F238E27FC236}">
                <a16:creationId xmlns:a16="http://schemas.microsoft.com/office/drawing/2014/main" id="{D0AC9F1B-5F93-777B-522B-743A2C9359F5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4" name="btfpColumnGapBlocker361481">
              <a:extLst>
                <a:ext uri="{FF2B5EF4-FFF2-40B4-BE49-F238E27FC236}">
                  <a16:creationId xmlns:a16="http://schemas.microsoft.com/office/drawing/2014/main" id="{F4836FBA-27A9-E5C1-ED7E-BCD51478BEE0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btfpColumnGapBlocker332794">
              <a:extLst>
                <a:ext uri="{FF2B5EF4-FFF2-40B4-BE49-F238E27FC236}">
                  <a16:creationId xmlns:a16="http://schemas.microsoft.com/office/drawing/2014/main" id="{232CF63C-0251-F469-F4C1-E640070141D9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btfpColumnIndicator639077">
              <a:extLst>
                <a:ext uri="{FF2B5EF4-FFF2-40B4-BE49-F238E27FC236}">
                  <a16:creationId xmlns:a16="http://schemas.microsoft.com/office/drawing/2014/main" id="{3F6B8540-6404-5855-3FBA-9827EBCA0119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940144">
              <a:extLst>
                <a:ext uri="{FF2B5EF4-FFF2-40B4-BE49-F238E27FC236}">
                  <a16:creationId xmlns:a16="http://schemas.microsoft.com/office/drawing/2014/main" id="{35CCC7F4-0706-DD2B-F425-18D3CB527356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put these practices into place in your organization, explore these resources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overall_0_131884214216119329 columns_1_131884214216119329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5" name="btfpBulletedListLegacy304308"/>
          <p:cNvSpPr txBox="1"/>
          <p:nvPr>
            <p:custDataLst>
              <p:tags r:id="rId1"/>
            </p:custDataLst>
          </p:nvPr>
        </p:nvSpPr>
        <p:spPr>
          <a:xfrm>
            <a:off x="879692" y="1800107"/>
            <a:ext cx="8702458" cy="707886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177800" indent="-177800"/>
            <a:r>
              <a:rPr lang="en-US" sz="2000" dirty="0"/>
              <a:t>Try our online, team-based program for nonprofit executive teams: Investing in Future Leaders  </a:t>
            </a:r>
            <a:r>
              <a:rPr lang="en-US" sz="2000" dirty="0">
                <a:hlinkClick r:id="rId4"/>
              </a:rPr>
              <a:t>https://bspan.org/IFL70</a:t>
            </a:r>
            <a:r>
              <a:rPr lang="en-US" sz="20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048" y="1297346"/>
            <a:ext cx="608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The Investing in Future Leaders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2319" b="16897"/>
          <a:stretch/>
        </p:blipFill>
        <p:spPr>
          <a:xfrm>
            <a:off x="237506" y="3619934"/>
            <a:ext cx="9492282" cy="38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btfpColumnIndicatorGroup2">
            <a:extLst>
              <a:ext uri="{FF2B5EF4-FFF2-40B4-BE49-F238E27FC236}">
                <a16:creationId xmlns:a16="http://schemas.microsoft.com/office/drawing/2014/main" id="{CFA145DF-54BB-86B5-3CF5-85F6DDA8A7F9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3" name="btfpColumnGapBlocker529260">
              <a:extLst>
                <a:ext uri="{FF2B5EF4-FFF2-40B4-BE49-F238E27FC236}">
                  <a16:creationId xmlns:a16="http://schemas.microsoft.com/office/drawing/2014/main" id="{79E64469-F168-6724-EEBC-783E1FFFBA34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243742">
              <a:extLst>
                <a:ext uri="{FF2B5EF4-FFF2-40B4-BE49-F238E27FC236}">
                  <a16:creationId xmlns:a16="http://schemas.microsoft.com/office/drawing/2014/main" id="{B06F24B0-49A7-0484-4D9E-FE638848DA82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197105">
              <a:extLst>
                <a:ext uri="{FF2B5EF4-FFF2-40B4-BE49-F238E27FC236}">
                  <a16:creationId xmlns:a16="http://schemas.microsoft.com/office/drawing/2014/main" id="{16962816-43FE-295F-0359-489A4934B7B3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671951">
              <a:extLst>
                <a:ext uri="{FF2B5EF4-FFF2-40B4-BE49-F238E27FC236}">
                  <a16:creationId xmlns:a16="http://schemas.microsoft.com/office/drawing/2014/main" id="{3BF1AAED-E4DA-6FCB-5AA7-3B340A3D3D56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btfpColumnIndicatorGroup1">
            <a:extLst>
              <a:ext uri="{FF2B5EF4-FFF2-40B4-BE49-F238E27FC236}">
                <a16:creationId xmlns:a16="http://schemas.microsoft.com/office/drawing/2014/main" id="{10931E7B-25F6-74F5-C35D-9DCA921B88B3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261803">
              <a:extLst>
                <a:ext uri="{FF2B5EF4-FFF2-40B4-BE49-F238E27FC236}">
                  <a16:creationId xmlns:a16="http://schemas.microsoft.com/office/drawing/2014/main" id="{DE4AB1FD-AE19-956A-8F3C-C23A77A36C76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321064">
              <a:extLst>
                <a:ext uri="{FF2B5EF4-FFF2-40B4-BE49-F238E27FC236}">
                  <a16:creationId xmlns:a16="http://schemas.microsoft.com/office/drawing/2014/main" id="{B32C7B5D-2FA7-469F-4948-473CAFBDE001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447529">
              <a:extLst>
                <a:ext uri="{FF2B5EF4-FFF2-40B4-BE49-F238E27FC236}">
                  <a16:creationId xmlns:a16="http://schemas.microsoft.com/office/drawing/2014/main" id="{2CF84F16-A776-A996-6C4A-DF8C2E7AA57C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911699">
              <a:extLst>
                <a:ext uri="{FF2B5EF4-FFF2-40B4-BE49-F238E27FC236}">
                  <a16:creationId xmlns:a16="http://schemas.microsoft.com/office/drawing/2014/main" id="{AB93F230-B9AF-3B6C-BA46-C509A97D9DFF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put these practices into place in your organization, explore these resources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overall_0_131878957175281374 columns_1_131878957175281374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5" name="btfpBulletedListLegacy304308"/>
          <p:cNvSpPr txBox="1"/>
          <p:nvPr>
            <p:custDataLst>
              <p:tags r:id="rId1"/>
            </p:custDataLst>
          </p:nvPr>
        </p:nvSpPr>
        <p:spPr>
          <a:xfrm>
            <a:off x="433301" y="1199573"/>
            <a:ext cx="9207500" cy="417037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177800" indent="-177800"/>
            <a:r>
              <a:rPr lang="en-US" sz="1600" b="1" dirty="0"/>
              <a:t>Understanding your future needs (skills and competencies)</a:t>
            </a:r>
          </a:p>
          <a:p>
            <a:pPr marL="355600" lvl="1" indent="-177800"/>
            <a:r>
              <a:rPr lang="en-US" sz="1400" dirty="0"/>
              <a:t>What should your team look like in 3-5 years?: </a:t>
            </a:r>
            <a:r>
              <a:rPr lang="en-US" sz="1400" dirty="0">
                <a:hlinkClick r:id="rId3"/>
              </a:rPr>
              <a:t>https://www.bridgespan.org/Insights/Library/Leadership-Development/Video-Tutorial-Understanding-Your-Future-Leadershi</a:t>
            </a:r>
            <a:endParaRPr lang="en-US" sz="1400" dirty="0"/>
          </a:p>
          <a:p>
            <a:pPr marL="355600" lvl="1" indent="-177800"/>
            <a:r>
              <a:rPr lang="en-US" sz="1400" dirty="0"/>
              <a:t>Create a future needs assessment for your organization: </a:t>
            </a:r>
            <a:r>
              <a:rPr lang="en-US" sz="1400" dirty="0">
                <a:hlinkClick r:id="rId3"/>
              </a:rPr>
              <a:t>https://www.bridgespan.org/Insights/Library/Leadership-Development/Video-Tutorial-Understanding-Your-Future-Leadershi</a:t>
            </a:r>
            <a:endParaRPr lang="en-US" sz="1400" dirty="0"/>
          </a:p>
          <a:p>
            <a:pPr marL="355600" lvl="1" indent="-177800"/>
            <a:r>
              <a:rPr lang="en-US" sz="1400" dirty="0"/>
              <a:t>Evaluate your staff to identify potential leaders: </a:t>
            </a:r>
            <a:r>
              <a:rPr lang="en-US" sz="1400" dirty="0">
                <a:hlinkClick r:id="rId4"/>
              </a:rPr>
              <a:t>https://www.bridgespan.org/Insights/Library/Leadership-Development/Video-Tutorial-Performance-Potential-Matrix</a:t>
            </a:r>
            <a:r>
              <a:rPr lang="en-US" sz="1400" dirty="0"/>
              <a:t> </a:t>
            </a:r>
          </a:p>
          <a:p>
            <a:pPr marL="355600" lvl="1" indent="-177800"/>
            <a:r>
              <a:rPr lang="en-US" sz="1400" dirty="0"/>
              <a:t>A framework for great nonprofit leaders: </a:t>
            </a:r>
            <a:r>
              <a:rPr lang="en-US" sz="1400" dirty="0">
                <a:hlinkClick r:id="rId5"/>
              </a:rPr>
              <a:t>https://www.bridgespan.org/insights/library/leadership-development/a-framework-for-great-nonprofit-leadership</a:t>
            </a:r>
            <a:r>
              <a:rPr lang="en-US" sz="1400" dirty="0"/>
              <a:t> </a:t>
            </a:r>
          </a:p>
          <a:p>
            <a:pPr marL="177800" indent="-177800"/>
            <a:r>
              <a:rPr lang="en-US" sz="1600" b="1" dirty="0"/>
              <a:t>Finding development opportunities</a:t>
            </a:r>
          </a:p>
          <a:p>
            <a:pPr marL="355600" lvl="1" indent="-177800"/>
            <a:r>
              <a:rPr lang="en-US" sz="1400" dirty="0"/>
              <a:t>52 Free Development Opportunities for Nonprofit Staff: </a:t>
            </a:r>
            <a:r>
              <a:rPr lang="en-US" sz="1400" dirty="0">
                <a:hlinkClick r:id="rId6"/>
              </a:rPr>
              <a:t>https://www.bridgespan.org/insights/library/leadership-development/52-free-development-opportunities</a:t>
            </a:r>
            <a:endParaRPr lang="en-US" sz="1400" dirty="0"/>
          </a:p>
          <a:p>
            <a:pPr marL="177800" indent="-177800"/>
            <a:r>
              <a:rPr lang="en-US" sz="1600" b="1" dirty="0"/>
              <a:t>Take your leadership development further! </a:t>
            </a:r>
            <a:r>
              <a:rPr lang="en-US" sz="1600" dirty="0"/>
              <a:t>Try our online, team-based program for nonprofit executive teams: Investing in Future Leaders </a:t>
            </a:r>
            <a:r>
              <a:rPr lang="en-US" sz="1600" dirty="0">
                <a:hlinkClick r:id="rId7"/>
              </a:rPr>
              <a:t>https://bspan.org/IFL70</a:t>
            </a:r>
            <a:r>
              <a:rPr lang="en-US" sz="1600" dirty="0"/>
              <a:t> </a:t>
            </a:r>
          </a:p>
          <a:p>
            <a:pPr marL="368615" lvl="1" indent="-177800"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957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tfpColumnIndicatorGroup2">
            <a:extLst>
              <a:ext uri="{FF2B5EF4-FFF2-40B4-BE49-F238E27FC236}">
                <a16:creationId xmlns:a16="http://schemas.microsoft.com/office/drawing/2014/main" id="{1EBF864E-01FC-F8D2-D190-88C431C6FB71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8" name="btfpColumnGapBlocker514209">
              <a:extLst>
                <a:ext uri="{FF2B5EF4-FFF2-40B4-BE49-F238E27FC236}">
                  <a16:creationId xmlns:a16="http://schemas.microsoft.com/office/drawing/2014/main" id="{13A34262-D36D-3492-47C4-40B17867F971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btfpColumnGapBlocker738716">
              <a:extLst>
                <a:ext uri="{FF2B5EF4-FFF2-40B4-BE49-F238E27FC236}">
                  <a16:creationId xmlns:a16="http://schemas.microsoft.com/office/drawing/2014/main" id="{C22B5942-6BA6-198F-5BDF-69337D5E0F10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btfpColumnIndicator136441">
              <a:extLst>
                <a:ext uri="{FF2B5EF4-FFF2-40B4-BE49-F238E27FC236}">
                  <a16:creationId xmlns:a16="http://schemas.microsoft.com/office/drawing/2014/main" id="{09AA6BDA-1ED6-28FD-3193-05F79F8494D0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231216">
              <a:extLst>
                <a:ext uri="{FF2B5EF4-FFF2-40B4-BE49-F238E27FC236}">
                  <a16:creationId xmlns:a16="http://schemas.microsoft.com/office/drawing/2014/main" id="{702CA0A6-9B73-1A53-F8E0-B9C902CBC555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06523C87-FD6F-0D23-A3F5-6F8EF57213AB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7" name="btfpColumnGapBlocker281398">
              <a:extLst>
                <a:ext uri="{FF2B5EF4-FFF2-40B4-BE49-F238E27FC236}">
                  <a16:creationId xmlns:a16="http://schemas.microsoft.com/office/drawing/2014/main" id="{7213C67C-A915-5B66-6DF1-A04108130EB8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629689">
              <a:extLst>
                <a:ext uri="{FF2B5EF4-FFF2-40B4-BE49-F238E27FC236}">
                  <a16:creationId xmlns:a16="http://schemas.microsoft.com/office/drawing/2014/main" id="{60976030-0687-5578-88BD-02022B2BA164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870015">
              <a:extLst>
                <a:ext uri="{FF2B5EF4-FFF2-40B4-BE49-F238E27FC236}">
                  <a16:creationId xmlns:a16="http://schemas.microsoft.com/office/drawing/2014/main" id="{A0DAAEF1-1CD9-549E-4C40-07B1AB05F922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182589">
              <a:extLst>
                <a:ext uri="{FF2B5EF4-FFF2-40B4-BE49-F238E27FC236}">
                  <a16:creationId xmlns:a16="http://schemas.microsoft.com/office/drawing/2014/main" id="{426BB2C0-781E-61A3-DC09-0E571E0E99D7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2900" y="1587500"/>
            <a:ext cx="7505700" cy="42291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defTabSz="914400"/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8891588" cy="950913"/>
          </a:xfrm>
        </p:spPr>
        <p:txBody>
          <a:bodyPr/>
          <a:lstStyle/>
          <a:p>
            <a:r>
              <a:rPr lang="en-US" sz="3000" dirty="0">
                <a:ea typeface="Verdana" panose="020B0604030504040204" pitchFamily="34" charset="0"/>
              </a:rPr>
              <a:t>Questions?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900176"/>
            <a:ext cx="8534400" cy="0"/>
          </a:xfrm>
          <a:prstGeom prst="line">
            <a:avLst/>
          </a:prstGeom>
          <a:ln w="22225" cap="rnd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overall_0_131884214226218810 columns_1_131884214226218810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2432876"/>
            <a:ext cx="8746622" cy="4124206"/>
            <a:chOff x="838200" y="2120642"/>
            <a:chExt cx="8746622" cy="4124206"/>
          </a:xfrm>
        </p:grpSpPr>
        <p:sp>
          <p:nvSpPr>
            <p:cNvPr id="8" name="TextBox 7"/>
            <p:cNvSpPr txBox="1"/>
            <p:nvPr/>
          </p:nvSpPr>
          <p:spPr>
            <a:xfrm>
              <a:off x="4391316" y="2120642"/>
              <a:ext cx="5193506" cy="41242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>
                <a:buNone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Contact Us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LeadershipAccelerator@Bridgespan.org</a:t>
              </a:r>
              <a:endPara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endPara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Newsletters &amp; Alerts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US" sz="2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www.Bridgespan.org</a:t>
              </a:r>
            </a:p>
            <a:p>
              <a:pPr marL="0" indent="0">
                <a:buNone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Twitter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en-US" sz="2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</a:t>
              </a:r>
              <a:r>
                <a:rPr lang="en-US" sz="2400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BridgespanGroup</a:t>
              </a:r>
              <a:endPara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061697" y="2171442"/>
              <a:ext cx="0" cy="2921258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20642"/>
              <a:ext cx="2981211" cy="128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95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btfpColumnIndicatorGroup2">
            <a:extLst>
              <a:ext uri="{FF2B5EF4-FFF2-40B4-BE49-F238E27FC236}">
                <a16:creationId xmlns:a16="http://schemas.microsoft.com/office/drawing/2014/main" id="{EA8B87B2-5301-AD92-CD6F-5C990D4C2829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4" name="btfpColumnGapBlocker112987">
              <a:extLst>
                <a:ext uri="{FF2B5EF4-FFF2-40B4-BE49-F238E27FC236}">
                  <a16:creationId xmlns:a16="http://schemas.microsoft.com/office/drawing/2014/main" id="{70B5DB18-6A7D-593E-5DDA-B4309B03F59E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btfpColumnGapBlocker732166">
              <a:extLst>
                <a:ext uri="{FF2B5EF4-FFF2-40B4-BE49-F238E27FC236}">
                  <a16:creationId xmlns:a16="http://schemas.microsoft.com/office/drawing/2014/main" id="{4085149C-33D2-7234-F36E-F3599A9B0C67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btfpColumnIndicator335197">
              <a:extLst>
                <a:ext uri="{FF2B5EF4-FFF2-40B4-BE49-F238E27FC236}">
                  <a16:creationId xmlns:a16="http://schemas.microsoft.com/office/drawing/2014/main" id="{2FA5A612-8F84-7242-1443-E1C6A5AF378C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765025">
              <a:extLst>
                <a:ext uri="{FF2B5EF4-FFF2-40B4-BE49-F238E27FC236}">
                  <a16:creationId xmlns:a16="http://schemas.microsoft.com/office/drawing/2014/main" id="{422DB543-FA13-71E7-2886-33B17E45FA66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btfpColumnIndicatorGroup1">
            <a:extLst>
              <a:ext uri="{FF2B5EF4-FFF2-40B4-BE49-F238E27FC236}">
                <a16:creationId xmlns:a16="http://schemas.microsoft.com/office/drawing/2014/main" id="{1377035D-FA31-1393-01DF-8941342D5FAD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3" name="btfpColumnGapBlocker470404">
              <a:extLst>
                <a:ext uri="{FF2B5EF4-FFF2-40B4-BE49-F238E27FC236}">
                  <a16:creationId xmlns:a16="http://schemas.microsoft.com/office/drawing/2014/main" id="{EAE02379-F15C-677B-557D-E9DFC5D727E0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325657">
              <a:extLst>
                <a:ext uri="{FF2B5EF4-FFF2-40B4-BE49-F238E27FC236}">
                  <a16:creationId xmlns:a16="http://schemas.microsoft.com/office/drawing/2014/main" id="{3CD9A372-FB57-BEB5-BE68-75E499CB1263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941026">
              <a:extLst>
                <a:ext uri="{FF2B5EF4-FFF2-40B4-BE49-F238E27FC236}">
                  <a16:creationId xmlns:a16="http://schemas.microsoft.com/office/drawing/2014/main" id="{A746B13A-9273-36F5-1F33-411A7EAC5C70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332002">
              <a:extLst>
                <a:ext uri="{FF2B5EF4-FFF2-40B4-BE49-F238E27FC236}">
                  <a16:creationId xmlns:a16="http://schemas.microsoft.com/office/drawing/2014/main" id="{7359AF8F-5621-9A14-3CEC-5AD3B81A0302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r="-1" b="339"/>
          <a:stretch/>
        </p:blipFill>
        <p:spPr>
          <a:xfrm>
            <a:off x="215900" y="0"/>
            <a:ext cx="9513888" cy="744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898" y="0"/>
            <a:ext cx="9513887" cy="7443788"/>
          </a:xfrm>
          <a:prstGeom prst="rect">
            <a:avLst/>
          </a:prstGeom>
          <a:solidFill>
            <a:schemeClr val="bg2">
              <a:alpha val="8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393" y="2429233"/>
            <a:ext cx="7517002" cy="258532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</a:rPr>
              <a:t>How can we support our staff to become leaders within our organizations?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overall_0_131884145433507280 columns_1_131884145433507280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btfpColumnIndicatorGroup2">
            <a:extLst>
              <a:ext uri="{FF2B5EF4-FFF2-40B4-BE49-F238E27FC236}">
                <a16:creationId xmlns:a16="http://schemas.microsoft.com/office/drawing/2014/main" id="{BEA2D714-751D-1815-197A-17510F6F8F33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24" name="btfpColumnGapBlocker464491">
              <a:extLst>
                <a:ext uri="{FF2B5EF4-FFF2-40B4-BE49-F238E27FC236}">
                  <a16:creationId xmlns:a16="http://schemas.microsoft.com/office/drawing/2014/main" id="{7FB0496C-2002-E7D9-5EA1-41521044E7B2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863504">
              <a:extLst>
                <a:ext uri="{FF2B5EF4-FFF2-40B4-BE49-F238E27FC236}">
                  <a16:creationId xmlns:a16="http://schemas.microsoft.com/office/drawing/2014/main" id="{C6F46977-B8B3-E381-3A27-D2A2264347E4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480486">
              <a:extLst>
                <a:ext uri="{FF2B5EF4-FFF2-40B4-BE49-F238E27FC236}">
                  <a16:creationId xmlns:a16="http://schemas.microsoft.com/office/drawing/2014/main" id="{453B4368-E304-4B27-7059-FFD8C60F2308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320684">
              <a:extLst>
                <a:ext uri="{FF2B5EF4-FFF2-40B4-BE49-F238E27FC236}">
                  <a16:creationId xmlns:a16="http://schemas.microsoft.com/office/drawing/2014/main" id="{1D114E1B-3D95-438D-9009-FFE322CED89C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btfpColumnIndicatorGroup1">
            <a:extLst>
              <a:ext uri="{FF2B5EF4-FFF2-40B4-BE49-F238E27FC236}">
                <a16:creationId xmlns:a16="http://schemas.microsoft.com/office/drawing/2014/main" id="{891A0454-E140-FD52-AC44-F76BE821E9E2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525772">
              <a:extLst>
                <a:ext uri="{FF2B5EF4-FFF2-40B4-BE49-F238E27FC236}">
                  <a16:creationId xmlns:a16="http://schemas.microsoft.com/office/drawing/2014/main" id="{DB17F7C7-3C9A-85AC-4EAE-130814AEB584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btfpColumnGapBlocker246167">
              <a:extLst>
                <a:ext uri="{FF2B5EF4-FFF2-40B4-BE49-F238E27FC236}">
                  <a16:creationId xmlns:a16="http://schemas.microsoft.com/office/drawing/2014/main" id="{94A5BE7A-6526-B6AA-207D-B1D1C51BD637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btfpColumnIndicator136987">
              <a:extLst>
                <a:ext uri="{FF2B5EF4-FFF2-40B4-BE49-F238E27FC236}">
                  <a16:creationId xmlns:a16="http://schemas.microsoft.com/office/drawing/2014/main" id="{55A66120-F34D-BAA8-2204-19C0B17AC20C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159613">
              <a:extLst>
                <a:ext uri="{FF2B5EF4-FFF2-40B4-BE49-F238E27FC236}">
                  <a16:creationId xmlns:a16="http://schemas.microsoft.com/office/drawing/2014/main" id="{AB910F52-93DB-060E-F6E2-1D57D4377F2B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9198864" cy="950976"/>
          </a:xfrm>
        </p:spPr>
        <p:txBody>
          <a:bodyPr/>
          <a:lstStyle/>
          <a:p>
            <a:r>
              <a:rPr lang="en-US" dirty="0"/>
              <a:t>To build future leaders, executive teams can put </a:t>
            </a:r>
            <a:r>
              <a:rPr lang="en-US" b="1" dirty="0"/>
              <a:t>three key practices </a:t>
            </a:r>
            <a:r>
              <a:rPr lang="en-US" dirty="0"/>
              <a:t>into place</a:t>
            </a: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2319" y="5794619"/>
            <a:ext cx="7805944" cy="954107"/>
          </a:xfrm>
          <a:prstGeom prst="rect">
            <a:avLst/>
          </a:prstGeom>
          <a:noFill/>
          <a:effectLst/>
        </p:spPr>
        <p:txBody>
          <a:bodyPr wrap="square" lIns="45720" rIns="45720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2"/>
                </a:solidFill>
                <a:effectLst/>
              </a:rPr>
              <a:t>As an executive team, 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engage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in discussion</a:t>
            </a:r>
            <a:br>
              <a:rPr lang="en-US" sz="2800" dirty="0">
                <a:solidFill>
                  <a:schemeClr val="accent2"/>
                </a:solidFill>
                <a:effectLst/>
              </a:rPr>
            </a:br>
            <a:r>
              <a:rPr lang="en-US" sz="2800" dirty="0">
                <a:solidFill>
                  <a:schemeClr val="accent2"/>
                </a:solidFill>
                <a:effectLst/>
              </a:rPr>
              <a:t>and 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commit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to following through 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overall_0_131884145421994959 columns_1_131884145421994959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912" y="3735758"/>
            <a:ext cx="2149136" cy="892552"/>
          </a:xfrm>
          <a:prstGeom prst="rect">
            <a:avLst/>
          </a:prstGeom>
          <a:noFill/>
          <a:effectLst/>
        </p:spPr>
        <p:txBody>
          <a:bodyPr wrap="square" lIns="42122" rIns="42122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2. PRIORITIZE</a:t>
            </a:r>
          </a:p>
          <a:p>
            <a:pPr marL="0" indent="0" algn="ctr">
              <a:buNone/>
            </a:pPr>
            <a:r>
              <a:rPr lang="en-US" sz="1800" dirty="0"/>
              <a:t>1-2 areas for focus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1668" y="1396199"/>
            <a:ext cx="2083625" cy="2083625"/>
            <a:chOff x="1209549" y="2870649"/>
            <a:chExt cx="1089152" cy="1089152"/>
          </a:xfrm>
          <a:solidFill>
            <a:schemeClr val="accent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209549" y="2870649"/>
              <a:ext cx="1089152" cy="1089152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280 w 560"/>
                <a:gd name="T5" fmla="*/ 0 h 560"/>
                <a:gd name="T6" fmla="*/ 560 w 560"/>
                <a:gd name="T7" fmla="*/ 280 h 560"/>
                <a:gd name="T8" fmla="*/ 280 w 560"/>
                <a:gd name="T9" fmla="*/ 560 h 560"/>
                <a:gd name="T10" fmla="*/ 280 w 560"/>
                <a:gd name="T11" fmla="*/ 8 h 560"/>
                <a:gd name="T12" fmla="*/ 8 w 560"/>
                <a:gd name="T13" fmla="*/ 280 h 560"/>
                <a:gd name="T14" fmla="*/ 280 w 560"/>
                <a:gd name="T15" fmla="*/ 552 h 560"/>
                <a:gd name="T16" fmla="*/ 552 w 560"/>
                <a:gd name="T17" fmla="*/ 280 h 560"/>
                <a:gd name="T18" fmla="*/ 280 w 560"/>
                <a:gd name="T19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5" y="560"/>
                    <a:pt x="0" y="434"/>
                    <a:pt x="0" y="280"/>
                  </a:cubicBezTo>
                  <a:cubicBezTo>
                    <a:pt x="0" y="126"/>
                    <a:pt x="125" y="0"/>
                    <a:pt x="280" y="0"/>
                  </a:cubicBezTo>
                  <a:cubicBezTo>
                    <a:pt x="434" y="0"/>
                    <a:pt x="560" y="126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30" y="8"/>
                    <a:pt x="8" y="13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774000" y="3618449"/>
              <a:ext cx="4770" cy="3175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0 h 2"/>
                <a:gd name="T4" fmla="*/ 0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98588" y="3229466"/>
              <a:ext cx="378421" cy="328650"/>
            </a:xfrm>
            <a:custGeom>
              <a:avLst/>
              <a:gdLst>
                <a:gd name="T0" fmla="*/ 187 w 194"/>
                <a:gd name="T1" fmla="*/ 4 h 169"/>
                <a:gd name="T2" fmla="*/ 176 w 194"/>
                <a:gd name="T3" fmla="*/ 0 h 169"/>
                <a:gd name="T4" fmla="*/ 165 w 194"/>
                <a:gd name="T5" fmla="*/ 5 h 169"/>
                <a:gd name="T6" fmla="*/ 107 w 194"/>
                <a:gd name="T7" fmla="*/ 68 h 169"/>
                <a:gd name="T8" fmla="*/ 100 w 194"/>
                <a:gd name="T9" fmla="*/ 77 h 169"/>
                <a:gd name="T10" fmla="*/ 61 w 194"/>
                <a:gd name="T11" fmla="*/ 122 h 169"/>
                <a:gd name="T12" fmla="*/ 29 w 194"/>
                <a:gd name="T13" fmla="*/ 88 h 169"/>
                <a:gd name="T14" fmla="*/ 17 w 194"/>
                <a:gd name="T15" fmla="*/ 83 h 169"/>
                <a:gd name="T16" fmla="*/ 6 w 194"/>
                <a:gd name="T17" fmla="*/ 88 h 169"/>
                <a:gd name="T18" fmla="*/ 6 w 194"/>
                <a:gd name="T19" fmla="*/ 110 h 169"/>
                <a:gd name="T20" fmla="*/ 63 w 194"/>
                <a:gd name="T21" fmla="*/ 169 h 169"/>
                <a:gd name="T22" fmla="*/ 74 w 194"/>
                <a:gd name="T23" fmla="*/ 156 h 169"/>
                <a:gd name="T24" fmla="*/ 114 w 194"/>
                <a:gd name="T25" fmla="*/ 109 h 169"/>
                <a:gd name="T26" fmla="*/ 124 w 194"/>
                <a:gd name="T27" fmla="*/ 98 h 169"/>
                <a:gd name="T28" fmla="*/ 188 w 194"/>
                <a:gd name="T29" fmla="*/ 27 h 169"/>
                <a:gd name="T30" fmla="*/ 187 w 194"/>
                <a:gd name="T31" fmla="*/ 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69">
                  <a:moveTo>
                    <a:pt x="187" y="4"/>
                  </a:moveTo>
                  <a:cubicBezTo>
                    <a:pt x="184" y="1"/>
                    <a:pt x="180" y="0"/>
                    <a:pt x="176" y="0"/>
                  </a:cubicBezTo>
                  <a:cubicBezTo>
                    <a:pt x="172" y="0"/>
                    <a:pt x="168" y="1"/>
                    <a:pt x="165" y="5"/>
                  </a:cubicBezTo>
                  <a:cubicBezTo>
                    <a:pt x="147" y="24"/>
                    <a:pt x="126" y="47"/>
                    <a:pt x="107" y="68"/>
                  </a:cubicBezTo>
                  <a:cubicBezTo>
                    <a:pt x="105" y="71"/>
                    <a:pt x="102" y="74"/>
                    <a:pt x="100" y="77"/>
                  </a:cubicBezTo>
                  <a:cubicBezTo>
                    <a:pt x="84" y="95"/>
                    <a:pt x="70" y="111"/>
                    <a:pt x="61" y="12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5"/>
                    <a:pt x="21" y="83"/>
                    <a:pt x="17" y="83"/>
                  </a:cubicBezTo>
                  <a:cubicBezTo>
                    <a:pt x="13" y="83"/>
                    <a:pt x="9" y="85"/>
                    <a:pt x="6" y="88"/>
                  </a:cubicBezTo>
                  <a:cubicBezTo>
                    <a:pt x="0" y="94"/>
                    <a:pt x="0" y="104"/>
                    <a:pt x="6" y="110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5" y="155"/>
                    <a:pt x="92" y="135"/>
                    <a:pt x="114" y="109"/>
                  </a:cubicBezTo>
                  <a:cubicBezTo>
                    <a:pt x="117" y="106"/>
                    <a:pt x="121" y="102"/>
                    <a:pt x="124" y="98"/>
                  </a:cubicBezTo>
                  <a:cubicBezTo>
                    <a:pt x="144" y="74"/>
                    <a:pt x="168" y="48"/>
                    <a:pt x="188" y="27"/>
                  </a:cubicBezTo>
                  <a:cubicBezTo>
                    <a:pt x="194" y="20"/>
                    <a:pt x="194" y="10"/>
                    <a:pt x="18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255659" y="3313614"/>
              <a:ext cx="290970" cy="288959"/>
            </a:xfrm>
            <a:custGeom>
              <a:avLst/>
              <a:gdLst>
                <a:gd name="T0" fmla="*/ 134 w 149"/>
                <a:gd name="T1" fmla="*/ 92 h 148"/>
                <a:gd name="T2" fmla="*/ 102 w 149"/>
                <a:gd name="T3" fmla="*/ 130 h 148"/>
                <a:gd name="T4" fmla="*/ 87 w 149"/>
                <a:gd name="T5" fmla="*/ 135 h 148"/>
                <a:gd name="T6" fmla="*/ 84 w 149"/>
                <a:gd name="T7" fmla="*/ 136 h 148"/>
                <a:gd name="T8" fmla="*/ 75 w 149"/>
                <a:gd name="T9" fmla="*/ 136 h 148"/>
                <a:gd name="T10" fmla="*/ 73 w 149"/>
                <a:gd name="T11" fmla="*/ 136 h 148"/>
                <a:gd name="T12" fmla="*/ 12 w 149"/>
                <a:gd name="T13" fmla="*/ 74 h 148"/>
                <a:gd name="T14" fmla="*/ 12 w 149"/>
                <a:gd name="T15" fmla="*/ 73 h 148"/>
                <a:gd name="T16" fmla="*/ 15 w 149"/>
                <a:gd name="T17" fmla="*/ 55 h 148"/>
                <a:gd name="T18" fmla="*/ 26 w 149"/>
                <a:gd name="T19" fmla="*/ 35 h 148"/>
                <a:gd name="T20" fmla="*/ 39 w 149"/>
                <a:gd name="T21" fmla="*/ 23 h 148"/>
                <a:gd name="T22" fmla="*/ 75 w 149"/>
                <a:gd name="T23" fmla="*/ 12 h 148"/>
                <a:gd name="T24" fmla="*/ 110 w 149"/>
                <a:gd name="T25" fmla="*/ 23 h 148"/>
                <a:gd name="T26" fmla="*/ 117 w 149"/>
                <a:gd name="T27" fmla="*/ 14 h 148"/>
                <a:gd name="T28" fmla="*/ 75 w 149"/>
                <a:gd name="T29" fmla="*/ 0 h 148"/>
                <a:gd name="T30" fmla="*/ 0 w 149"/>
                <a:gd name="T31" fmla="*/ 74 h 148"/>
                <a:gd name="T32" fmla="*/ 75 w 149"/>
                <a:gd name="T33" fmla="*/ 148 h 148"/>
                <a:gd name="T34" fmla="*/ 84 w 149"/>
                <a:gd name="T35" fmla="*/ 148 h 148"/>
                <a:gd name="T36" fmla="*/ 88 w 149"/>
                <a:gd name="T37" fmla="*/ 147 h 148"/>
                <a:gd name="T38" fmla="*/ 149 w 149"/>
                <a:gd name="T39" fmla="*/ 75 h 148"/>
                <a:gd name="T40" fmla="*/ 134 w 149"/>
                <a:gd name="T41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148">
                  <a:moveTo>
                    <a:pt x="134" y="92"/>
                  </a:moveTo>
                  <a:cubicBezTo>
                    <a:pt x="129" y="109"/>
                    <a:pt x="117" y="122"/>
                    <a:pt x="102" y="130"/>
                  </a:cubicBezTo>
                  <a:cubicBezTo>
                    <a:pt x="97" y="132"/>
                    <a:pt x="92" y="134"/>
                    <a:pt x="87" y="135"/>
                  </a:cubicBezTo>
                  <a:cubicBezTo>
                    <a:pt x="86" y="135"/>
                    <a:pt x="85" y="135"/>
                    <a:pt x="84" y="136"/>
                  </a:cubicBezTo>
                  <a:cubicBezTo>
                    <a:pt x="81" y="136"/>
                    <a:pt x="78" y="136"/>
                    <a:pt x="75" y="136"/>
                  </a:cubicBezTo>
                  <a:cubicBezTo>
                    <a:pt x="74" y="136"/>
                    <a:pt x="74" y="136"/>
                    <a:pt x="73" y="136"/>
                  </a:cubicBezTo>
                  <a:cubicBezTo>
                    <a:pt x="40" y="136"/>
                    <a:pt x="12" y="108"/>
                    <a:pt x="12" y="74"/>
                  </a:cubicBezTo>
                  <a:cubicBezTo>
                    <a:pt x="12" y="74"/>
                    <a:pt x="12" y="73"/>
                    <a:pt x="12" y="73"/>
                  </a:cubicBezTo>
                  <a:cubicBezTo>
                    <a:pt x="13" y="66"/>
                    <a:pt x="13" y="61"/>
                    <a:pt x="15" y="55"/>
                  </a:cubicBezTo>
                  <a:cubicBezTo>
                    <a:pt x="18" y="48"/>
                    <a:pt x="21" y="41"/>
                    <a:pt x="26" y="35"/>
                  </a:cubicBezTo>
                  <a:cubicBezTo>
                    <a:pt x="30" y="30"/>
                    <a:pt x="34" y="26"/>
                    <a:pt x="39" y="23"/>
                  </a:cubicBezTo>
                  <a:cubicBezTo>
                    <a:pt x="49" y="16"/>
                    <a:pt x="61" y="12"/>
                    <a:pt x="75" y="12"/>
                  </a:cubicBezTo>
                  <a:cubicBezTo>
                    <a:pt x="88" y="12"/>
                    <a:pt x="100" y="16"/>
                    <a:pt x="110" y="23"/>
                  </a:cubicBezTo>
                  <a:cubicBezTo>
                    <a:pt x="112" y="20"/>
                    <a:pt x="115" y="17"/>
                    <a:pt x="117" y="14"/>
                  </a:cubicBezTo>
                  <a:cubicBezTo>
                    <a:pt x="105" y="5"/>
                    <a:pt x="91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78" y="148"/>
                    <a:pt x="81" y="148"/>
                    <a:pt x="84" y="148"/>
                  </a:cubicBezTo>
                  <a:cubicBezTo>
                    <a:pt x="85" y="148"/>
                    <a:pt x="87" y="147"/>
                    <a:pt x="88" y="147"/>
                  </a:cubicBezTo>
                  <a:cubicBezTo>
                    <a:pt x="122" y="141"/>
                    <a:pt x="148" y="111"/>
                    <a:pt x="149" y="75"/>
                  </a:cubicBezTo>
                  <a:cubicBezTo>
                    <a:pt x="144" y="81"/>
                    <a:pt x="139" y="87"/>
                    <a:pt x="13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960030" y="3313614"/>
              <a:ext cx="290970" cy="288959"/>
            </a:xfrm>
            <a:custGeom>
              <a:avLst/>
              <a:gdLst>
                <a:gd name="T0" fmla="*/ 75 w 149"/>
                <a:gd name="T1" fmla="*/ 148 h 148"/>
                <a:gd name="T2" fmla="*/ 0 w 149"/>
                <a:gd name="T3" fmla="*/ 74 h 148"/>
                <a:gd name="T4" fmla="*/ 75 w 149"/>
                <a:gd name="T5" fmla="*/ 0 h 148"/>
                <a:gd name="T6" fmla="*/ 149 w 149"/>
                <a:gd name="T7" fmla="*/ 74 h 148"/>
                <a:gd name="T8" fmla="*/ 75 w 149"/>
                <a:gd name="T9" fmla="*/ 148 h 148"/>
                <a:gd name="T10" fmla="*/ 75 w 149"/>
                <a:gd name="T11" fmla="*/ 12 h 148"/>
                <a:gd name="T12" fmla="*/ 12 w 149"/>
                <a:gd name="T13" fmla="*/ 74 h 148"/>
                <a:gd name="T14" fmla="*/ 75 w 149"/>
                <a:gd name="T15" fmla="*/ 136 h 148"/>
                <a:gd name="T16" fmla="*/ 137 w 149"/>
                <a:gd name="T17" fmla="*/ 74 h 148"/>
                <a:gd name="T18" fmla="*/ 75 w 149"/>
                <a:gd name="T19" fmla="*/ 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48">
                  <a:moveTo>
                    <a:pt x="75" y="148"/>
                  </a:moveTo>
                  <a:cubicBezTo>
                    <a:pt x="34" y="148"/>
                    <a:pt x="0" y="115"/>
                    <a:pt x="0" y="74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116" y="0"/>
                    <a:pt x="149" y="33"/>
                    <a:pt x="149" y="74"/>
                  </a:cubicBezTo>
                  <a:cubicBezTo>
                    <a:pt x="149" y="115"/>
                    <a:pt x="116" y="148"/>
                    <a:pt x="75" y="148"/>
                  </a:cubicBezTo>
                  <a:close/>
                  <a:moveTo>
                    <a:pt x="75" y="12"/>
                  </a:moveTo>
                  <a:cubicBezTo>
                    <a:pt x="40" y="12"/>
                    <a:pt x="12" y="40"/>
                    <a:pt x="12" y="74"/>
                  </a:cubicBezTo>
                  <a:cubicBezTo>
                    <a:pt x="12" y="108"/>
                    <a:pt x="40" y="136"/>
                    <a:pt x="75" y="136"/>
                  </a:cubicBezTo>
                  <a:cubicBezTo>
                    <a:pt x="109" y="136"/>
                    <a:pt x="137" y="108"/>
                    <a:pt x="137" y="74"/>
                  </a:cubicBezTo>
                  <a:cubicBezTo>
                    <a:pt x="137" y="40"/>
                    <a:pt x="109" y="12"/>
                    <a:pt x="7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298588" y="3229466"/>
              <a:ext cx="378421" cy="328650"/>
            </a:xfrm>
            <a:custGeom>
              <a:avLst/>
              <a:gdLst>
                <a:gd name="T0" fmla="*/ 176 w 194"/>
                <a:gd name="T1" fmla="*/ 0 h 169"/>
                <a:gd name="T2" fmla="*/ 165 w 194"/>
                <a:gd name="T3" fmla="*/ 5 h 169"/>
                <a:gd name="T4" fmla="*/ 61 w 194"/>
                <a:gd name="T5" fmla="*/ 122 h 169"/>
                <a:gd name="T6" fmla="*/ 29 w 194"/>
                <a:gd name="T7" fmla="*/ 88 h 169"/>
                <a:gd name="T8" fmla="*/ 17 w 194"/>
                <a:gd name="T9" fmla="*/ 83 h 169"/>
                <a:gd name="T10" fmla="*/ 6 w 194"/>
                <a:gd name="T11" fmla="*/ 88 h 169"/>
                <a:gd name="T12" fmla="*/ 6 w 194"/>
                <a:gd name="T13" fmla="*/ 110 h 169"/>
                <a:gd name="T14" fmla="*/ 63 w 194"/>
                <a:gd name="T15" fmla="*/ 169 h 169"/>
                <a:gd name="T16" fmla="*/ 75 w 194"/>
                <a:gd name="T17" fmla="*/ 156 h 169"/>
                <a:gd name="T18" fmla="*/ 188 w 194"/>
                <a:gd name="T19" fmla="*/ 27 h 169"/>
                <a:gd name="T20" fmla="*/ 187 w 194"/>
                <a:gd name="T21" fmla="*/ 4 h 169"/>
                <a:gd name="T22" fmla="*/ 176 w 194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69">
                  <a:moveTo>
                    <a:pt x="176" y="0"/>
                  </a:moveTo>
                  <a:cubicBezTo>
                    <a:pt x="172" y="0"/>
                    <a:pt x="168" y="1"/>
                    <a:pt x="165" y="5"/>
                  </a:cubicBezTo>
                  <a:cubicBezTo>
                    <a:pt x="129" y="42"/>
                    <a:pt x="83" y="97"/>
                    <a:pt x="61" y="12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5"/>
                    <a:pt x="21" y="83"/>
                    <a:pt x="17" y="83"/>
                  </a:cubicBezTo>
                  <a:cubicBezTo>
                    <a:pt x="13" y="83"/>
                    <a:pt x="9" y="85"/>
                    <a:pt x="6" y="88"/>
                  </a:cubicBezTo>
                  <a:cubicBezTo>
                    <a:pt x="0" y="94"/>
                    <a:pt x="0" y="104"/>
                    <a:pt x="6" y="110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142" y="76"/>
                    <a:pt x="188" y="27"/>
                  </a:cubicBezTo>
                  <a:cubicBezTo>
                    <a:pt x="194" y="20"/>
                    <a:pt x="194" y="10"/>
                    <a:pt x="187" y="4"/>
                  </a:cubicBezTo>
                  <a:cubicBezTo>
                    <a:pt x="184" y="1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651569" y="3229466"/>
              <a:ext cx="376830" cy="328650"/>
            </a:xfrm>
            <a:custGeom>
              <a:avLst/>
              <a:gdLst>
                <a:gd name="T0" fmla="*/ 187 w 194"/>
                <a:gd name="T1" fmla="*/ 4 h 169"/>
                <a:gd name="T2" fmla="*/ 176 w 194"/>
                <a:gd name="T3" fmla="*/ 0 h 169"/>
                <a:gd name="T4" fmla="*/ 165 w 194"/>
                <a:gd name="T5" fmla="*/ 5 h 169"/>
                <a:gd name="T6" fmla="*/ 108 w 194"/>
                <a:gd name="T7" fmla="*/ 68 h 169"/>
                <a:gd name="T8" fmla="*/ 100 w 194"/>
                <a:gd name="T9" fmla="*/ 77 h 169"/>
                <a:gd name="T10" fmla="*/ 61 w 194"/>
                <a:gd name="T11" fmla="*/ 122 h 169"/>
                <a:gd name="T12" fmla="*/ 29 w 194"/>
                <a:gd name="T13" fmla="*/ 88 h 169"/>
                <a:gd name="T14" fmla="*/ 17 w 194"/>
                <a:gd name="T15" fmla="*/ 83 h 169"/>
                <a:gd name="T16" fmla="*/ 6 w 194"/>
                <a:gd name="T17" fmla="*/ 88 h 169"/>
                <a:gd name="T18" fmla="*/ 6 w 194"/>
                <a:gd name="T19" fmla="*/ 110 h 169"/>
                <a:gd name="T20" fmla="*/ 63 w 194"/>
                <a:gd name="T21" fmla="*/ 169 h 169"/>
                <a:gd name="T22" fmla="*/ 75 w 194"/>
                <a:gd name="T23" fmla="*/ 156 h 169"/>
                <a:gd name="T24" fmla="*/ 114 w 194"/>
                <a:gd name="T25" fmla="*/ 109 h 169"/>
                <a:gd name="T26" fmla="*/ 124 w 194"/>
                <a:gd name="T27" fmla="*/ 98 h 169"/>
                <a:gd name="T28" fmla="*/ 188 w 194"/>
                <a:gd name="T29" fmla="*/ 27 h 169"/>
                <a:gd name="T30" fmla="*/ 187 w 194"/>
                <a:gd name="T31" fmla="*/ 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69">
                  <a:moveTo>
                    <a:pt x="187" y="4"/>
                  </a:moveTo>
                  <a:cubicBezTo>
                    <a:pt x="184" y="1"/>
                    <a:pt x="180" y="0"/>
                    <a:pt x="176" y="0"/>
                  </a:cubicBezTo>
                  <a:cubicBezTo>
                    <a:pt x="172" y="0"/>
                    <a:pt x="168" y="1"/>
                    <a:pt x="165" y="5"/>
                  </a:cubicBezTo>
                  <a:cubicBezTo>
                    <a:pt x="147" y="24"/>
                    <a:pt x="126" y="47"/>
                    <a:pt x="108" y="68"/>
                  </a:cubicBezTo>
                  <a:cubicBezTo>
                    <a:pt x="105" y="71"/>
                    <a:pt x="102" y="74"/>
                    <a:pt x="100" y="77"/>
                  </a:cubicBezTo>
                  <a:cubicBezTo>
                    <a:pt x="84" y="95"/>
                    <a:pt x="71" y="111"/>
                    <a:pt x="61" y="122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6" y="85"/>
                    <a:pt x="21" y="83"/>
                    <a:pt x="17" y="83"/>
                  </a:cubicBezTo>
                  <a:cubicBezTo>
                    <a:pt x="13" y="83"/>
                    <a:pt x="9" y="85"/>
                    <a:pt x="6" y="88"/>
                  </a:cubicBezTo>
                  <a:cubicBezTo>
                    <a:pt x="0" y="94"/>
                    <a:pt x="0" y="104"/>
                    <a:pt x="6" y="110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92" y="135"/>
                    <a:pt x="114" y="109"/>
                  </a:cubicBezTo>
                  <a:cubicBezTo>
                    <a:pt x="117" y="106"/>
                    <a:pt x="121" y="102"/>
                    <a:pt x="124" y="98"/>
                  </a:cubicBezTo>
                  <a:cubicBezTo>
                    <a:pt x="145" y="74"/>
                    <a:pt x="168" y="48"/>
                    <a:pt x="188" y="27"/>
                  </a:cubicBezTo>
                  <a:cubicBezTo>
                    <a:pt x="194" y="20"/>
                    <a:pt x="194" y="10"/>
                    <a:pt x="18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608639" y="3313614"/>
              <a:ext cx="289381" cy="288959"/>
            </a:xfrm>
            <a:custGeom>
              <a:avLst/>
              <a:gdLst>
                <a:gd name="T0" fmla="*/ 134 w 149"/>
                <a:gd name="T1" fmla="*/ 92 h 148"/>
                <a:gd name="T2" fmla="*/ 102 w 149"/>
                <a:gd name="T3" fmla="*/ 130 h 148"/>
                <a:gd name="T4" fmla="*/ 87 w 149"/>
                <a:gd name="T5" fmla="*/ 135 h 148"/>
                <a:gd name="T6" fmla="*/ 84 w 149"/>
                <a:gd name="T7" fmla="*/ 136 h 148"/>
                <a:gd name="T8" fmla="*/ 75 w 149"/>
                <a:gd name="T9" fmla="*/ 136 h 148"/>
                <a:gd name="T10" fmla="*/ 74 w 149"/>
                <a:gd name="T11" fmla="*/ 136 h 148"/>
                <a:gd name="T12" fmla="*/ 12 w 149"/>
                <a:gd name="T13" fmla="*/ 74 h 148"/>
                <a:gd name="T14" fmla="*/ 12 w 149"/>
                <a:gd name="T15" fmla="*/ 73 h 148"/>
                <a:gd name="T16" fmla="*/ 15 w 149"/>
                <a:gd name="T17" fmla="*/ 55 h 148"/>
                <a:gd name="T18" fmla="*/ 26 w 149"/>
                <a:gd name="T19" fmla="*/ 35 h 148"/>
                <a:gd name="T20" fmla="*/ 39 w 149"/>
                <a:gd name="T21" fmla="*/ 23 h 148"/>
                <a:gd name="T22" fmla="*/ 75 w 149"/>
                <a:gd name="T23" fmla="*/ 12 h 148"/>
                <a:gd name="T24" fmla="*/ 110 w 149"/>
                <a:gd name="T25" fmla="*/ 23 h 148"/>
                <a:gd name="T26" fmla="*/ 118 w 149"/>
                <a:gd name="T27" fmla="*/ 14 h 148"/>
                <a:gd name="T28" fmla="*/ 75 w 149"/>
                <a:gd name="T29" fmla="*/ 0 h 148"/>
                <a:gd name="T30" fmla="*/ 0 w 149"/>
                <a:gd name="T31" fmla="*/ 74 h 148"/>
                <a:gd name="T32" fmla="*/ 75 w 149"/>
                <a:gd name="T33" fmla="*/ 148 h 148"/>
                <a:gd name="T34" fmla="*/ 85 w 149"/>
                <a:gd name="T35" fmla="*/ 148 h 148"/>
                <a:gd name="T36" fmla="*/ 88 w 149"/>
                <a:gd name="T37" fmla="*/ 147 h 148"/>
                <a:gd name="T38" fmla="*/ 149 w 149"/>
                <a:gd name="T39" fmla="*/ 75 h 148"/>
                <a:gd name="T40" fmla="*/ 134 w 149"/>
                <a:gd name="T41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148">
                  <a:moveTo>
                    <a:pt x="134" y="92"/>
                  </a:moveTo>
                  <a:cubicBezTo>
                    <a:pt x="129" y="109"/>
                    <a:pt x="117" y="122"/>
                    <a:pt x="102" y="130"/>
                  </a:cubicBezTo>
                  <a:cubicBezTo>
                    <a:pt x="98" y="132"/>
                    <a:pt x="93" y="134"/>
                    <a:pt x="87" y="135"/>
                  </a:cubicBezTo>
                  <a:cubicBezTo>
                    <a:pt x="86" y="135"/>
                    <a:pt x="85" y="135"/>
                    <a:pt x="84" y="136"/>
                  </a:cubicBezTo>
                  <a:cubicBezTo>
                    <a:pt x="81" y="136"/>
                    <a:pt x="78" y="136"/>
                    <a:pt x="75" y="136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40" y="136"/>
                    <a:pt x="12" y="108"/>
                    <a:pt x="12" y="74"/>
                  </a:cubicBezTo>
                  <a:cubicBezTo>
                    <a:pt x="12" y="74"/>
                    <a:pt x="12" y="73"/>
                    <a:pt x="12" y="73"/>
                  </a:cubicBezTo>
                  <a:cubicBezTo>
                    <a:pt x="13" y="66"/>
                    <a:pt x="14" y="61"/>
                    <a:pt x="15" y="55"/>
                  </a:cubicBezTo>
                  <a:cubicBezTo>
                    <a:pt x="18" y="48"/>
                    <a:pt x="22" y="41"/>
                    <a:pt x="26" y="35"/>
                  </a:cubicBezTo>
                  <a:cubicBezTo>
                    <a:pt x="30" y="30"/>
                    <a:pt x="34" y="26"/>
                    <a:pt x="39" y="23"/>
                  </a:cubicBezTo>
                  <a:cubicBezTo>
                    <a:pt x="49" y="16"/>
                    <a:pt x="61" y="12"/>
                    <a:pt x="75" y="12"/>
                  </a:cubicBezTo>
                  <a:cubicBezTo>
                    <a:pt x="88" y="12"/>
                    <a:pt x="100" y="16"/>
                    <a:pt x="110" y="23"/>
                  </a:cubicBezTo>
                  <a:cubicBezTo>
                    <a:pt x="112" y="20"/>
                    <a:pt x="115" y="17"/>
                    <a:pt x="118" y="14"/>
                  </a:cubicBezTo>
                  <a:cubicBezTo>
                    <a:pt x="105" y="5"/>
                    <a:pt x="91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78" y="148"/>
                    <a:pt x="81" y="148"/>
                    <a:pt x="85" y="148"/>
                  </a:cubicBezTo>
                  <a:cubicBezTo>
                    <a:pt x="86" y="148"/>
                    <a:pt x="87" y="147"/>
                    <a:pt x="88" y="147"/>
                  </a:cubicBezTo>
                  <a:cubicBezTo>
                    <a:pt x="122" y="141"/>
                    <a:pt x="148" y="111"/>
                    <a:pt x="149" y="75"/>
                  </a:cubicBezTo>
                  <a:cubicBezTo>
                    <a:pt x="144" y="81"/>
                    <a:pt x="139" y="87"/>
                    <a:pt x="13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33742" y="3735759"/>
            <a:ext cx="2149136" cy="1723549"/>
          </a:xfrm>
          <a:prstGeom prst="rect">
            <a:avLst/>
          </a:prstGeom>
        </p:spPr>
        <p:txBody>
          <a:bodyPr wrap="square" lIns="42122" rIns="42122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3. CRAFT</a:t>
            </a:r>
          </a:p>
          <a:p>
            <a:pPr marL="0" indent="0" algn="ctr">
              <a:buNone/>
            </a:pPr>
            <a:r>
              <a:rPr lang="en-US" sz="1800" dirty="0"/>
              <a:t>development opportunities </a:t>
            </a:r>
            <a:r>
              <a:rPr lang="en-US" dirty="0"/>
              <a:t>in partnership with direct reports</a:t>
            </a:r>
            <a:endParaRPr lang="en-US" sz="1800" dirty="0"/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6967853" y="1396199"/>
            <a:ext cx="2080916" cy="2083625"/>
            <a:chOff x="3984" y="-380"/>
            <a:chExt cx="1536" cy="1538"/>
          </a:xfrm>
          <a:solidFill>
            <a:schemeClr val="accent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984" y="-380"/>
              <a:ext cx="1536" cy="1538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280 w 560"/>
                <a:gd name="T5" fmla="*/ 0 h 560"/>
                <a:gd name="T6" fmla="*/ 560 w 560"/>
                <a:gd name="T7" fmla="*/ 280 h 560"/>
                <a:gd name="T8" fmla="*/ 280 w 560"/>
                <a:gd name="T9" fmla="*/ 560 h 560"/>
                <a:gd name="T10" fmla="*/ 280 w 560"/>
                <a:gd name="T11" fmla="*/ 8 h 560"/>
                <a:gd name="T12" fmla="*/ 8 w 560"/>
                <a:gd name="T13" fmla="*/ 280 h 560"/>
                <a:gd name="T14" fmla="*/ 280 w 560"/>
                <a:gd name="T15" fmla="*/ 552 h 560"/>
                <a:gd name="T16" fmla="*/ 552 w 560"/>
                <a:gd name="T17" fmla="*/ 280 h 560"/>
                <a:gd name="T18" fmla="*/ 280 w 560"/>
                <a:gd name="T19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6" y="560"/>
                    <a:pt x="0" y="434"/>
                    <a:pt x="0" y="280"/>
                  </a:cubicBezTo>
                  <a:cubicBezTo>
                    <a:pt x="0" y="126"/>
                    <a:pt x="126" y="0"/>
                    <a:pt x="280" y="0"/>
                  </a:cubicBezTo>
                  <a:cubicBezTo>
                    <a:pt x="434" y="0"/>
                    <a:pt x="560" y="126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30" y="8"/>
                    <a:pt x="8" y="13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4324" y="-122"/>
              <a:ext cx="787" cy="1055"/>
            </a:xfrm>
            <a:custGeom>
              <a:avLst/>
              <a:gdLst>
                <a:gd name="T0" fmla="*/ 270 w 287"/>
                <a:gd name="T1" fmla="*/ 295 h 384"/>
                <a:gd name="T2" fmla="*/ 263 w 287"/>
                <a:gd name="T3" fmla="*/ 294 h 384"/>
                <a:gd name="T4" fmla="*/ 233 w 287"/>
                <a:gd name="T5" fmla="*/ 294 h 384"/>
                <a:gd name="T6" fmla="*/ 210 w 287"/>
                <a:gd name="T7" fmla="*/ 317 h 384"/>
                <a:gd name="T8" fmla="*/ 210 w 287"/>
                <a:gd name="T9" fmla="*/ 360 h 384"/>
                <a:gd name="T10" fmla="*/ 211 w 287"/>
                <a:gd name="T11" fmla="*/ 367 h 384"/>
                <a:gd name="T12" fmla="*/ 31 w 287"/>
                <a:gd name="T13" fmla="*/ 367 h 384"/>
                <a:gd name="T14" fmla="*/ 18 w 287"/>
                <a:gd name="T15" fmla="*/ 353 h 384"/>
                <a:gd name="T16" fmla="*/ 18 w 287"/>
                <a:gd name="T17" fmla="*/ 31 h 384"/>
                <a:gd name="T18" fmla="*/ 31 w 287"/>
                <a:gd name="T19" fmla="*/ 17 h 384"/>
                <a:gd name="T20" fmla="*/ 256 w 287"/>
                <a:gd name="T21" fmla="*/ 17 h 384"/>
                <a:gd name="T22" fmla="*/ 269 w 287"/>
                <a:gd name="T23" fmla="*/ 27 h 384"/>
                <a:gd name="T24" fmla="*/ 271 w 287"/>
                <a:gd name="T25" fmla="*/ 23 h 384"/>
                <a:gd name="T26" fmla="*/ 273 w 287"/>
                <a:gd name="T27" fmla="*/ 21 h 384"/>
                <a:gd name="T28" fmla="*/ 281 w 287"/>
                <a:gd name="T29" fmla="*/ 12 h 384"/>
                <a:gd name="T30" fmla="*/ 256 w 287"/>
                <a:gd name="T31" fmla="*/ 0 h 384"/>
                <a:gd name="T32" fmla="*/ 31 w 287"/>
                <a:gd name="T33" fmla="*/ 0 h 384"/>
                <a:gd name="T34" fmla="*/ 0 w 287"/>
                <a:gd name="T35" fmla="*/ 31 h 384"/>
                <a:gd name="T36" fmla="*/ 0 w 287"/>
                <a:gd name="T37" fmla="*/ 353 h 384"/>
                <a:gd name="T38" fmla="*/ 31 w 287"/>
                <a:gd name="T39" fmla="*/ 384 h 384"/>
                <a:gd name="T40" fmla="*/ 221 w 287"/>
                <a:gd name="T41" fmla="*/ 384 h 384"/>
                <a:gd name="T42" fmla="*/ 287 w 287"/>
                <a:gd name="T43" fmla="*/ 303 h 384"/>
                <a:gd name="T44" fmla="*/ 287 w 287"/>
                <a:gd name="T45" fmla="*/ 195 h 384"/>
                <a:gd name="T46" fmla="*/ 270 w 287"/>
                <a:gd name="T47" fmla="*/ 220 h 384"/>
                <a:gd name="T48" fmla="*/ 270 w 287"/>
                <a:gd name="T49" fmla="*/ 295 h 384"/>
                <a:gd name="T50" fmla="*/ 228 w 287"/>
                <a:gd name="T51" fmla="*/ 364 h 384"/>
                <a:gd name="T52" fmla="*/ 227 w 287"/>
                <a:gd name="T53" fmla="*/ 360 h 384"/>
                <a:gd name="T54" fmla="*/ 227 w 287"/>
                <a:gd name="T55" fmla="*/ 317 h 384"/>
                <a:gd name="T56" fmla="*/ 233 w 287"/>
                <a:gd name="T57" fmla="*/ 311 h 384"/>
                <a:gd name="T58" fmla="*/ 263 w 287"/>
                <a:gd name="T59" fmla="*/ 311 h 384"/>
                <a:gd name="T60" fmla="*/ 268 w 287"/>
                <a:gd name="T61" fmla="*/ 313 h 384"/>
                <a:gd name="T62" fmla="*/ 228 w 287"/>
                <a:gd name="T63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384">
                  <a:moveTo>
                    <a:pt x="270" y="295"/>
                  </a:moveTo>
                  <a:cubicBezTo>
                    <a:pt x="268" y="294"/>
                    <a:pt x="266" y="294"/>
                    <a:pt x="263" y="294"/>
                  </a:cubicBezTo>
                  <a:cubicBezTo>
                    <a:pt x="233" y="294"/>
                    <a:pt x="233" y="294"/>
                    <a:pt x="233" y="294"/>
                  </a:cubicBezTo>
                  <a:cubicBezTo>
                    <a:pt x="220" y="294"/>
                    <a:pt x="210" y="304"/>
                    <a:pt x="210" y="317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0" y="362"/>
                    <a:pt x="210" y="365"/>
                    <a:pt x="211" y="367"/>
                  </a:cubicBezTo>
                  <a:cubicBezTo>
                    <a:pt x="31" y="367"/>
                    <a:pt x="31" y="367"/>
                    <a:pt x="31" y="367"/>
                  </a:cubicBezTo>
                  <a:cubicBezTo>
                    <a:pt x="24" y="367"/>
                    <a:pt x="18" y="360"/>
                    <a:pt x="18" y="3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3"/>
                    <a:pt x="24" y="17"/>
                    <a:pt x="31" y="17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62" y="17"/>
                    <a:pt x="267" y="21"/>
                    <a:pt x="269" y="27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5" y="18"/>
                    <a:pt x="278" y="15"/>
                    <a:pt x="281" y="12"/>
                  </a:cubicBezTo>
                  <a:cubicBezTo>
                    <a:pt x="275" y="5"/>
                    <a:pt x="266" y="0"/>
                    <a:pt x="25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70"/>
                    <a:pt x="14" y="384"/>
                    <a:pt x="31" y="384"/>
                  </a:cubicBezTo>
                  <a:cubicBezTo>
                    <a:pt x="221" y="384"/>
                    <a:pt x="221" y="384"/>
                    <a:pt x="221" y="384"/>
                  </a:cubicBezTo>
                  <a:cubicBezTo>
                    <a:pt x="239" y="384"/>
                    <a:pt x="285" y="348"/>
                    <a:pt x="287" y="303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70" y="220"/>
                    <a:pt x="270" y="220"/>
                    <a:pt x="270" y="220"/>
                  </a:cubicBezTo>
                  <a:lnTo>
                    <a:pt x="270" y="295"/>
                  </a:lnTo>
                  <a:close/>
                  <a:moveTo>
                    <a:pt x="228" y="364"/>
                  </a:moveTo>
                  <a:cubicBezTo>
                    <a:pt x="228" y="363"/>
                    <a:pt x="227" y="362"/>
                    <a:pt x="227" y="360"/>
                  </a:cubicBezTo>
                  <a:cubicBezTo>
                    <a:pt x="227" y="317"/>
                    <a:pt x="227" y="317"/>
                    <a:pt x="227" y="317"/>
                  </a:cubicBezTo>
                  <a:cubicBezTo>
                    <a:pt x="227" y="314"/>
                    <a:pt x="230" y="311"/>
                    <a:pt x="233" y="311"/>
                  </a:cubicBezTo>
                  <a:cubicBezTo>
                    <a:pt x="263" y="311"/>
                    <a:pt x="263" y="311"/>
                    <a:pt x="263" y="311"/>
                  </a:cubicBezTo>
                  <a:cubicBezTo>
                    <a:pt x="265" y="311"/>
                    <a:pt x="267" y="312"/>
                    <a:pt x="268" y="313"/>
                  </a:cubicBezTo>
                  <a:cubicBezTo>
                    <a:pt x="262" y="338"/>
                    <a:pt x="240" y="357"/>
                    <a:pt x="228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456" y="46"/>
              <a:ext cx="507" cy="46"/>
            </a:xfrm>
            <a:custGeom>
              <a:avLst/>
              <a:gdLst>
                <a:gd name="T0" fmla="*/ 9 w 185"/>
                <a:gd name="T1" fmla="*/ 17 h 17"/>
                <a:gd name="T2" fmla="*/ 176 w 185"/>
                <a:gd name="T3" fmla="*/ 17 h 17"/>
                <a:gd name="T4" fmla="*/ 185 w 185"/>
                <a:gd name="T5" fmla="*/ 9 h 17"/>
                <a:gd name="T6" fmla="*/ 176 w 185"/>
                <a:gd name="T7" fmla="*/ 0 h 17"/>
                <a:gd name="T8" fmla="*/ 9 w 185"/>
                <a:gd name="T9" fmla="*/ 0 h 17"/>
                <a:gd name="T10" fmla="*/ 0 w 185"/>
                <a:gd name="T11" fmla="*/ 9 h 17"/>
                <a:gd name="T12" fmla="*/ 9 w 18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7">
                  <a:moveTo>
                    <a:pt x="9" y="17"/>
                  </a:moveTo>
                  <a:cubicBezTo>
                    <a:pt x="176" y="17"/>
                    <a:pt x="176" y="17"/>
                    <a:pt x="176" y="17"/>
                  </a:cubicBezTo>
                  <a:cubicBezTo>
                    <a:pt x="181" y="17"/>
                    <a:pt x="185" y="13"/>
                    <a:pt x="185" y="9"/>
                  </a:cubicBezTo>
                  <a:cubicBezTo>
                    <a:pt x="185" y="4"/>
                    <a:pt x="181" y="0"/>
                    <a:pt x="1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4456" y="219"/>
              <a:ext cx="417" cy="46"/>
            </a:xfrm>
            <a:custGeom>
              <a:avLst/>
              <a:gdLst>
                <a:gd name="T0" fmla="*/ 9 w 152"/>
                <a:gd name="T1" fmla="*/ 0 h 17"/>
                <a:gd name="T2" fmla="*/ 0 w 152"/>
                <a:gd name="T3" fmla="*/ 8 h 17"/>
                <a:gd name="T4" fmla="*/ 9 w 152"/>
                <a:gd name="T5" fmla="*/ 17 h 17"/>
                <a:gd name="T6" fmla="*/ 140 w 152"/>
                <a:gd name="T7" fmla="*/ 17 h 17"/>
                <a:gd name="T8" fmla="*/ 152 w 152"/>
                <a:gd name="T9" fmla="*/ 0 h 17"/>
                <a:gd name="T10" fmla="*/ 9 w 15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7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4456" y="389"/>
              <a:ext cx="296" cy="49"/>
            </a:xfrm>
            <a:custGeom>
              <a:avLst/>
              <a:gdLst>
                <a:gd name="T0" fmla="*/ 9 w 108"/>
                <a:gd name="T1" fmla="*/ 0 h 18"/>
                <a:gd name="T2" fmla="*/ 0 w 108"/>
                <a:gd name="T3" fmla="*/ 9 h 18"/>
                <a:gd name="T4" fmla="*/ 9 w 108"/>
                <a:gd name="T5" fmla="*/ 18 h 18"/>
                <a:gd name="T6" fmla="*/ 96 w 108"/>
                <a:gd name="T7" fmla="*/ 18 h 18"/>
                <a:gd name="T8" fmla="*/ 108 w 108"/>
                <a:gd name="T9" fmla="*/ 0 h 18"/>
                <a:gd name="T10" fmla="*/ 9 w 10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108" y="0"/>
                    <a:pt x="108" y="0"/>
                    <a:pt x="10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4456" y="562"/>
              <a:ext cx="192" cy="47"/>
            </a:xfrm>
            <a:custGeom>
              <a:avLst/>
              <a:gdLst>
                <a:gd name="T0" fmla="*/ 9 w 70"/>
                <a:gd name="T1" fmla="*/ 0 h 17"/>
                <a:gd name="T2" fmla="*/ 0 w 70"/>
                <a:gd name="T3" fmla="*/ 8 h 17"/>
                <a:gd name="T4" fmla="*/ 9 w 70"/>
                <a:gd name="T5" fmla="*/ 17 h 17"/>
                <a:gd name="T6" fmla="*/ 67 w 70"/>
                <a:gd name="T7" fmla="*/ 17 h 17"/>
                <a:gd name="T8" fmla="*/ 70 w 70"/>
                <a:gd name="T9" fmla="*/ 0 h 17"/>
                <a:gd name="T10" fmla="*/ 9 w 7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7">
                  <a:moveTo>
                    <a:pt x="9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1"/>
                    <a:pt x="69" y="5"/>
                    <a:pt x="70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4456" y="732"/>
              <a:ext cx="186" cy="50"/>
            </a:xfrm>
            <a:custGeom>
              <a:avLst/>
              <a:gdLst>
                <a:gd name="T0" fmla="*/ 67 w 68"/>
                <a:gd name="T1" fmla="*/ 0 h 18"/>
                <a:gd name="T2" fmla="*/ 9 w 68"/>
                <a:gd name="T3" fmla="*/ 0 h 18"/>
                <a:gd name="T4" fmla="*/ 0 w 68"/>
                <a:gd name="T5" fmla="*/ 9 h 18"/>
                <a:gd name="T6" fmla="*/ 9 w 68"/>
                <a:gd name="T7" fmla="*/ 18 h 18"/>
                <a:gd name="T8" fmla="*/ 68 w 68"/>
                <a:gd name="T9" fmla="*/ 18 h 18"/>
                <a:gd name="T10" fmla="*/ 68 w 68"/>
                <a:gd name="T11" fmla="*/ 13 h 18"/>
                <a:gd name="T12" fmla="*/ 67 w 6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8">
                  <a:moveTo>
                    <a:pt x="6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7" y="8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4703" y="2"/>
              <a:ext cx="562" cy="651"/>
            </a:xfrm>
            <a:custGeom>
              <a:avLst/>
              <a:gdLst>
                <a:gd name="T0" fmla="*/ 408 w 562"/>
                <a:gd name="T1" fmla="*/ 33 h 651"/>
                <a:gd name="T2" fmla="*/ 364 w 562"/>
                <a:gd name="T3" fmla="*/ 0 h 651"/>
                <a:gd name="T4" fmla="*/ 362 w 562"/>
                <a:gd name="T5" fmla="*/ 2 h 651"/>
                <a:gd name="T6" fmla="*/ 211 w 562"/>
                <a:gd name="T7" fmla="*/ 217 h 651"/>
                <a:gd name="T8" fmla="*/ 178 w 562"/>
                <a:gd name="T9" fmla="*/ 263 h 651"/>
                <a:gd name="T10" fmla="*/ 90 w 562"/>
                <a:gd name="T11" fmla="*/ 387 h 651"/>
                <a:gd name="T12" fmla="*/ 54 w 562"/>
                <a:gd name="T13" fmla="*/ 436 h 651"/>
                <a:gd name="T14" fmla="*/ 0 w 562"/>
                <a:gd name="T15" fmla="*/ 516 h 651"/>
                <a:gd name="T16" fmla="*/ 21 w 562"/>
                <a:gd name="T17" fmla="*/ 516 h 651"/>
                <a:gd name="T18" fmla="*/ 43 w 562"/>
                <a:gd name="T19" fmla="*/ 516 h 651"/>
                <a:gd name="T20" fmla="*/ 52 w 562"/>
                <a:gd name="T21" fmla="*/ 538 h 651"/>
                <a:gd name="T22" fmla="*/ 60 w 562"/>
                <a:gd name="T23" fmla="*/ 560 h 651"/>
                <a:gd name="T24" fmla="*/ 63 w 562"/>
                <a:gd name="T25" fmla="*/ 565 h 651"/>
                <a:gd name="T26" fmla="*/ 93 w 562"/>
                <a:gd name="T27" fmla="*/ 565 h 651"/>
                <a:gd name="T28" fmla="*/ 115 w 562"/>
                <a:gd name="T29" fmla="*/ 568 h 651"/>
                <a:gd name="T30" fmla="*/ 123 w 562"/>
                <a:gd name="T31" fmla="*/ 587 h 651"/>
                <a:gd name="T32" fmla="*/ 131 w 562"/>
                <a:gd name="T33" fmla="*/ 607 h 651"/>
                <a:gd name="T34" fmla="*/ 134 w 562"/>
                <a:gd name="T35" fmla="*/ 615 h 651"/>
                <a:gd name="T36" fmla="*/ 164 w 562"/>
                <a:gd name="T37" fmla="*/ 618 h 651"/>
                <a:gd name="T38" fmla="*/ 186 w 562"/>
                <a:gd name="T39" fmla="*/ 618 h 651"/>
                <a:gd name="T40" fmla="*/ 194 w 562"/>
                <a:gd name="T41" fmla="*/ 637 h 651"/>
                <a:gd name="T42" fmla="*/ 200 w 562"/>
                <a:gd name="T43" fmla="*/ 651 h 651"/>
                <a:gd name="T44" fmla="*/ 230 w 562"/>
                <a:gd name="T45" fmla="*/ 607 h 651"/>
                <a:gd name="T46" fmla="*/ 257 w 562"/>
                <a:gd name="T47" fmla="*/ 571 h 651"/>
                <a:gd name="T48" fmla="*/ 362 w 562"/>
                <a:gd name="T49" fmla="*/ 423 h 651"/>
                <a:gd name="T50" fmla="*/ 408 w 562"/>
                <a:gd name="T51" fmla="*/ 357 h 651"/>
                <a:gd name="T52" fmla="*/ 562 w 562"/>
                <a:gd name="T53" fmla="*/ 140 h 651"/>
                <a:gd name="T54" fmla="*/ 408 w 562"/>
                <a:gd name="T55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2" h="651">
                  <a:moveTo>
                    <a:pt x="408" y="33"/>
                  </a:moveTo>
                  <a:lnTo>
                    <a:pt x="364" y="0"/>
                  </a:lnTo>
                  <a:lnTo>
                    <a:pt x="362" y="2"/>
                  </a:lnTo>
                  <a:lnTo>
                    <a:pt x="211" y="217"/>
                  </a:lnTo>
                  <a:lnTo>
                    <a:pt x="178" y="263"/>
                  </a:lnTo>
                  <a:lnTo>
                    <a:pt x="90" y="387"/>
                  </a:lnTo>
                  <a:lnTo>
                    <a:pt x="54" y="436"/>
                  </a:lnTo>
                  <a:lnTo>
                    <a:pt x="0" y="516"/>
                  </a:lnTo>
                  <a:lnTo>
                    <a:pt x="21" y="516"/>
                  </a:lnTo>
                  <a:lnTo>
                    <a:pt x="43" y="516"/>
                  </a:lnTo>
                  <a:lnTo>
                    <a:pt x="52" y="538"/>
                  </a:lnTo>
                  <a:lnTo>
                    <a:pt x="60" y="560"/>
                  </a:lnTo>
                  <a:lnTo>
                    <a:pt x="63" y="565"/>
                  </a:lnTo>
                  <a:lnTo>
                    <a:pt x="93" y="565"/>
                  </a:lnTo>
                  <a:lnTo>
                    <a:pt x="115" y="568"/>
                  </a:lnTo>
                  <a:lnTo>
                    <a:pt x="123" y="587"/>
                  </a:lnTo>
                  <a:lnTo>
                    <a:pt x="131" y="607"/>
                  </a:lnTo>
                  <a:lnTo>
                    <a:pt x="134" y="615"/>
                  </a:lnTo>
                  <a:lnTo>
                    <a:pt x="164" y="618"/>
                  </a:lnTo>
                  <a:lnTo>
                    <a:pt x="186" y="618"/>
                  </a:lnTo>
                  <a:lnTo>
                    <a:pt x="194" y="637"/>
                  </a:lnTo>
                  <a:lnTo>
                    <a:pt x="200" y="651"/>
                  </a:lnTo>
                  <a:lnTo>
                    <a:pt x="230" y="607"/>
                  </a:lnTo>
                  <a:lnTo>
                    <a:pt x="257" y="571"/>
                  </a:lnTo>
                  <a:lnTo>
                    <a:pt x="362" y="423"/>
                  </a:lnTo>
                  <a:lnTo>
                    <a:pt x="408" y="357"/>
                  </a:lnTo>
                  <a:lnTo>
                    <a:pt x="562" y="140"/>
                  </a:lnTo>
                  <a:lnTo>
                    <a:pt x="40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4670" y="548"/>
              <a:ext cx="208" cy="217"/>
            </a:xfrm>
            <a:custGeom>
              <a:avLst/>
              <a:gdLst>
                <a:gd name="T0" fmla="*/ 72 w 76"/>
                <a:gd name="T1" fmla="*/ 38 h 79"/>
                <a:gd name="T2" fmla="*/ 53 w 76"/>
                <a:gd name="T3" fmla="*/ 37 h 79"/>
                <a:gd name="T4" fmla="*/ 47 w 76"/>
                <a:gd name="T5" fmla="*/ 22 h 79"/>
                <a:gd name="T6" fmla="*/ 46 w 76"/>
                <a:gd name="T7" fmla="*/ 19 h 79"/>
                <a:gd name="T8" fmla="*/ 27 w 76"/>
                <a:gd name="T9" fmla="*/ 19 h 79"/>
                <a:gd name="T10" fmla="*/ 21 w 76"/>
                <a:gd name="T11" fmla="*/ 5 h 79"/>
                <a:gd name="T12" fmla="*/ 20 w 76"/>
                <a:gd name="T13" fmla="*/ 1 h 79"/>
                <a:gd name="T14" fmla="*/ 5 w 76"/>
                <a:gd name="T15" fmla="*/ 0 h 79"/>
                <a:gd name="T16" fmla="*/ 5 w 76"/>
                <a:gd name="T17" fmla="*/ 2 h 79"/>
                <a:gd name="T18" fmla="*/ 4 w 76"/>
                <a:gd name="T19" fmla="*/ 5 h 79"/>
                <a:gd name="T20" fmla="*/ 1 w 76"/>
                <a:gd name="T21" fmla="*/ 22 h 79"/>
                <a:gd name="T22" fmla="*/ 1 w 76"/>
                <a:gd name="T23" fmla="*/ 67 h 79"/>
                <a:gd name="T24" fmla="*/ 2 w 76"/>
                <a:gd name="T25" fmla="*/ 79 h 79"/>
                <a:gd name="T26" fmla="*/ 19 w 76"/>
                <a:gd name="T27" fmla="*/ 74 h 79"/>
                <a:gd name="T28" fmla="*/ 75 w 76"/>
                <a:gd name="T29" fmla="*/ 50 h 79"/>
                <a:gd name="T30" fmla="*/ 76 w 76"/>
                <a:gd name="T31" fmla="*/ 49 h 79"/>
                <a:gd name="T32" fmla="*/ 72 w 76"/>
                <a:gd name="T33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79">
                  <a:moveTo>
                    <a:pt x="72" y="38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10"/>
                    <a:pt x="2" y="16"/>
                    <a:pt x="1" y="22"/>
                  </a:cubicBezTo>
                  <a:cubicBezTo>
                    <a:pt x="0" y="38"/>
                    <a:pt x="0" y="56"/>
                    <a:pt x="1" y="67"/>
                  </a:cubicBezTo>
                  <a:cubicBezTo>
                    <a:pt x="1" y="75"/>
                    <a:pt x="2" y="79"/>
                    <a:pt x="2" y="79"/>
                  </a:cubicBezTo>
                  <a:cubicBezTo>
                    <a:pt x="2" y="79"/>
                    <a:pt x="9" y="78"/>
                    <a:pt x="19" y="74"/>
                  </a:cubicBezTo>
                  <a:cubicBezTo>
                    <a:pt x="36" y="69"/>
                    <a:pt x="61" y="60"/>
                    <a:pt x="75" y="50"/>
                  </a:cubicBezTo>
                  <a:cubicBezTo>
                    <a:pt x="75" y="49"/>
                    <a:pt x="76" y="49"/>
                    <a:pt x="76" y="49"/>
                  </a:cubicBez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5095" y="-97"/>
              <a:ext cx="241" cy="200"/>
            </a:xfrm>
            <a:custGeom>
              <a:avLst/>
              <a:gdLst>
                <a:gd name="T0" fmla="*/ 63 w 88"/>
                <a:gd name="T1" fmla="*/ 9 h 73"/>
                <a:gd name="T2" fmla="*/ 38 w 88"/>
                <a:gd name="T3" fmla="*/ 0 h 73"/>
                <a:gd name="T4" fmla="*/ 5 w 88"/>
                <a:gd name="T5" fmla="*/ 15 h 73"/>
                <a:gd name="T6" fmla="*/ 2 w 88"/>
                <a:gd name="T7" fmla="*/ 19 h 73"/>
                <a:gd name="T8" fmla="*/ 0 w 88"/>
                <a:gd name="T9" fmla="*/ 21 h 73"/>
                <a:gd name="T10" fmla="*/ 6 w 88"/>
                <a:gd name="T11" fmla="*/ 26 h 73"/>
                <a:gd name="T12" fmla="*/ 72 w 88"/>
                <a:gd name="T13" fmla="*/ 73 h 73"/>
                <a:gd name="T14" fmla="*/ 74 w 88"/>
                <a:gd name="T15" fmla="*/ 70 h 73"/>
                <a:gd name="T16" fmla="*/ 63 w 88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3">
                  <a:moveTo>
                    <a:pt x="63" y="9"/>
                  </a:moveTo>
                  <a:cubicBezTo>
                    <a:pt x="56" y="3"/>
                    <a:pt x="47" y="0"/>
                    <a:pt x="38" y="0"/>
                  </a:cubicBezTo>
                  <a:cubicBezTo>
                    <a:pt x="26" y="0"/>
                    <a:pt x="14" y="5"/>
                    <a:pt x="5" y="15"/>
                  </a:cubicBezTo>
                  <a:cubicBezTo>
                    <a:pt x="4" y="16"/>
                    <a:pt x="3" y="18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88" y="50"/>
                    <a:pt x="83" y="23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84082" y="3735758"/>
            <a:ext cx="2149136" cy="1169551"/>
          </a:xfrm>
          <a:prstGeom prst="rect">
            <a:avLst/>
          </a:prstGeom>
          <a:noFill/>
          <a:effectLst/>
        </p:spPr>
        <p:txBody>
          <a:bodyPr wrap="square" lIns="42122" rIns="42122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1. AGREE</a:t>
            </a:r>
            <a:endParaRPr lang="en-US" sz="2400" dirty="0"/>
          </a:p>
          <a:p>
            <a:pPr marL="0" indent="0" algn="ctr">
              <a:buNone/>
            </a:pPr>
            <a:r>
              <a:rPr lang="en-US" sz="1800" dirty="0"/>
              <a:t>on what “great” </a:t>
            </a:r>
            <a:br>
              <a:rPr lang="en-US" sz="1800" dirty="0"/>
            </a:br>
            <a:r>
              <a:rPr lang="en-US" sz="1800" dirty="0"/>
              <a:t>looks like</a:t>
            </a:r>
          </a:p>
        </p:txBody>
      </p:sp>
      <p:grpSp>
        <p:nvGrpSpPr>
          <p:cNvPr id="41" name="Group 17"/>
          <p:cNvGrpSpPr>
            <a:grpSpLocks noChangeAspect="1"/>
          </p:cNvGrpSpPr>
          <p:nvPr/>
        </p:nvGrpSpPr>
        <p:grpSpPr bwMode="auto">
          <a:xfrm>
            <a:off x="917816" y="1396199"/>
            <a:ext cx="2081668" cy="2083625"/>
            <a:chOff x="3871" y="398"/>
            <a:chExt cx="1064" cy="1065"/>
          </a:xfrm>
          <a:solidFill>
            <a:schemeClr val="accent1"/>
          </a:solidFill>
        </p:grpSpPr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3875" y="660"/>
              <a:ext cx="897" cy="655"/>
            </a:xfrm>
            <a:custGeom>
              <a:avLst/>
              <a:gdLst>
                <a:gd name="T0" fmla="*/ 110 w 472"/>
                <a:gd name="T1" fmla="*/ 196 h 344"/>
                <a:gd name="T2" fmla="*/ 145 w 472"/>
                <a:gd name="T3" fmla="*/ 189 h 344"/>
                <a:gd name="T4" fmla="*/ 157 w 472"/>
                <a:gd name="T5" fmla="*/ 210 h 344"/>
                <a:gd name="T6" fmla="*/ 196 w 472"/>
                <a:gd name="T7" fmla="*/ 203 h 344"/>
                <a:gd name="T8" fmla="*/ 221 w 472"/>
                <a:gd name="T9" fmla="*/ 236 h 344"/>
                <a:gd name="T10" fmla="*/ 250 w 472"/>
                <a:gd name="T11" fmla="*/ 274 h 344"/>
                <a:gd name="T12" fmla="*/ 277 w 472"/>
                <a:gd name="T13" fmla="*/ 274 h 344"/>
                <a:gd name="T14" fmla="*/ 285 w 472"/>
                <a:gd name="T15" fmla="*/ 321 h 344"/>
                <a:gd name="T16" fmla="*/ 349 w 472"/>
                <a:gd name="T17" fmla="*/ 336 h 344"/>
                <a:gd name="T18" fmla="*/ 291 w 472"/>
                <a:gd name="T19" fmla="*/ 268 h 344"/>
                <a:gd name="T20" fmla="*/ 297 w 472"/>
                <a:gd name="T21" fmla="*/ 260 h 344"/>
                <a:gd name="T22" fmla="*/ 390 w 472"/>
                <a:gd name="T23" fmla="*/ 304 h 344"/>
                <a:gd name="T24" fmla="*/ 325 w 472"/>
                <a:gd name="T25" fmla="*/ 225 h 344"/>
                <a:gd name="T26" fmla="*/ 331 w 472"/>
                <a:gd name="T27" fmla="*/ 217 h 344"/>
                <a:gd name="T28" fmla="*/ 427 w 472"/>
                <a:gd name="T29" fmla="*/ 264 h 344"/>
                <a:gd name="T30" fmla="*/ 359 w 472"/>
                <a:gd name="T31" fmla="*/ 181 h 344"/>
                <a:gd name="T32" fmla="*/ 365 w 472"/>
                <a:gd name="T33" fmla="*/ 174 h 344"/>
                <a:gd name="T34" fmla="*/ 464 w 472"/>
                <a:gd name="T35" fmla="*/ 223 h 344"/>
                <a:gd name="T36" fmla="*/ 394 w 472"/>
                <a:gd name="T37" fmla="*/ 139 h 344"/>
                <a:gd name="T38" fmla="*/ 304 w 472"/>
                <a:gd name="T39" fmla="*/ 80 h 344"/>
                <a:gd name="T40" fmla="*/ 259 w 472"/>
                <a:gd name="T41" fmla="*/ 82 h 344"/>
                <a:gd name="T42" fmla="*/ 233 w 472"/>
                <a:gd name="T43" fmla="*/ 115 h 344"/>
                <a:gd name="T44" fmla="*/ 183 w 472"/>
                <a:gd name="T45" fmla="*/ 123 h 344"/>
                <a:gd name="T46" fmla="*/ 193 w 472"/>
                <a:gd name="T47" fmla="*/ 70 h 344"/>
                <a:gd name="T48" fmla="*/ 222 w 472"/>
                <a:gd name="T49" fmla="*/ 33 h 344"/>
                <a:gd name="T50" fmla="*/ 107 w 472"/>
                <a:gd name="T51" fmla="*/ 27 h 344"/>
                <a:gd name="T52" fmla="*/ 0 w 472"/>
                <a:gd name="T53" fmla="*/ 141 h 344"/>
                <a:gd name="T54" fmla="*/ 90 w 472"/>
                <a:gd name="T55" fmla="*/ 188 h 344"/>
                <a:gd name="T56" fmla="*/ 313 w 472"/>
                <a:gd name="T57" fmla="*/ 264 h 344"/>
                <a:gd name="T58" fmla="*/ 313 w 472"/>
                <a:gd name="T59" fmla="*/ 264 h 344"/>
                <a:gd name="T60" fmla="*/ 220 w 472"/>
                <a:gd name="T61" fmla="*/ 132 h 344"/>
                <a:gd name="T62" fmla="*/ 220 w 472"/>
                <a:gd name="T63" fmla="*/ 13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2" h="344">
                  <a:moveTo>
                    <a:pt x="107" y="201"/>
                  </a:moveTo>
                  <a:cubicBezTo>
                    <a:pt x="110" y="196"/>
                    <a:pt x="110" y="196"/>
                    <a:pt x="110" y="196"/>
                  </a:cubicBezTo>
                  <a:cubicBezTo>
                    <a:pt x="115" y="189"/>
                    <a:pt x="123" y="185"/>
                    <a:pt x="131" y="185"/>
                  </a:cubicBezTo>
                  <a:cubicBezTo>
                    <a:pt x="136" y="185"/>
                    <a:pt x="141" y="186"/>
                    <a:pt x="145" y="189"/>
                  </a:cubicBezTo>
                  <a:cubicBezTo>
                    <a:pt x="151" y="192"/>
                    <a:pt x="155" y="198"/>
                    <a:pt x="156" y="205"/>
                  </a:cubicBezTo>
                  <a:cubicBezTo>
                    <a:pt x="157" y="206"/>
                    <a:pt x="157" y="208"/>
                    <a:pt x="157" y="210"/>
                  </a:cubicBezTo>
                  <a:cubicBezTo>
                    <a:pt x="162" y="203"/>
                    <a:pt x="171" y="199"/>
                    <a:pt x="180" y="199"/>
                  </a:cubicBezTo>
                  <a:cubicBezTo>
                    <a:pt x="186" y="199"/>
                    <a:pt x="191" y="200"/>
                    <a:pt x="196" y="203"/>
                  </a:cubicBezTo>
                  <a:cubicBezTo>
                    <a:pt x="208" y="211"/>
                    <a:pt x="213" y="226"/>
                    <a:pt x="208" y="239"/>
                  </a:cubicBezTo>
                  <a:cubicBezTo>
                    <a:pt x="212" y="237"/>
                    <a:pt x="216" y="236"/>
                    <a:pt x="221" y="236"/>
                  </a:cubicBezTo>
                  <a:cubicBezTo>
                    <a:pt x="227" y="236"/>
                    <a:pt x="232" y="237"/>
                    <a:pt x="237" y="241"/>
                  </a:cubicBezTo>
                  <a:cubicBezTo>
                    <a:pt x="248" y="248"/>
                    <a:pt x="253" y="261"/>
                    <a:pt x="250" y="274"/>
                  </a:cubicBezTo>
                  <a:cubicBezTo>
                    <a:pt x="254" y="272"/>
                    <a:pt x="258" y="270"/>
                    <a:pt x="263" y="270"/>
                  </a:cubicBezTo>
                  <a:cubicBezTo>
                    <a:pt x="268" y="270"/>
                    <a:pt x="272" y="272"/>
                    <a:pt x="277" y="274"/>
                  </a:cubicBezTo>
                  <a:cubicBezTo>
                    <a:pt x="291" y="282"/>
                    <a:pt x="297" y="300"/>
                    <a:pt x="289" y="314"/>
                  </a:cubicBezTo>
                  <a:cubicBezTo>
                    <a:pt x="285" y="321"/>
                    <a:pt x="285" y="321"/>
                    <a:pt x="285" y="321"/>
                  </a:cubicBezTo>
                  <a:cubicBezTo>
                    <a:pt x="299" y="329"/>
                    <a:pt x="312" y="336"/>
                    <a:pt x="323" y="340"/>
                  </a:cubicBezTo>
                  <a:cubicBezTo>
                    <a:pt x="332" y="343"/>
                    <a:pt x="342" y="344"/>
                    <a:pt x="349" y="336"/>
                  </a:cubicBezTo>
                  <a:cubicBezTo>
                    <a:pt x="355" y="329"/>
                    <a:pt x="354" y="317"/>
                    <a:pt x="346" y="311"/>
                  </a:cubicBezTo>
                  <a:cubicBezTo>
                    <a:pt x="291" y="268"/>
                    <a:pt x="291" y="268"/>
                    <a:pt x="291" y="268"/>
                  </a:cubicBezTo>
                  <a:cubicBezTo>
                    <a:pt x="291" y="268"/>
                    <a:pt x="287" y="264"/>
                    <a:pt x="290" y="261"/>
                  </a:cubicBezTo>
                  <a:cubicBezTo>
                    <a:pt x="293" y="257"/>
                    <a:pt x="297" y="260"/>
                    <a:pt x="297" y="260"/>
                  </a:cubicBezTo>
                  <a:cubicBezTo>
                    <a:pt x="358" y="308"/>
                    <a:pt x="358" y="308"/>
                    <a:pt x="358" y="308"/>
                  </a:cubicBezTo>
                  <a:cubicBezTo>
                    <a:pt x="368" y="316"/>
                    <a:pt x="382" y="314"/>
                    <a:pt x="390" y="304"/>
                  </a:cubicBezTo>
                  <a:cubicBezTo>
                    <a:pt x="397" y="294"/>
                    <a:pt x="396" y="280"/>
                    <a:pt x="386" y="272"/>
                  </a:cubicBezTo>
                  <a:cubicBezTo>
                    <a:pt x="325" y="225"/>
                    <a:pt x="325" y="225"/>
                    <a:pt x="325" y="225"/>
                  </a:cubicBezTo>
                  <a:cubicBezTo>
                    <a:pt x="325" y="225"/>
                    <a:pt x="321" y="221"/>
                    <a:pt x="324" y="217"/>
                  </a:cubicBezTo>
                  <a:cubicBezTo>
                    <a:pt x="326" y="214"/>
                    <a:pt x="331" y="217"/>
                    <a:pt x="331" y="217"/>
                  </a:cubicBezTo>
                  <a:cubicBezTo>
                    <a:pt x="395" y="268"/>
                    <a:pt x="395" y="268"/>
                    <a:pt x="395" y="268"/>
                  </a:cubicBezTo>
                  <a:cubicBezTo>
                    <a:pt x="405" y="275"/>
                    <a:pt x="420" y="274"/>
                    <a:pt x="427" y="264"/>
                  </a:cubicBezTo>
                  <a:cubicBezTo>
                    <a:pt x="435" y="254"/>
                    <a:pt x="433" y="240"/>
                    <a:pt x="423" y="232"/>
                  </a:cubicBezTo>
                  <a:cubicBezTo>
                    <a:pt x="359" y="181"/>
                    <a:pt x="359" y="181"/>
                    <a:pt x="359" y="181"/>
                  </a:cubicBezTo>
                  <a:cubicBezTo>
                    <a:pt x="359" y="181"/>
                    <a:pt x="354" y="178"/>
                    <a:pt x="357" y="174"/>
                  </a:cubicBezTo>
                  <a:cubicBezTo>
                    <a:pt x="360" y="171"/>
                    <a:pt x="365" y="174"/>
                    <a:pt x="365" y="174"/>
                  </a:cubicBezTo>
                  <a:cubicBezTo>
                    <a:pt x="433" y="227"/>
                    <a:pt x="433" y="227"/>
                    <a:pt x="433" y="227"/>
                  </a:cubicBezTo>
                  <a:cubicBezTo>
                    <a:pt x="442" y="235"/>
                    <a:pt x="457" y="233"/>
                    <a:pt x="464" y="223"/>
                  </a:cubicBezTo>
                  <a:cubicBezTo>
                    <a:pt x="472" y="213"/>
                    <a:pt x="470" y="199"/>
                    <a:pt x="460" y="191"/>
                  </a:cubicBezTo>
                  <a:cubicBezTo>
                    <a:pt x="394" y="139"/>
                    <a:pt x="394" y="139"/>
                    <a:pt x="394" y="139"/>
                  </a:cubicBezTo>
                  <a:cubicBezTo>
                    <a:pt x="390" y="137"/>
                    <a:pt x="386" y="134"/>
                    <a:pt x="383" y="132"/>
                  </a:cubicBezTo>
                  <a:cubicBezTo>
                    <a:pt x="333" y="123"/>
                    <a:pt x="314" y="95"/>
                    <a:pt x="304" y="80"/>
                  </a:cubicBezTo>
                  <a:cubicBezTo>
                    <a:pt x="303" y="79"/>
                    <a:pt x="301" y="76"/>
                    <a:pt x="300" y="75"/>
                  </a:cubicBezTo>
                  <a:cubicBezTo>
                    <a:pt x="286" y="80"/>
                    <a:pt x="270" y="82"/>
                    <a:pt x="259" y="82"/>
                  </a:cubicBezTo>
                  <a:cubicBezTo>
                    <a:pt x="255" y="84"/>
                    <a:pt x="245" y="98"/>
                    <a:pt x="241" y="104"/>
                  </a:cubicBezTo>
                  <a:cubicBezTo>
                    <a:pt x="237" y="110"/>
                    <a:pt x="235" y="113"/>
                    <a:pt x="233" y="115"/>
                  </a:cubicBezTo>
                  <a:cubicBezTo>
                    <a:pt x="220" y="128"/>
                    <a:pt x="209" y="131"/>
                    <a:pt x="202" y="131"/>
                  </a:cubicBezTo>
                  <a:cubicBezTo>
                    <a:pt x="195" y="131"/>
                    <a:pt x="188" y="128"/>
                    <a:pt x="183" y="123"/>
                  </a:cubicBezTo>
                  <a:cubicBezTo>
                    <a:pt x="179" y="118"/>
                    <a:pt x="176" y="112"/>
                    <a:pt x="176" y="106"/>
                  </a:cubicBezTo>
                  <a:cubicBezTo>
                    <a:pt x="177" y="93"/>
                    <a:pt x="183" y="84"/>
                    <a:pt x="193" y="70"/>
                  </a:cubicBezTo>
                  <a:cubicBezTo>
                    <a:pt x="197" y="65"/>
                    <a:pt x="201" y="59"/>
                    <a:pt x="206" y="51"/>
                  </a:cubicBezTo>
                  <a:cubicBezTo>
                    <a:pt x="211" y="44"/>
                    <a:pt x="216" y="38"/>
                    <a:pt x="222" y="33"/>
                  </a:cubicBezTo>
                  <a:cubicBezTo>
                    <a:pt x="218" y="34"/>
                    <a:pt x="215" y="35"/>
                    <a:pt x="211" y="36"/>
                  </a:cubicBezTo>
                  <a:cubicBezTo>
                    <a:pt x="172" y="49"/>
                    <a:pt x="132" y="34"/>
                    <a:pt x="107" y="27"/>
                  </a:cubicBezTo>
                  <a:cubicBezTo>
                    <a:pt x="94" y="24"/>
                    <a:pt x="66" y="13"/>
                    <a:pt x="35" y="0"/>
                  </a:cubicBezTo>
                  <a:cubicBezTo>
                    <a:pt x="13" y="40"/>
                    <a:pt x="0" y="88"/>
                    <a:pt x="0" y="141"/>
                  </a:cubicBezTo>
                  <a:cubicBezTo>
                    <a:pt x="0" y="146"/>
                    <a:pt x="1" y="151"/>
                    <a:pt x="1" y="155"/>
                  </a:cubicBezTo>
                  <a:cubicBezTo>
                    <a:pt x="36" y="166"/>
                    <a:pt x="74" y="177"/>
                    <a:pt x="90" y="188"/>
                  </a:cubicBezTo>
                  <a:cubicBezTo>
                    <a:pt x="96" y="192"/>
                    <a:pt x="101" y="196"/>
                    <a:pt x="107" y="201"/>
                  </a:cubicBezTo>
                  <a:close/>
                  <a:moveTo>
                    <a:pt x="313" y="264"/>
                  </a:moveTo>
                  <a:cubicBezTo>
                    <a:pt x="313" y="264"/>
                    <a:pt x="313" y="264"/>
                    <a:pt x="313" y="264"/>
                  </a:cubicBezTo>
                  <a:cubicBezTo>
                    <a:pt x="313" y="264"/>
                    <a:pt x="313" y="264"/>
                    <a:pt x="313" y="264"/>
                  </a:cubicBezTo>
                  <a:cubicBezTo>
                    <a:pt x="313" y="264"/>
                    <a:pt x="313" y="264"/>
                    <a:pt x="313" y="264"/>
                  </a:cubicBezTo>
                  <a:close/>
                  <a:moveTo>
                    <a:pt x="220" y="132"/>
                  </a:moveTo>
                  <a:cubicBezTo>
                    <a:pt x="220" y="132"/>
                    <a:pt x="220" y="132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223" y="676"/>
              <a:ext cx="705" cy="312"/>
            </a:xfrm>
            <a:custGeom>
              <a:avLst/>
              <a:gdLst>
                <a:gd name="T0" fmla="*/ 337 w 371"/>
                <a:gd name="T1" fmla="*/ 0 h 164"/>
                <a:gd name="T2" fmla="*/ 198 w 371"/>
                <a:gd name="T3" fmla="*/ 25 h 164"/>
                <a:gd name="T4" fmla="*/ 193 w 371"/>
                <a:gd name="T5" fmla="*/ 25 h 164"/>
                <a:gd name="T6" fmla="*/ 132 w 371"/>
                <a:gd name="T7" fmla="*/ 12 h 164"/>
                <a:gd name="T8" fmla="*/ 103 w 371"/>
                <a:gd name="T9" fmla="*/ 7 h 164"/>
                <a:gd name="T10" fmla="*/ 56 w 371"/>
                <a:gd name="T11" fmla="*/ 20 h 164"/>
                <a:gd name="T12" fmla="*/ 29 w 371"/>
                <a:gd name="T13" fmla="*/ 47 h 164"/>
                <a:gd name="T14" fmla="*/ 0 w 371"/>
                <a:gd name="T15" fmla="*/ 98 h 164"/>
                <a:gd name="T16" fmla="*/ 19 w 371"/>
                <a:gd name="T17" fmla="*/ 116 h 164"/>
                <a:gd name="T18" fmla="*/ 45 w 371"/>
                <a:gd name="T19" fmla="*/ 102 h 164"/>
                <a:gd name="T20" fmla="*/ 75 w 371"/>
                <a:gd name="T21" fmla="*/ 67 h 164"/>
                <a:gd name="T22" fmla="*/ 75 w 371"/>
                <a:gd name="T23" fmla="*/ 67 h 164"/>
                <a:gd name="T24" fmla="*/ 76 w 371"/>
                <a:gd name="T25" fmla="*/ 67 h 164"/>
                <a:gd name="T26" fmla="*/ 116 w 371"/>
                <a:gd name="T27" fmla="*/ 60 h 164"/>
                <a:gd name="T28" fmla="*/ 118 w 371"/>
                <a:gd name="T29" fmla="*/ 59 h 164"/>
                <a:gd name="T30" fmla="*/ 118 w 371"/>
                <a:gd name="T31" fmla="*/ 59 h 164"/>
                <a:gd name="T32" fmla="*/ 190 w 371"/>
                <a:gd name="T33" fmla="*/ 115 h 164"/>
                <a:gd name="T34" fmla="*/ 202 w 371"/>
                <a:gd name="T35" fmla="*/ 117 h 164"/>
                <a:gd name="T36" fmla="*/ 267 w 371"/>
                <a:gd name="T37" fmla="*/ 164 h 164"/>
                <a:gd name="T38" fmla="*/ 268 w 371"/>
                <a:gd name="T39" fmla="*/ 164 h 164"/>
                <a:gd name="T40" fmla="*/ 331 w 371"/>
                <a:gd name="T41" fmla="*/ 156 h 164"/>
                <a:gd name="T42" fmla="*/ 370 w 371"/>
                <a:gd name="T43" fmla="*/ 150 h 164"/>
                <a:gd name="T44" fmla="*/ 371 w 371"/>
                <a:gd name="T45" fmla="*/ 133 h 164"/>
                <a:gd name="T46" fmla="*/ 337 w 371"/>
                <a:gd name="T4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1" h="164">
                  <a:moveTo>
                    <a:pt x="337" y="0"/>
                  </a:moveTo>
                  <a:cubicBezTo>
                    <a:pt x="198" y="25"/>
                    <a:pt x="198" y="25"/>
                    <a:pt x="198" y="25"/>
                  </a:cubicBezTo>
                  <a:cubicBezTo>
                    <a:pt x="197" y="25"/>
                    <a:pt x="195" y="25"/>
                    <a:pt x="193" y="25"/>
                  </a:cubicBezTo>
                  <a:cubicBezTo>
                    <a:pt x="173" y="25"/>
                    <a:pt x="141" y="15"/>
                    <a:pt x="132" y="12"/>
                  </a:cubicBezTo>
                  <a:cubicBezTo>
                    <a:pt x="126" y="9"/>
                    <a:pt x="115" y="7"/>
                    <a:pt x="103" y="7"/>
                  </a:cubicBezTo>
                  <a:cubicBezTo>
                    <a:pt x="89" y="7"/>
                    <a:pt x="72" y="10"/>
                    <a:pt x="56" y="20"/>
                  </a:cubicBezTo>
                  <a:cubicBezTo>
                    <a:pt x="46" y="26"/>
                    <a:pt x="37" y="35"/>
                    <a:pt x="29" y="47"/>
                  </a:cubicBezTo>
                  <a:cubicBezTo>
                    <a:pt x="12" y="73"/>
                    <a:pt x="1" y="82"/>
                    <a:pt x="0" y="98"/>
                  </a:cubicBezTo>
                  <a:cubicBezTo>
                    <a:pt x="0" y="106"/>
                    <a:pt x="7" y="116"/>
                    <a:pt x="19" y="116"/>
                  </a:cubicBezTo>
                  <a:cubicBezTo>
                    <a:pt x="26" y="116"/>
                    <a:pt x="35" y="112"/>
                    <a:pt x="45" y="102"/>
                  </a:cubicBezTo>
                  <a:cubicBezTo>
                    <a:pt x="50" y="97"/>
                    <a:pt x="67" y="67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85" y="67"/>
                    <a:pt x="101" y="65"/>
                    <a:pt x="116" y="60"/>
                  </a:cubicBezTo>
                  <a:cubicBezTo>
                    <a:pt x="116" y="60"/>
                    <a:pt x="116" y="59"/>
                    <a:pt x="118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27" y="59"/>
                    <a:pt x="134" y="100"/>
                    <a:pt x="190" y="115"/>
                  </a:cubicBezTo>
                  <a:cubicBezTo>
                    <a:pt x="194" y="116"/>
                    <a:pt x="198" y="117"/>
                    <a:pt x="202" y="117"/>
                  </a:cubicBezTo>
                  <a:cubicBezTo>
                    <a:pt x="225" y="130"/>
                    <a:pt x="263" y="164"/>
                    <a:pt x="267" y="164"/>
                  </a:cubicBezTo>
                  <a:cubicBezTo>
                    <a:pt x="267" y="164"/>
                    <a:pt x="268" y="164"/>
                    <a:pt x="268" y="164"/>
                  </a:cubicBezTo>
                  <a:cubicBezTo>
                    <a:pt x="274" y="164"/>
                    <a:pt x="301" y="161"/>
                    <a:pt x="331" y="156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1" y="144"/>
                    <a:pt x="371" y="139"/>
                    <a:pt x="371" y="133"/>
                  </a:cubicBezTo>
                  <a:cubicBezTo>
                    <a:pt x="371" y="85"/>
                    <a:pt x="359" y="4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133" y="1052"/>
              <a:ext cx="133" cy="141"/>
            </a:xfrm>
            <a:custGeom>
              <a:avLst/>
              <a:gdLst>
                <a:gd name="T0" fmla="*/ 56 w 70"/>
                <a:gd name="T1" fmla="*/ 3 h 74"/>
                <a:gd name="T2" fmla="*/ 44 w 70"/>
                <a:gd name="T3" fmla="*/ 0 h 74"/>
                <a:gd name="T4" fmla="*/ 25 w 70"/>
                <a:gd name="T5" fmla="*/ 10 h 74"/>
                <a:gd name="T6" fmla="*/ 11 w 70"/>
                <a:gd name="T7" fmla="*/ 32 h 74"/>
                <a:gd name="T8" fmla="*/ 6 w 70"/>
                <a:gd name="T9" fmla="*/ 40 h 74"/>
                <a:gd name="T10" fmla="*/ 13 w 70"/>
                <a:gd name="T11" fmla="*/ 71 h 74"/>
                <a:gd name="T12" fmla="*/ 13 w 70"/>
                <a:gd name="T13" fmla="*/ 71 h 74"/>
                <a:gd name="T14" fmla="*/ 25 w 70"/>
                <a:gd name="T15" fmla="*/ 74 h 74"/>
                <a:gd name="T16" fmla="*/ 44 w 70"/>
                <a:gd name="T17" fmla="*/ 64 h 74"/>
                <a:gd name="T18" fmla="*/ 45 w 70"/>
                <a:gd name="T19" fmla="*/ 63 h 74"/>
                <a:gd name="T20" fmla="*/ 63 w 70"/>
                <a:gd name="T21" fmla="*/ 34 h 74"/>
                <a:gd name="T22" fmla="*/ 56 w 70"/>
                <a:gd name="T2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4">
                  <a:moveTo>
                    <a:pt x="56" y="3"/>
                  </a:moveTo>
                  <a:cubicBezTo>
                    <a:pt x="53" y="1"/>
                    <a:pt x="48" y="0"/>
                    <a:pt x="44" y="0"/>
                  </a:cubicBezTo>
                  <a:cubicBezTo>
                    <a:pt x="37" y="0"/>
                    <a:pt x="29" y="3"/>
                    <a:pt x="25" y="1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50"/>
                    <a:pt x="3" y="64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7" y="73"/>
                    <a:pt x="21" y="74"/>
                    <a:pt x="25" y="74"/>
                  </a:cubicBezTo>
                  <a:cubicBezTo>
                    <a:pt x="33" y="74"/>
                    <a:pt x="40" y="71"/>
                    <a:pt x="44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0" y="24"/>
                    <a:pt x="67" y="10"/>
                    <a:pt x="5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4217" y="1123"/>
              <a:ext cx="127" cy="131"/>
            </a:xfrm>
            <a:custGeom>
              <a:avLst/>
              <a:gdLst>
                <a:gd name="T0" fmla="*/ 53 w 67"/>
                <a:gd name="T1" fmla="*/ 4 h 69"/>
                <a:gd name="T2" fmla="*/ 41 w 67"/>
                <a:gd name="T3" fmla="*/ 0 h 69"/>
                <a:gd name="T4" fmla="*/ 22 w 67"/>
                <a:gd name="T5" fmla="*/ 10 h 69"/>
                <a:gd name="T6" fmla="*/ 8 w 67"/>
                <a:gd name="T7" fmla="*/ 33 h 69"/>
                <a:gd name="T8" fmla="*/ 7 w 67"/>
                <a:gd name="T9" fmla="*/ 34 h 69"/>
                <a:gd name="T10" fmla="*/ 13 w 67"/>
                <a:gd name="T11" fmla="*/ 65 h 69"/>
                <a:gd name="T12" fmla="*/ 26 w 67"/>
                <a:gd name="T13" fmla="*/ 69 h 69"/>
                <a:gd name="T14" fmla="*/ 45 w 67"/>
                <a:gd name="T15" fmla="*/ 59 h 69"/>
                <a:gd name="T16" fmla="*/ 54 w 67"/>
                <a:gd name="T17" fmla="*/ 44 h 69"/>
                <a:gd name="T18" fmla="*/ 60 w 67"/>
                <a:gd name="T19" fmla="*/ 35 h 69"/>
                <a:gd name="T20" fmla="*/ 53 w 67"/>
                <a:gd name="T2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53" y="4"/>
                  </a:moveTo>
                  <a:cubicBezTo>
                    <a:pt x="49" y="1"/>
                    <a:pt x="45" y="0"/>
                    <a:pt x="41" y="0"/>
                  </a:cubicBezTo>
                  <a:cubicBezTo>
                    <a:pt x="33" y="0"/>
                    <a:pt x="26" y="4"/>
                    <a:pt x="22" y="1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0" y="45"/>
                    <a:pt x="3" y="59"/>
                    <a:pt x="13" y="65"/>
                  </a:cubicBezTo>
                  <a:cubicBezTo>
                    <a:pt x="17" y="68"/>
                    <a:pt x="21" y="69"/>
                    <a:pt x="26" y="69"/>
                  </a:cubicBezTo>
                  <a:cubicBezTo>
                    <a:pt x="33" y="69"/>
                    <a:pt x="40" y="65"/>
                    <a:pt x="45" y="59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7" y="24"/>
                    <a:pt x="64" y="10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312" y="1189"/>
              <a:ext cx="110" cy="111"/>
            </a:xfrm>
            <a:custGeom>
              <a:avLst/>
              <a:gdLst>
                <a:gd name="T0" fmla="*/ 43 w 58"/>
                <a:gd name="T1" fmla="*/ 2 h 58"/>
                <a:gd name="T2" fmla="*/ 33 w 58"/>
                <a:gd name="T3" fmla="*/ 0 h 58"/>
                <a:gd name="T4" fmla="*/ 13 w 58"/>
                <a:gd name="T5" fmla="*/ 11 h 58"/>
                <a:gd name="T6" fmla="*/ 11 w 58"/>
                <a:gd name="T7" fmla="*/ 14 h 58"/>
                <a:gd name="T8" fmla="*/ 6 w 58"/>
                <a:gd name="T9" fmla="*/ 25 h 58"/>
                <a:gd name="T10" fmla="*/ 15 w 58"/>
                <a:gd name="T11" fmla="*/ 55 h 58"/>
                <a:gd name="T12" fmla="*/ 25 w 58"/>
                <a:gd name="T13" fmla="*/ 58 h 58"/>
                <a:gd name="T14" fmla="*/ 45 w 58"/>
                <a:gd name="T15" fmla="*/ 46 h 58"/>
                <a:gd name="T16" fmla="*/ 49 w 58"/>
                <a:gd name="T17" fmla="*/ 39 h 58"/>
                <a:gd name="T18" fmla="*/ 52 w 58"/>
                <a:gd name="T19" fmla="*/ 33 h 58"/>
                <a:gd name="T20" fmla="*/ 43 w 58"/>
                <a:gd name="T21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43" y="2"/>
                  </a:moveTo>
                  <a:cubicBezTo>
                    <a:pt x="40" y="0"/>
                    <a:pt x="36" y="0"/>
                    <a:pt x="33" y="0"/>
                  </a:cubicBezTo>
                  <a:cubicBezTo>
                    <a:pt x="25" y="0"/>
                    <a:pt x="17" y="4"/>
                    <a:pt x="13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35"/>
                    <a:pt x="4" y="49"/>
                    <a:pt x="15" y="55"/>
                  </a:cubicBezTo>
                  <a:cubicBezTo>
                    <a:pt x="18" y="57"/>
                    <a:pt x="22" y="58"/>
                    <a:pt x="25" y="58"/>
                  </a:cubicBezTo>
                  <a:cubicBezTo>
                    <a:pt x="33" y="58"/>
                    <a:pt x="41" y="54"/>
                    <a:pt x="45" y="4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8" y="22"/>
                    <a:pt x="54" y="8"/>
                    <a:pt x="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4069" y="1026"/>
              <a:ext cx="95" cy="93"/>
            </a:xfrm>
            <a:custGeom>
              <a:avLst/>
              <a:gdLst>
                <a:gd name="T0" fmla="*/ 39 w 50"/>
                <a:gd name="T1" fmla="*/ 3 h 49"/>
                <a:gd name="T2" fmla="*/ 29 w 50"/>
                <a:gd name="T3" fmla="*/ 0 h 49"/>
                <a:gd name="T4" fmla="*/ 14 w 50"/>
                <a:gd name="T5" fmla="*/ 8 h 49"/>
                <a:gd name="T6" fmla="*/ 10 w 50"/>
                <a:gd name="T7" fmla="*/ 14 h 49"/>
                <a:gd name="T8" fmla="*/ 6 w 50"/>
                <a:gd name="T9" fmla="*/ 21 h 49"/>
                <a:gd name="T10" fmla="*/ 12 w 50"/>
                <a:gd name="T11" fmla="*/ 46 h 49"/>
                <a:gd name="T12" fmla="*/ 21 w 50"/>
                <a:gd name="T13" fmla="*/ 49 h 49"/>
                <a:gd name="T14" fmla="*/ 37 w 50"/>
                <a:gd name="T15" fmla="*/ 40 h 49"/>
                <a:gd name="T16" fmla="*/ 38 w 50"/>
                <a:gd name="T17" fmla="*/ 39 h 49"/>
                <a:gd name="T18" fmla="*/ 45 w 50"/>
                <a:gd name="T19" fmla="*/ 28 h 49"/>
                <a:gd name="T20" fmla="*/ 39 w 50"/>
                <a:gd name="T2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9">
                  <a:moveTo>
                    <a:pt x="39" y="3"/>
                  </a:moveTo>
                  <a:cubicBezTo>
                    <a:pt x="36" y="1"/>
                    <a:pt x="33" y="0"/>
                    <a:pt x="29" y="0"/>
                  </a:cubicBezTo>
                  <a:cubicBezTo>
                    <a:pt x="23" y="0"/>
                    <a:pt x="17" y="3"/>
                    <a:pt x="14" y="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29"/>
                    <a:pt x="3" y="41"/>
                    <a:pt x="12" y="46"/>
                  </a:cubicBezTo>
                  <a:cubicBezTo>
                    <a:pt x="15" y="48"/>
                    <a:pt x="18" y="49"/>
                    <a:pt x="21" y="49"/>
                  </a:cubicBezTo>
                  <a:cubicBezTo>
                    <a:pt x="27" y="49"/>
                    <a:pt x="33" y="46"/>
                    <a:pt x="37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50" y="19"/>
                    <a:pt x="48" y="8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3871" y="398"/>
              <a:ext cx="1064" cy="1065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82 w 560"/>
                <a:gd name="T5" fmla="*/ 74 h 560"/>
                <a:gd name="T6" fmla="*/ 280 w 560"/>
                <a:gd name="T7" fmla="*/ 0 h 560"/>
                <a:gd name="T8" fmla="*/ 560 w 560"/>
                <a:gd name="T9" fmla="*/ 280 h 560"/>
                <a:gd name="T10" fmla="*/ 280 w 560"/>
                <a:gd name="T11" fmla="*/ 560 h 560"/>
                <a:gd name="T12" fmla="*/ 280 w 560"/>
                <a:gd name="T13" fmla="*/ 8 h 560"/>
                <a:gd name="T14" fmla="*/ 8 w 560"/>
                <a:gd name="T15" fmla="*/ 280 h 560"/>
                <a:gd name="T16" fmla="*/ 280 w 560"/>
                <a:gd name="T17" fmla="*/ 552 h 560"/>
                <a:gd name="T18" fmla="*/ 552 w 560"/>
                <a:gd name="T19" fmla="*/ 280 h 560"/>
                <a:gd name="T20" fmla="*/ 280 w 560"/>
                <a:gd name="T21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6" y="560"/>
                    <a:pt x="0" y="434"/>
                    <a:pt x="0" y="280"/>
                  </a:cubicBezTo>
                  <a:cubicBezTo>
                    <a:pt x="0" y="196"/>
                    <a:pt x="28" y="124"/>
                    <a:pt x="82" y="74"/>
                  </a:cubicBezTo>
                  <a:cubicBezTo>
                    <a:pt x="132" y="26"/>
                    <a:pt x="203" y="0"/>
                    <a:pt x="280" y="0"/>
                  </a:cubicBezTo>
                  <a:cubicBezTo>
                    <a:pt x="434" y="0"/>
                    <a:pt x="560" y="125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20" y="8"/>
                    <a:pt x="8" y="12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68594" y="5541308"/>
            <a:ext cx="8593393" cy="0"/>
          </a:xfrm>
          <a:prstGeom prst="line">
            <a:avLst/>
          </a:prstGeom>
          <a:ln w="22225"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24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btfpColumnIndicatorGroup2">
            <a:extLst>
              <a:ext uri="{FF2B5EF4-FFF2-40B4-BE49-F238E27FC236}">
                <a16:creationId xmlns:a16="http://schemas.microsoft.com/office/drawing/2014/main" id="{A28610A0-03E3-E834-767C-DEE1AF34BAB1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3" name="btfpColumnGapBlocker279184">
              <a:extLst>
                <a:ext uri="{FF2B5EF4-FFF2-40B4-BE49-F238E27FC236}">
                  <a16:creationId xmlns:a16="http://schemas.microsoft.com/office/drawing/2014/main" id="{1F48C7D5-0D8F-83F6-0B6D-74DC776A9C14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146262">
              <a:extLst>
                <a:ext uri="{FF2B5EF4-FFF2-40B4-BE49-F238E27FC236}">
                  <a16:creationId xmlns:a16="http://schemas.microsoft.com/office/drawing/2014/main" id="{9356A7AA-3759-E398-4A2B-A5018740F871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945470">
              <a:extLst>
                <a:ext uri="{FF2B5EF4-FFF2-40B4-BE49-F238E27FC236}">
                  <a16:creationId xmlns:a16="http://schemas.microsoft.com/office/drawing/2014/main" id="{32681CD7-876F-B11F-09F0-5482C6BA77BD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880682">
              <a:extLst>
                <a:ext uri="{FF2B5EF4-FFF2-40B4-BE49-F238E27FC236}">
                  <a16:creationId xmlns:a16="http://schemas.microsoft.com/office/drawing/2014/main" id="{DE91C695-A5C8-A40F-9C1C-86AC06C1D703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btfpColumnIndicatorGroup1">
            <a:extLst>
              <a:ext uri="{FF2B5EF4-FFF2-40B4-BE49-F238E27FC236}">
                <a16:creationId xmlns:a16="http://schemas.microsoft.com/office/drawing/2014/main" id="{E0875F06-8C85-8C6B-BE5E-50BA68FDB732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146116">
              <a:extLst>
                <a:ext uri="{FF2B5EF4-FFF2-40B4-BE49-F238E27FC236}">
                  <a16:creationId xmlns:a16="http://schemas.microsoft.com/office/drawing/2014/main" id="{C89BCF81-8E10-56AF-0ACB-A8876C109195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656481">
              <a:extLst>
                <a:ext uri="{FF2B5EF4-FFF2-40B4-BE49-F238E27FC236}">
                  <a16:creationId xmlns:a16="http://schemas.microsoft.com/office/drawing/2014/main" id="{DB746880-F692-EC33-34B1-3FB08301AD5D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btfpColumnIndicator547897">
              <a:extLst>
                <a:ext uri="{FF2B5EF4-FFF2-40B4-BE49-F238E27FC236}">
                  <a16:creationId xmlns:a16="http://schemas.microsoft.com/office/drawing/2014/main" id="{90F1E5B2-97A6-B166-C2C4-0FCA00A8EABA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366488">
              <a:extLst>
                <a:ext uri="{FF2B5EF4-FFF2-40B4-BE49-F238E27FC236}">
                  <a16:creationId xmlns:a16="http://schemas.microsoft.com/office/drawing/2014/main" id="{11E18B9F-A455-F694-692B-2BA94E9BC46C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7"/>
          <a:stretch/>
        </p:blipFill>
        <p:spPr>
          <a:xfrm>
            <a:off x="215900" y="0"/>
            <a:ext cx="9523523" cy="7443788"/>
          </a:xfrm>
          <a:prstGeom prst="rect">
            <a:avLst/>
          </a:prstGeom>
        </p:spPr>
      </p:pic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/>
                </a:solidFill>
              </a:rPr>
              <a:t>15_84</a:t>
            </a:r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1" y="0"/>
            <a:ext cx="9528340" cy="7443788"/>
          </a:xfrm>
          <a:prstGeom prst="rect">
            <a:avLst/>
          </a:prstGeom>
          <a:solidFill>
            <a:schemeClr val="bg2">
              <a:alpha val="8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overall_0_131884145465398336 columns_1_131884145465398336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2998321" y="2678056"/>
            <a:ext cx="6428104" cy="1895484"/>
          </a:xfrm>
          <a:prstGeom prst="rect">
            <a:avLst/>
          </a:prstGeom>
        </p:spPr>
        <p:txBody>
          <a:bodyPr/>
          <a:lstStyle>
            <a:lvl1pPr algn="l" defTabSz="981334" rtl="0" eaLnBrk="1" latinLnBrk="0" hangingPunct="1">
              <a:spcBef>
                <a:spcPct val="0"/>
              </a:spcBef>
              <a:buNone/>
              <a:defRPr lang="en-CA" sz="2800" kern="1200" noProof="1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788" b="1" dirty="0">
                <a:solidFill>
                  <a:schemeClr val="tx2"/>
                </a:solidFill>
              </a:rPr>
              <a:t> CRAFT</a:t>
            </a:r>
            <a:br>
              <a:rPr lang="en-US" sz="4788" b="1" dirty="0">
                <a:solidFill>
                  <a:schemeClr val="tx2"/>
                </a:solidFill>
              </a:rPr>
            </a:br>
            <a:r>
              <a:rPr lang="en-US" sz="3830" dirty="0">
                <a:solidFill>
                  <a:schemeClr val="tx2"/>
                </a:solidFill>
              </a:rPr>
              <a:t>development activities in partnership with direct reports</a:t>
            </a:r>
          </a:p>
        </p:txBody>
      </p:sp>
      <p:grpSp>
        <p:nvGrpSpPr>
          <p:cNvPr id="1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63894" y="2520306"/>
            <a:ext cx="2400051" cy="2403176"/>
            <a:chOff x="3984" y="-380"/>
            <a:chExt cx="1536" cy="1538"/>
          </a:xfrm>
          <a:solidFill>
            <a:schemeClr val="tx2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984" y="-380"/>
              <a:ext cx="1536" cy="1538"/>
            </a:xfrm>
            <a:custGeom>
              <a:avLst/>
              <a:gdLst>
                <a:gd name="T0" fmla="*/ 280 w 560"/>
                <a:gd name="T1" fmla="*/ 560 h 560"/>
                <a:gd name="T2" fmla="*/ 0 w 560"/>
                <a:gd name="T3" fmla="*/ 280 h 560"/>
                <a:gd name="T4" fmla="*/ 280 w 560"/>
                <a:gd name="T5" fmla="*/ 0 h 560"/>
                <a:gd name="T6" fmla="*/ 560 w 560"/>
                <a:gd name="T7" fmla="*/ 280 h 560"/>
                <a:gd name="T8" fmla="*/ 280 w 560"/>
                <a:gd name="T9" fmla="*/ 560 h 560"/>
                <a:gd name="T10" fmla="*/ 280 w 560"/>
                <a:gd name="T11" fmla="*/ 8 h 560"/>
                <a:gd name="T12" fmla="*/ 8 w 560"/>
                <a:gd name="T13" fmla="*/ 280 h 560"/>
                <a:gd name="T14" fmla="*/ 280 w 560"/>
                <a:gd name="T15" fmla="*/ 552 h 560"/>
                <a:gd name="T16" fmla="*/ 552 w 560"/>
                <a:gd name="T17" fmla="*/ 280 h 560"/>
                <a:gd name="T18" fmla="*/ 280 w 560"/>
                <a:gd name="T19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560">
                  <a:moveTo>
                    <a:pt x="280" y="560"/>
                  </a:moveTo>
                  <a:cubicBezTo>
                    <a:pt x="126" y="560"/>
                    <a:pt x="0" y="434"/>
                    <a:pt x="0" y="280"/>
                  </a:cubicBezTo>
                  <a:cubicBezTo>
                    <a:pt x="0" y="126"/>
                    <a:pt x="126" y="0"/>
                    <a:pt x="280" y="0"/>
                  </a:cubicBezTo>
                  <a:cubicBezTo>
                    <a:pt x="434" y="0"/>
                    <a:pt x="560" y="126"/>
                    <a:pt x="560" y="280"/>
                  </a:cubicBezTo>
                  <a:cubicBezTo>
                    <a:pt x="560" y="434"/>
                    <a:pt x="434" y="560"/>
                    <a:pt x="280" y="560"/>
                  </a:cubicBezTo>
                  <a:close/>
                  <a:moveTo>
                    <a:pt x="280" y="8"/>
                  </a:moveTo>
                  <a:cubicBezTo>
                    <a:pt x="130" y="8"/>
                    <a:pt x="8" y="130"/>
                    <a:pt x="8" y="280"/>
                  </a:cubicBezTo>
                  <a:cubicBezTo>
                    <a:pt x="8" y="430"/>
                    <a:pt x="130" y="552"/>
                    <a:pt x="280" y="552"/>
                  </a:cubicBezTo>
                  <a:cubicBezTo>
                    <a:pt x="430" y="552"/>
                    <a:pt x="552" y="430"/>
                    <a:pt x="552" y="280"/>
                  </a:cubicBezTo>
                  <a:cubicBezTo>
                    <a:pt x="552" y="130"/>
                    <a:pt x="430" y="8"/>
                    <a:pt x="2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324" y="-122"/>
              <a:ext cx="787" cy="1055"/>
            </a:xfrm>
            <a:custGeom>
              <a:avLst/>
              <a:gdLst>
                <a:gd name="T0" fmla="*/ 270 w 287"/>
                <a:gd name="T1" fmla="*/ 295 h 384"/>
                <a:gd name="T2" fmla="*/ 263 w 287"/>
                <a:gd name="T3" fmla="*/ 294 h 384"/>
                <a:gd name="T4" fmla="*/ 233 w 287"/>
                <a:gd name="T5" fmla="*/ 294 h 384"/>
                <a:gd name="T6" fmla="*/ 210 w 287"/>
                <a:gd name="T7" fmla="*/ 317 h 384"/>
                <a:gd name="T8" fmla="*/ 210 w 287"/>
                <a:gd name="T9" fmla="*/ 360 h 384"/>
                <a:gd name="T10" fmla="*/ 211 w 287"/>
                <a:gd name="T11" fmla="*/ 367 h 384"/>
                <a:gd name="T12" fmla="*/ 31 w 287"/>
                <a:gd name="T13" fmla="*/ 367 h 384"/>
                <a:gd name="T14" fmla="*/ 18 w 287"/>
                <a:gd name="T15" fmla="*/ 353 h 384"/>
                <a:gd name="T16" fmla="*/ 18 w 287"/>
                <a:gd name="T17" fmla="*/ 31 h 384"/>
                <a:gd name="T18" fmla="*/ 31 w 287"/>
                <a:gd name="T19" fmla="*/ 17 h 384"/>
                <a:gd name="T20" fmla="*/ 256 w 287"/>
                <a:gd name="T21" fmla="*/ 17 h 384"/>
                <a:gd name="T22" fmla="*/ 269 w 287"/>
                <a:gd name="T23" fmla="*/ 27 h 384"/>
                <a:gd name="T24" fmla="*/ 271 w 287"/>
                <a:gd name="T25" fmla="*/ 23 h 384"/>
                <a:gd name="T26" fmla="*/ 273 w 287"/>
                <a:gd name="T27" fmla="*/ 21 h 384"/>
                <a:gd name="T28" fmla="*/ 281 w 287"/>
                <a:gd name="T29" fmla="*/ 12 h 384"/>
                <a:gd name="T30" fmla="*/ 256 w 287"/>
                <a:gd name="T31" fmla="*/ 0 h 384"/>
                <a:gd name="T32" fmla="*/ 31 w 287"/>
                <a:gd name="T33" fmla="*/ 0 h 384"/>
                <a:gd name="T34" fmla="*/ 0 w 287"/>
                <a:gd name="T35" fmla="*/ 31 h 384"/>
                <a:gd name="T36" fmla="*/ 0 w 287"/>
                <a:gd name="T37" fmla="*/ 353 h 384"/>
                <a:gd name="T38" fmla="*/ 31 w 287"/>
                <a:gd name="T39" fmla="*/ 384 h 384"/>
                <a:gd name="T40" fmla="*/ 221 w 287"/>
                <a:gd name="T41" fmla="*/ 384 h 384"/>
                <a:gd name="T42" fmla="*/ 287 w 287"/>
                <a:gd name="T43" fmla="*/ 303 h 384"/>
                <a:gd name="T44" fmla="*/ 287 w 287"/>
                <a:gd name="T45" fmla="*/ 195 h 384"/>
                <a:gd name="T46" fmla="*/ 270 w 287"/>
                <a:gd name="T47" fmla="*/ 220 h 384"/>
                <a:gd name="T48" fmla="*/ 270 w 287"/>
                <a:gd name="T49" fmla="*/ 295 h 384"/>
                <a:gd name="T50" fmla="*/ 228 w 287"/>
                <a:gd name="T51" fmla="*/ 364 h 384"/>
                <a:gd name="T52" fmla="*/ 227 w 287"/>
                <a:gd name="T53" fmla="*/ 360 h 384"/>
                <a:gd name="T54" fmla="*/ 227 w 287"/>
                <a:gd name="T55" fmla="*/ 317 h 384"/>
                <a:gd name="T56" fmla="*/ 233 w 287"/>
                <a:gd name="T57" fmla="*/ 311 h 384"/>
                <a:gd name="T58" fmla="*/ 263 w 287"/>
                <a:gd name="T59" fmla="*/ 311 h 384"/>
                <a:gd name="T60" fmla="*/ 268 w 287"/>
                <a:gd name="T61" fmla="*/ 313 h 384"/>
                <a:gd name="T62" fmla="*/ 228 w 287"/>
                <a:gd name="T63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384">
                  <a:moveTo>
                    <a:pt x="270" y="295"/>
                  </a:moveTo>
                  <a:cubicBezTo>
                    <a:pt x="268" y="294"/>
                    <a:pt x="266" y="294"/>
                    <a:pt x="263" y="294"/>
                  </a:cubicBezTo>
                  <a:cubicBezTo>
                    <a:pt x="233" y="294"/>
                    <a:pt x="233" y="294"/>
                    <a:pt x="233" y="294"/>
                  </a:cubicBezTo>
                  <a:cubicBezTo>
                    <a:pt x="220" y="294"/>
                    <a:pt x="210" y="304"/>
                    <a:pt x="210" y="317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0" y="362"/>
                    <a:pt x="210" y="365"/>
                    <a:pt x="211" y="367"/>
                  </a:cubicBezTo>
                  <a:cubicBezTo>
                    <a:pt x="31" y="367"/>
                    <a:pt x="31" y="367"/>
                    <a:pt x="31" y="367"/>
                  </a:cubicBezTo>
                  <a:cubicBezTo>
                    <a:pt x="24" y="367"/>
                    <a:pt x="18" y="360"/>
                    <a:pt x="18" y="35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3"/>
                    <a:pt x="24" y="17"/>
                    <a:pt x="31" y="17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62" y="17"/>
                    <a:pt x="267" y="21"/>
                    <a:pt x="269" y="27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5" y="18"/>
                    <a:pt x="278" y="15"/>
                    <a:pt x="281" y="12"/>
                  </a:cubicBezTo>
                  <a:cubicBezTo>
                    <a:pt x="275" y="5"/>
                    <a:pt x="266" y="0"/>
                    <a:pt x="25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70"/>
                    <a:pt x="14" y="384"/>
                    <a:pt x="31" y="384"/>
                  </a:cubicBezTo>
                  <a:cubicBezTo>
                    <a:pt x="221" y="384"/>
                    <a:pt x="221" y="384"/>
                    <a:pt x="221" y="384"/>
                  </a:cubicBezTo>
                  <a:cubicBezTo>
                    <a:pt x="239" y="384"/>
                    <a:pt x="285" y="348"/>
                    <a:pt x="287" y="303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70" y="220"/>
                    <a:pt x="270" y="220"/>
                    <a:pt x="270" y="220"/>
                  </a:cubicBezTo>
                  <a:lnTo>
                    <a:pt x="270" y="295"/>
                  </a:lnTo>
                  <a:close/>
                  <a:moveTo>
                    <a:pt x="228" y="364"/>
                  </a:moveTo>
                  <a:cubicBezTo>
                    <a:pt x="228" y="363"/>
                    <a:pt x="227" y="362"/>
                    <a:pt x="227" y="360"/>
                  </a:cubicBezTo>
                  <a:cubicBezTo>
                    <a:pt x="227" y="317"/>
                    <a:pt x="227" y="317"/>
                    <a:pt x="227" y="317"/>
                  </a:cubicBezTo>
                  <a:cubicBezTo>
                    <a:pt x="227" y="314"/>
                    <a:pt x="230" y="311"/>
                    <a:pt x="233" y="311"/>
                  </a:cubicBezTo>
                  <a:cubicBezTo>
                    <a:pt x="263" y="311"/>
                    <a:pt x="263" y="311"/>
                    <a:pt x="263" y="311"/>
                  </a:cubicBezTo>
                  <a:cubicBezTo>
                    <a:pt x="265" y="311"/>
                    <a:pt x="267" y="312"/>
                    <a:pt x="268" y="313"/>
                  </a:cubicBezTo>
                  <a:cubicBezTo>
                    <a:pt x="262" y="338"/>
                    <a:pt x="240" y="357"/>
                    <a:pt x="228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456" y="46"/>
              <a:ext cx="507" cy="46"/>
            </a:xfrm>
            <a:custGeom>
              <a:avLst/>
              <a:gdLst>
                <a:gd name="T0" fmla="*/ 9 w 185"/>
                <a:gd name="T1" fmla="*/ 17 h 17"/>
                <a:gd name="T2" fmla="*/ 176 w 185"/>
                <a:gd name="T3" fmla="*/ 17 h 17"/>
                <a:gd name="T4" fmla="*/ 185 w 185"/>
                <a:gd name="T5" fmla="*/ 9 h 17"/>
                <a:gd name="T6" fmla="*/ 176 w 185"/>
                <a:gd name="T7" fmla="*/ 0 h 17"/>
                <a:gd name="T8" fmla="*/ 9 w 185"/>
                <a:gd name="T9" fmla="*/ 0 h 17"/>
                <a:gd name="T10" fmla="*/ 0 w 185"/>
                <a:gd name="T11" fmla="*/ 9 h 17"/>
                <a:gd name="T12" fmla="*/ 9 w 18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7">
                  <a:moveTo>
                    <a:pt x="9" y="17"/>
                  </a:moveTo>
                  <a:cubicBezTo>
                    <a:pt x="176" y="17"/>
                    <a:pt x="176" y="17"/>
                    <a:pt x="176" y="17"/>
                  </a:cubicBezTo>
                  <a:cubicBezTo>
                    <a:pt x="181" y="17"/>
                    <a:pt x="185" y="13"/>
                    <a:pt x="185" y="9"/>
                  </a:cubicBezTo>
                  <a:cubicBezTo>
                    <a:pt x="185" y="4"/>
                    <a:pt x="181" y="0"/>
                    <a:pt x="1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4456" y="219"/>
              <a:ext cx="417" cy="46"/>
            </a:xfrm>
            <a:custGeom>
              <a:avLst/>
              <a:gdLst>
                <a:gd name="T0" fmla="*/ 9 w 152"/>
                <a:gd name="T1" fmla="*/ 0 h 17"/>
                <a:gd name="T2" fmla="*/ 0 w 152"/>
                <a:gd name="T3" fmla="*/ 8 h 17"/>
                <a:gd name="T4" fmla="*/ 9 w 152"/>
                <a:gd name="T5" fmla="*/ 17 h 17"/>
                <a:gd name="T6" fmla="*/ 140 w 152"/>
                <a:gd name="T7" fmla="*/ 17 h 17"/>
                <a:gd name="T8" fmla="*/ 152 w 152"/>
                <a:gd name="T9" fmla="*/ 0 h 17"/>
                <a:gd name="T10" fmla="*/ 9 w 15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7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4456" y="389"/>
              <a:ext cx="296" cy="49"/>
            </a:xfrm>
            <a:custGeom>
              <a:avLst/>
              <a:gdLst>
                <a:gd name="T0" fmla="*/ 9 w 108"/>
                <a:gd name="T1" fmla="*/ 0 h 18"/>
                <a:gd name="T2" fmla="*/ 0 w 108"/>
                <a:gd name="T3" fmla="*/ 9 h 18"/>
                <a:gd name="T4" fmla="*/ 9 w 108"/>
                <a:gd name="T5" fmla="*/ 18 h 18"/>
                <a:gd name="T6" fmla="*/ 96 w 108"/>
                <a:gd name="T7" fmla="*/ 18 h 18"/>
                <a:gd name="T8" fmla="*/ 108 w 108"/>
                <a:gd name="T9" fmla="*/ 0 h 18"/>
                <a:gd name="T10" fmla="*/ 9 w 10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108" y="0"/>
                    <a:pt x="108" y="0"/>
                    <a:pt x="10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456" y="562"/>
              <a:ext cx="192" cy="47"/>
            </a:xfrm>
            <a:custGeom>
              <a:avLst/>
              <a:gdLst>
                <a:gd name="T0" fmla="*/ 9 w 70"/>
                <a:gd name="T1" fmla="*/ 0 h 17"/>
                <a:gd name="T2" fmla="*/ 0 w 70"/>
                <a:gd name="T3" fmla="*/ 8 h 17"/>
                <a:gd name="T4" fmla="*/ 9 w 70"/>
                <a:gd name="T5" fmla="*/ 17 h 17"/>
                <a:gd name="T6" fmla="*/ 67 w 70"/>
                <a:gd name="T7" fmla="*/ 17 h 17"/>
                <a:gd name="T8" fmla="*/ 70 w 70"/>
                <a:gd name="T9" fmla="*/ 0 h 17"/>
                <a:gd name="T10" fmla="*/ 9 w 7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7">
                  <a:moveTo>
                    <a:pt x="9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1"/>
                    <a:pt x="69" y="5"/>
                    <a:pt x="70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4456" y="732"/>
              <a:ext cx="186" cy="50"/>
            </a:xfrm>
            <a:custGeom>
              <a:avLst/>
              <a:gdLst>
                <a:gd name="T0" fmla="*/ 67 w 68"/>
                <a:gd name="T1" fmla="*/ 0 h 18"/>
                <a:gd name="T2" fmla="*/ 9 w 68"/>
                <a:gd name="T3" fmla="*/ 0 h 18"/>
                <a:gd name="T4" fmla="*/ 0 w 68"/>
                <a:gd name="T5" fmla="*/ 9 h 18"/>
                <a:gd name="T6" fmla="*/ 9 w 68"/>
                <a:gd name="T7" fmla="*/ 18 h 18"/>
                <a:gd name="T8" fmla="*/ 68 w 68"/>
                <a:gd name="T9" fmla="*/ 18 h 18"/>
                <a:gd name="T10" fmla="*/ 68 w 68"/>
                <a:gd name="T11" fmla="*/ 13 h 18"/>
                <a:gd name="T12" fmla="*/ 67 w 6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8">
                  <a:moveTo>
                    <a:pt x="6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7" y="8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4703" y="2"/>
              <a:ext cx="562" cy="651"/>
            </a:xfrm>
            <a:custGeom>
              <a:avLst/>
              <a:gdLst>
                <a:gd name="T0" fmla="*/ 408 w 562"/>
                <a:gd name="T1" fmla="*/ 33 h 651"/>
                <a:gd name="T2" fmla="*/ 364 w 562"/>
                <a:gd name="T3" fmla="*/ 0 h 651"/>
                <a:gd name="T4" fmla="*/ 362 w 562"/>
                <a:gd name="T5" fmla="*/ 2 h 651"/>
                <a:gd name="T6" fmla="*/ 211 w 562"/>
                <a:gd name="T7" fmla="*/ 217 h 651"/>
                <a:gd name="T8" fmla="*/ 178 w 562"/>
                <a:gd name="T9" fmla="*/ 263 h 651"/>
                <a:gd name="T10" fmla="*/ 90 w 562"/>
                <a:gd name="T11" fmla="*/ 387 h 651"/>
                <a:gd name="T12" fmla="*/ 54 w 562"/>
                <a:gd name="T13" fmla="*/ 436 h 651"/>
                <a:gd name="T14" fmla="*/ 0 w 562"/>
                <a:gd name="T15" fmla="*/ 516 h 651"/>
                <a:gd name="T16" fmla="*/ 21 w 562"/>
                <a:gd name="T17" fmla="*/ 516 h 651"/>
                <a:gd name="T18" fmla="*/ 43 w 562"/>
                <a:gd name="T19" fmla="*/ 516 h 651"/>
                <a:gd name="T20" fmla="*/ 52 w 562"/>
                <a:gd name="T21" fmla="*/ 538 h 651"/>
                <a:gd name="T22" fmla="*/ 60 w 562"/>
                <a:gd name="T23" fmla="*/ 560 h 651"/>
                <a:gd name="T24" fmla="*/ 63 w 562"/>
                <a:gd name="T25" fmla="*/ 565 h 651"/>
                <a:gd name="T26" fmla="*/ 93 w 562"/>
                <a:gd name="T27" fmla="*/ 565 h 651"/>
                <a:gd name="T28" fmla="*/ 115 w 562"/>
                <a:gd name="T29" fmla="*/ 568 h 651"/>
                <a:gd name="T30" fmla="*/ 123 w 562"/>
                <a:gd name="T31" fmla="*/ 587 h 651"/>
                <a:gd name="T32" fmla="*/ 131 w 562"/>
                <a:gd name="T33" fmla="*/ 607 h 651"/>
                <a:gd name="T34" fmla="*/ 134 w 562"/>
                <a:gd name="T35" fmla="*/ 615 h 651"/>
                <a:gd name="T36" fmla="*/ 164 w 562"/>
                <a:gd name="T37" fmla="*/ 618 h 651"/>
                <a:gd name="T38" fmla="*/ 186 w 562"/>
                <a:gd name="T39" fmla="*/ 618 h 651"/>
                <a:gd name="T40" fmla="*/ 194 w 562"/>
                <a:gd name="T41" fmla="*/ 637 h 651"/>
                <a:gd name="T42" fmla="*/ 200 w 562"/>
                <a:gd name="T43" fmla="*/ 651 h 651"/>
                <a:gd name="T44" fmla="*/ 230 w 562"/>
                <a:gd name="T45" fmla="*/ 607 h 651"/>
                <a:gd name="T46" fmla="*/ 257 w 562"/>
                <a:gd name="T47" fmla="*/ 571 h 651"/>
                <a:gd name="T48" fmla="*/ 362 w 562"/>
                <a:gd name="T49" fmla="*/ 423 h 651"/>
                <a:gd name="T50" fmla="*/ 408 w 562"/>
                <a:gd name="T51" fmla="*/ 357 h 651"/>
                <a:gd name="T52" fmla="*/ 562 w 562"/>
                <a:gd name="T53" fmla="*/ 140 h 651"/>
                <a:gd name="T54" fmla="*/ 408 w 562"/>
                <a:gd name="T55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2" h="651">
                  <a:moveTo>
                    <a:pt x="408" y="33"/>
                  </a:moveTo>
                  <a:lnTo>
                    <a:pt x="364" y="0"/>
                  </a:lnTo>
                  <a:lnTo>
                    <a:pt x="362" y="2"/>
                  </a:lnTo>
                  <a:lnTo>
                    <a:pt x="211" y="217"/>
                  </a:lnTo>
                  <a:lnTo>
                    <a:pt x="178" y="263"/>
                  </a:lnTo>
                  <a:lnTo>
                    <a:pt x="90" y="387"/>
                  </a:lnTo>
                  <a:lnTo>
                    <a:pt x="54" y="436"/>
                  </a:lnTo>
                  <a:lnTo>
                    <a:pt x="0" y="516"/>
                  </a:lnTo>
                  <a:lnTo>
                    <a:pt x="21" y="516"/>
                  </a:lnTo>
                  <a:lnTo>
                    <a:pt x="43" y="516"/>
                  </a:lnTo>
                  <a:lnTo>
                    <a:pt x="52" y="538"/>
                  </a:lnTo>
                  <a:lnTo>
                    <a:pt x="60" y="560"/>
                  </a:lnTo>
                  <a:lnTo>
                    <a:pt x="63" y="565"/>
                  </a:lnTo>
                  <a:lnTo>
                    <a:pt x="93" y="565"/>
                  </a:lnTo>
                  <a:lnTo>
                    <a:pt x="115" y="568"/>
                  </a:lnTo>
                  <a:lnTo>
                    <a:pt x="123" y="587"/>
                  </a:lnTo>
                  <a:lnTo>
                    <a:pt x="131" y="607"/>
                  </a:lnTo>
                  <a:lnTo>
                    <a:pt x="134" y="615"/>
                  </a:lnTo>
                  <a:lnTo>
                    <a:pt x="164" y="618"/>
                  </a:lnTo>
                  <a:lnTo>
                    <a:pt x="186" y="618"/>
                  </a:lnTo>
                  <a:lnTo>
                    <a:pt x="194" y="637"/>
                  </a:lnTo>
                  <a:lnTo>
                    <a:pt x="200" y="651"/>
                  </a:lnTo>
                  <a:lnTo>
                    <a:pt x="230" y="607"/>
                  </a:lnTo>
                  <a:lnTo>
                    <a:pt x="257" y="571"/>
                  </a:lnTo>
                  <a:lnTo>
                    <a:pt x="362" y="423"/>
                  </a:lnTo>
                  <a:lnTo>
                    <a:pt x="408" y="357"/>
                  </a:lnTo>
                  <a:lnTo>
                    <a:pt x="562" y="140"/>
                  </a:lnTo>
                  <a:lnTo>
                    <a:pt x="40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670" y="548"/>
              <a:ext cx="208" cy="217"/>
            </a:xfrm>
            <a:custGeom>
              <a:avLst/>
              <a:gdLst>
                <a:gd name="T0" fmla="*/ 72 w 76"/>
                <a:gd name="T1" fmla="*/ 38 h 79"/>
                <a:gd name="T2" fmla="*/ 53 w 76"/>
                <a:gd name="T3" fmla="*/ 37 h 79"/>
                <a:gd name="T4" fmla="*/ 47 w 76"/>
                <a:gd name="T5" fmla="*/ 22 h 79"/>
                <a:gd name="T6" fmla="*/ 46 w 76"/>
                <a:gd name="T7" fmla="*/ 19 h 79"/>
                <a:gd name="T8" fmla="*/ 27 w 76"/>
                <a:gd name="T9" fmla="*/ 19 h 79"/>
                <a:gd name="T10" fmla="*/ 21 w 76"/>
                <a:gd name="T11" fmla="*/ 5 h 79"/>
                <a:gd name="T12" fmla="*/ 20 w 76"/>
                <a:gd name="T13" fmla="*/ 1 h 79"/>
                <a:gd name="T14" fmla="*/ 5 w 76"/>
                <a:gd name="T15" fmla="*/ 0 h 79"/>
                <a:gd name="T16" fmla="*/ 5 w 76"/>
                <a:gd name="T17" fmla="*/ 2 h 79"/>
                <a:gd name="T18" fmla="*/ 4 w 76"/>
                <a:gd name="T19" fmla="*/ 5 h 79"/>
                <a:gd name="T20" fmla="*/ 1 w 76"/>
                <a:gd name="T21" fmla="*/ 22 h 79"/>
                <a:gd name="T22" fmla="*/ 1 w 76"/>
                <a:gd name="T23" fmla="*/ 67 h 79"/>
                <a:gd name="T24" fmla="*/ 2 w 76"/>
                <a:gd name="T25" fmla="*/ 79 h 79"/>
                <a:gd name="T26" fmla="*/ 19 w 76"/>
                <a:gd name="T27" fmla="*/ 74 h 79"/>
                <a:gd name="T28" fmla="*/ 75 w 76"/>
                <a:gd name="T29" fmla="*/ 50 h 79"/>
                <a:gd name="T30" fmla="*/ 76 w 76"/>
                <a:gd name="T31" fmla="*/ 49 h 79"/>
                <a:gd name="T32" fmla="*/ 72 w 76"/>
                <a:gd name="T33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79">
                  <a:moveTo>
                    <a:pt x="72" y="38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10"/>
                    <a:pt x="2" y="16"/>
                    <a:pt x="1" y="22"/>
                  </a:cubicBezTo>
                  <a:cubicBezTo>
                    <a:pt x="0" y="38"/>
                    <a:pt x="0" y="56"/>
                    <a:pt x="1" y="67"/>
                  </a:cubicBezTo>
                  <a:cubicBezTo>
                    <a:pt x="1" y="75"/>
                    <a:pt x="2" y="79"/>
                    <a:pt x="2" y="79"/>
                  </a:cubicBezTo>
                  <a:cubicBezTo>
                    <a:pt x="2" y="79"/>
                    <a:pt x="9" y="78"/>
                    <a:pt x="19" y="74"/>
                  </a:cubicBezTo>
                  <a:cubicBezTo>
                    <a:pt x="36" y="69"/>
                    <a:pt x="61" y="60"/>
                    <a:pt x="75" y="50"/>
                  </a:cubicBezTo>
                  <a:cubicBezTo>
                    <a:pt x="75" y="49"/>
                    <a:pt x="76" y="49"/>
                    <a:pt x="76" y="49"/>
                  </a:cubicBez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095" y="-97"/>
              <a:ext cx="241" cy="200"/>
            </a:xfrm>
            <a:custGeom>
              <a:avLst/>
              <a:gdLst>
                <a:gd name="T0" fmla="*/ 63 w 88"/>
                <a:gd name="T1" fmla="*/ 9 h 73"/>
                <a:gd name="T2" fmla="*/ 38 w 88"/>
                <a:gd name="T3" fmla="*/ 0 h 73"/>
                <a:gd name="T4" fmla="*/ 5 w 88"/>
                <a:gd name="T5" fmla="*/ 15 h 73"/>
                <a:gd name="T6" fmla="*/ 2 w 88"/>
                <a:gd name="T7" fmla="*/ 19 h 73"/>
                <a:gd name="T8" fmla="*/ 0 w 88"/>
                <a:gd name="T9" fmla="*/ 21 h 73"/>
                <a:gd name="T10" fmla="*/ 6 w 88"/>
                <a:gd name="T11" fmla="*/ 26 h 73"/>
                <a:gd name="T12" fmla="*/ 72 w 88"/>
                <a:gd name="T13" fmla="*/ 73 h 73"/>
                <a:gd name="T14" fmla="*/ 74 w 88"/>
                <a:gd name="T15" fmla="*/ 70 h 73"/>
                <a:gd name="T16" fmla="*/ 63 w 88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3">
                  <a:moveTo>
                    <a:pt x="63" y="9"/>
                  </a:moveTo>
                  <a:cubicBezTo>
                    <a:pt x="56" y="3"/>
                    <a:pt x="47" y="0"/>
                    <a:pt x="38" y="0"/>
                  </a:cubicBezTo>
                  <a:cubicBezTo>
                    <a:pt x="26" y="0"/>
                    <a:pt x="14" y="5"/>
                    <a:pt x="5" y="15"/>
                  </a:cubicBezTo>
                  <a:cubicBezTo>
                    <a:pt x="4" y="16"/>
                    <a:pt x="3" y="18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88" y="50"/>
                    <a:pt x="83" y="23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10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tfpColumnIndicatorGroup2">
            <a:extLst>
              <a:ext uri="{FF2B5EF4-FFF2-40B4-BE49-F238E27FC236}">
                <a16:creationId xmlns:a16="http://schemas.microsoft.com/office/drawing/2014/main" id="{F2283A44-2822-2A11-BE14-3C4BDCF5B247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21" name="btfpColumnGapBlocker762480">
              <a:extLst>
                <a:ext uri="{FF2B5EF4-FFF2-40B4-BE49-F238E27FC236}">
                  <a16:creationId xmlns:a16="http://schemas.microsoft.com/office/drawing/2014/main" id="{2ECF0CEE-436A-4993-3560-946FBE02A926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9" name="btfpColumnGapBlocker966787">
              <a:extLst>
                <a:ext uri="{FF2B5EF4-FFF2-40B4-BE49-F238E27FC236}">
                  <a16:creationId xmlns:a16="http://schemas.microsoft.com/office/drawing/2014/main" id="{DF5DBC49-0768-99F1-1719-68311F547BC7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btfpColumnIndicator111701">
              <a:extLst>
                <a:ext uri="{FF2B5EF4-FFF2-40B4-BE49-F238E27FC236}">
                  <a16:creationId xmlns:a16="http://schemas.microsoft.com/office/drawing/2014/main" id="{23BCEBAC-377C-9007-1090-6669796BDA33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484471">
              <a:extLst>
                <a:ext uri="{FF2B5EF4-FFF2-40B4-BE49-F238E27FC236}">
                  <a16:creationId xmlns:a16="http://schemas.microsoft.com/office/drawing/2014/main" id="{B6EC7C8D-99A9-4507-D881-DAEAD7A53AE8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btfpColumnIndicatorGroup1">
            <a:extLst>
              <a:ext uri="{FF2B5EF4-FFF2-40B4-BE49-F238E27FC236}">
                <a16:creationId xmlns:a16="http://schemas.microsoft.com/office/drawing/2014/main" id="{CE09CB1F-65CE-155A-864D-A84344340640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20" name="btfpColumnGapBlocker424264">
              <a:extLst>
                <a:ext uri="{FF2B5EF4-FFF2-40B4-BE49-F238E27FC236}">
                  <a16:creationId xmlns:a16="http://schemas.microsoft.com/office/drawing/2014/main" id="{B87199C7-E15E-6FD6-9E02-65069F2BFD36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8" name="btfpColumnGapBlocker776855">
              <a:extLst>
                <a:ext uri="{FF2B5EF4-FFF2-40B4-BE49-F238E27FC236}">
                  <a16:creationId xmlns:a16="http://schemas.microsoft.com/office/drawing/2014/main" id="{18D570D9-F1D8-63AF-1834-1E9F5C4F1519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368750">
              <a:extLst>
                <a:ext uri="{FF2B5EF4-FFF2-40B4-BE49-F238E27FC236}">
                  <a16:creationId xmlns:a16="http://schemas.microsoft.com/office/drawing/2014/main" id="{E58E62A6-AA77-BDB7-C4A8-001A0FAF8422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139637">
              <a:extLst>
                <a:ext uri="{FF2B5EF4-FFF2-40B4-BE49-F238E27FC236}">
                  <a16:creationId xmlns:a16="http://schemas.microsoft.com/office/drawing/2014/main" id="{861371BB-2824-1882-80FF-F479F4F242C0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3" t="37096" r="7025" b="18240"/>
          <a:stretch/>
        </p:blipFill>
        <p:spPr>
          <a:xfrm>
            <a:off x="5880099" y="1420266"/>
            <a:ext cx="2080853" cy="1722438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5880099" y="1420266"/>
            <a:ext cx="2080853" cy="1720426"/>
          </a:xfrm>
          <a:prstGeom prst="rect">
            <a:avLst/>
          </a:prstGeom>
          <a:solidFill>
            <a:schemeClr val="accent5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4" b="-1"/>
          <a:stretch/>
        </p:blipFill>
        <p:spPr>
          <a:xfrm>
            <a:off x="1522281" y="1422400"/>
            <a:ext cx="4252685" cy="172042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522281" y="1422400"/>
            <a:ext cx="4252685" cy="1720426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14689" r="560" b="172"/>
          <a:stretch/>
        </p:blipFill>
        <p:spPr>
          <a:xfrm>
            <a:off x="1522280" y="3251200"/>
            <a:ext cx="6438673" cy="3606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2280" y="3251200"/>
            <a:ext cx="6438673" cy="3606800"/>
          </a:xfrm>
          <a:prstGeom prst="rect">
            <a:avLst/>
          </a:prstGeom>
          <a:solidFill>
            <a:schemeClr val="bg2">
              <a:alpha val="7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rule of thumb for how adults develop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180" y="2550794"/>
            <a:ext cx="2933700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3200" b="1" dirty="0">
                <a:ln w="6350">
                  <a:noFill/>
                </a:ln>
                <a:solidFill>
                  <a:schemeClr val="tx2"/>
                </a:solidFill>
              </a:rPr>
              <a:t>Coaching</a:t>
            </a:r>
            <a:endParaRPr lang="en-US" sz="36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8" name="btfpBulletedList481699"/>
          <p:cNvSpPr txBox="1"/>
          <p:nvPr/>
        </p:nvSpPr>
        <p:spPr>
          <a:xfrm>
            <a:off x="1611180" y="4695989"/>
            <a:ext cx="5877919" cy="1862048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1500" b="1" dirty="0">
                <a:ln w="6350">
                  <a:noFill/>
                </a:ln>
                <a:solidFill>
                  <a:schemeClr val="tx2"/>
                </a:solidFill>
              </a:rPr>
              <a:t>70%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err="1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1180" y="6166871"/>
            <a:ext cx="4675321" cy="80021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4500" b="1" dirty="0">
                <a:ln w="6350">
                  <a:noFill/>
                </a:ln>
                <a:solidFill>
                  <a:schemeClr val="tx2"/>
                </a:solidFill>
              </a:rPr>
              <a:t>Job-Related</a:t>
            </a:r>
          </a:p>
        </p:txBody>
      </p:sp>
      <p:sp>
        <p:nvSpPr>
          <p:cNvPr id="11" name="btfpBulletedList774363"/>
          <p:cNvSpPr txBox="1"/>
          <p:nvPr/>
        </p:nvSpPr>
        <p:spPr>
          <a:xfrm>
            <a:off x="1611180" y="1621350"/>
            <a:ext cx="2975062" cy="120032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7200" b="1" dirty="0">
                <a:ln w="6350">
                  <a:noFill/>
                </a:ln>
                <a:solidFill>
                  <a:schemeClr val="tx2"/>
                </a:solidFill>
              </a:rPr>
              <a:t>20%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9328" y="2103962"/>
            <a:ext cx="1598292" cy="76944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ln w="6350">
                  <a:noFill/>
                </a:ln>
                <a:solidFill>
                  <a:schemeClr val="tx2"/>
                </a:solidFill>
              </a:rPr>
              <a:t>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7047" y="2663999"/>
            <a:ext cx="2053905" cy="46166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n w="6350">
                  <a:noFill/>
                </a:ln>
                <a:solidFill>
                  <a:schemeClr val="tx2"/>
                </a:solidFill>
              </a:rPr>
              <a:t>Training</a:t>
            </a:r>
            <a:endParaRPr lang="en-US" sz="28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701" y="5505151"/>
            <a:ext cx="2487251" cy="1323439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/>
          <a:p>
            <a:pPr marL="231775" indent="-2317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ln w="6350">
                  <a:noFill/>
                </a:ln>
                <a:solidFill>
                  <a:schemeClr val="tx2"/>
                </a:solidFill>
              </a:rPr>
              <a:t>Projects</a:t>
            </a:r>
          </a:p>
          <a:p>
            <a:pPr marL="231775" indent="-2317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ln w="6350">
                  <a:noFill/>
                </a:ln>
                <a:solidFill>
                  <a:schemeClr val="tx2"/>
                </a:solidFill>
              </a:rPr>
              <a:t>Stretch assignments</a:t>
            </a:r>
          </a:p>
          <a:p>
            <a:pPr marL="231775" indent="-23177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ln w="6350">
                  <a:noFill/>
                </a:ln>
                <a:solidFill>
                  <a:schemeClr val="tx2"/>
                </a:solidFill>
              </a:rPr>
              <a:t>Expanded role</a:t>
            </a:r>
          </a:p>
        </p:txBody>
      </p:sp>
      <p:sp>
        <p:nvSpPr>
          <p:cNvPr id="14" name="btfpBulletedList228192"/>
          <p:cNvSpPr txBox="1"/>
          <p:nvPr/>
        </p:nvSpPr>
        <p:spPr>
          <a:xfrm>
            <a:off x="384048" y="7224873"/>
            <a:ext cx="9191307" cy="200055"/>
          </a:xfrm>
          <a:prstGeom prst="rect">
            <a:avLst/>
          </a:prstGeom>
          <a:noFill/>
        </p:spPr>
        <p:txBody>
          <a:bodyPr vert="horz" wrap="square" lIns="0" tIns="0" rIns="0" bIns="45720" rtlCol="0" anchor="b">
            <a:spAutoFit/>
          </a:bodyPr>
          <a:lstStyle/>
          <a:p>
            <a:pPr marL="0" indent="0">
              <a:buNone/>
            </a:pPr>
            <a:r>
              <a:rPr lang="en-CA" sz="1000" dirty="0"/>
              <a:t>Source: The “70/10/10” Approach comes from the Center for Creative Leadership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overall_0_131884146186821404 columns_1_131884146186821404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4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tfpColumnIndicatorGroup2">
            <a:extLst>
              <a:ext uri="{FF2B5EF4-FFF2-40B4-BE49-F238E27FC236}">
                <a16:creationId xmlns:a16="http://schemas.microsoft.com/office/drawing/2014/main" id="{D20269D2-7809-40C8-DF10-6E679A3D7F8C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6" name="btfpColumnGapBlocker914361">
              <a:extLst>
                <a:ext uri="{FF2B5EF4-FFF2-40B4-BE49-F238E27FC236}">
                  <a16:creationId xmlns:a16="http://schemas.microsoft.com/office/drawing/2014/main" id="{503308E4-4192-A140-9F52-418B466221D3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btfpColumnGapBlocker250122">
              <a:extLst>
                <a:ext uri="{FF2B5EF4-FFF2-40B4-BE49-F238E27FC236}">
                  <a16:creationId xmlns:a16="http://schemas.microsoft.com/office/drawing/2014/main" id="{BC21A1FA-8D07-E463-13D8-83B73EC83B9A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btfpColumnIndicator961808">
              <a:extLst>
                <a:ext uri="{FF2B5EF4-FFF2-40B4-BE49-F238E27FC236}">
                  <a16:creationId xmlns:a16="http://schemas.microsoft.com/office/drawing/2014/main" id="{87FF6765-E1A9-B642-5D98-A6FC8256D928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btfpColumnIndicator751701">
              <a:extLst>
                <a:ext uri="{FF2B5EF4-FFF2-40B4-BE49-F238E27FC236}">
                  <a16:creationId xmlns:a16="http://schemas.microsoft.com/office/drawing/2014/main" id="{2D78F872-0A21-31EE-3BB1-9FD149AD0644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486D07E7-E7D7-0F6B-ED3A-B52C0A419DF1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5" name="btfpColumnGapBlocker646303">
              <a:extLst>
                <a:ext uri="{FF2B5EF4-FFF2-40B4-BE49-F238E27FC236}">
                  <a16:creationId xmlns:a16="http://schemas.microsoft.com/office/drawing/2014/main" id="{E75426D9-4E0E-2264-09CE-A96E88250C5D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btfpColumnGapBlocker541295">
              <a:extLst>
                <a:ext uri="{FF2B5EF4-FFF2-40B4-BE49-F238E27FC236}">
                  <a16:creationId xmlns:a16="http://schemas.microsoft.com/office/drawing/2014/main" id="{920A4087-1BDC-2FA0-E034-5A7801E94B2E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976068">
              <a:extLst>
                <a:ext uri="{FF2B5EF4-FFF2-40B4-BE49-F238E27FC236}">
                  <a16:creationId xmlns:a16="http://schemas.microsoft.com/office/drawing/2014/main" id="{5182CD4D-84EC-1E63-BA32-8F42ABEB203B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959975">
              <a:extLst>
                <a:ext uri="{FF2B5EF4-FFF2-40B4-BE49-F238E27FC236}">
                  <a16:creationId xmlns:a16="http://schemas.microsoft.com/office/drawing/2014/main" id="{87EF3FBA-5F03-F192-2C65-81D70173A037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Research shows that 70/20/10 may be the optimum mix for leadership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241" y="7111626"/>
            <a:ext cx="2104102" cy="246221"/>
          </a:xfrm>
          <a:prstGeom prst="rect">
            <a:avLst/>
          </a:prstGeom>
          <a:noFill/>
        </p:spPr>
        <p:txBody>
          <a:bodyPr wrap="none" lIns="0" rIns="45720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Source: Center for Creative Leadership</a:t>
            </a: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88682" y="1485715"/>
            <a:ext cx="1823515" cy="1721538"/>
            <a:chOff x="656562" y="1764300"/>
            <a:chExt cx="1823515" cy="1721538"/>
          </a:xfrm>
        </p:grpSpPr>
        <p:sp>
          <p:nvSpPr>
            <p:cNvPr id="6" name="TextBox 5"/>
            <p:cNvSpPr txBox="1"/>
            <p:nvPr/>
          </p:nvSpPr>
          <p:spPr>
            <a:xfrm>
              <a:off x="933753" y="1764300"/>
              <a:ext cx="1492445" cy="1015663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6000" b="1" dirty="0">
                  <a:solidFill>
                    <a:schemeClr val="bg2"/>
                  </a:solidFill>
                </a:rPr>
                <a:t>70%</a:t>
              </a:r>
              <a:endParaRPr lang="en-US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6562" y="2856307"/>
              <a:ext cx="1823515" cy="629531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spAutoFit/>
            </a:bodyPr>
            <a:lstStyle/>
            <a:p>
              <a:pPr marL="0" indent="0" algn="ctr">
                <a:lnSpc>
                  <a:spcPts val="4600"/>
                </a:lnSpc>
                <a:buNone/>
              </a:pPr>
              <a:r>
                <a:rPr lang="en-US" sz="2800" b="1" dirty="0">
                  <a:solidFill>
                    <a:schemeClr val="bg2"/>
                  </a:solidFill>
                </a:rPr>
                <a:t>On-the-job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92575" y="2812080"/>
              <a:ext cx="1371600" cy="0"/>
            </a:xfrm>
            <a:prstGeom prst="line">
              <a:avLst/>
            </a:prstGeom>
            <a:ln w="34925" cap="rnd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">
            <a:off x="3339971" y="1529332"/>
            <a:ext cx="0" cy="1371600"/>
          </a:xfrm>
          <a:prstGeom prst="line">
            <a:avLst/>
          </a:prstGeom>
          <a:ln w="50800"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420000">
            <a:off x="6175274" y="1532662"/>
            <a:ext cx="0" cy="1371600"/>
          </a:xfrm>
          <a:prstGeom prst="line">
            <a:avLst/>
          </a:prstGeom>
          <a:ln w="50800"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overall_0_131878953687201802 columns_1_131878953687201802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03049" y="1475217"/>
            <a:ext cx="1491174" cy="2052322"/>
            <a:chOff x="5283717" y="1776455"/>
            <a:chExt cx="1491174" cy="2052322"/>
          </a:xfrm>
        </p:grpSpPr>
        <p:sp>
          <p:nvSpPr>
            <p:cNvPr id="14" name="TextBox 13"/>
            <p:cNvSpPr txBox="1"/>
            <p:nvPr/>
          </p:nvSpPr>
          <p:spPr>
            <a:xfrm>
              <a:off x="5295136" y="1776455"/>
              <a:ext cx="1468337" cy="1015663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6000" b="1" dirty="0">
                  <a:solidFill>
                    <a:schemeClr val="accent2"/>
                  </a:solidFill>
                </a:rPr>
                <a:t>10%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343504" y="2793537"/>
              <a:ext cx="1371600" cy="0"/>
            </a:xfrm>
            <a:prstGeom prst="line">
              <a:avLst/>
            </a:prstGeom>
            <a:ln w="34925" cap="rnd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83717" y="2874670"/>
              <a:ext cx="1491174" cy="954107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2800" b="1" dirty="0">
                  <a:solidFill>
                    <a:schemeClr val="accent2"/>
                  </a:solidFill>
                </a:rPr>
                <a:t>Formal training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67745" y="1427386"/>
            <a:ext cx="1979754" cy="2064817"/>
            <a:chOff x="2834775" y="1785919"/>
            <a:chExt cx="1979754" cy="2064817"/>
          </a:xfrm>
        </p:grpSpPr>
        <p:sp>
          <p:nvSpPr>
            <p:cNvPr id="17" name="TextBox 16"/>
            <p:cNvSpPr txBox="1"/>
            <p:nvPr/>
          </p:nvSpPr>
          <p:spPr>
            <a:xfrm>
              <a:off x="3184703" y="1785919"/>
              <a:ext cx="1506437" cy="1015663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6000" b="1" dirty="0">
                  <a:solidFill>
                    <a:schemeClr val="accent1"/>
                  </a:solidFill>
                </a:rPr>
                <a:t>20%</a:t>
              </a:r>
              <a:endParaRPr lang="en-US" sz="6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38852" y="2812080"/>
              <a:ext cx="1371600" cy="0"/>
            </a:xfrm>
            <a:prstGeom prst="line">
              <a:avLst/>
            </a:prstGeom>
            <a:ln w="34925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834775" y="2896629"/>
              <a:ext cx="1979754" cy="954107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2800" b="1" dirty="0">
                  <a:solidFill>
                    <a:schemeClr val="accent1"/>
                  </a:solidFill>
                </a:rPr>
                <a:t>Coaching &amp; mentoring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16317" y="4149635"/>
            <a:ext cx="7394258" cy="147732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The 70/20/10 learning model is a powerful and affordable way to develop your future leaders</a:t>
            </a:r>
          </a:p>
          <a:p>
            <a:pPr marL="0" indent="0">
              <a:buNone/>
            </a:pPr>
            <a:r>
              <a:rPr lang="en-US" sz="2000" dirty="0"/>
              <a:t>It calls for 70% of development to consist of </a:t>
            </a:r>
            <a:r>
              <a:rPr lang="en-US" sz="2000" b="1" dirty="0"/>
              <a:t>on-the-job learning</a:t>
            </a:r>
            <a:r>
              <a:rPr lang="en-US" sz="2000" dirty="0"/>
              <a:t>, supported by 20% </a:t>
            </a:r>
            <a:r>
              <a:rPr lang="en-US" sz="2000" b="1" dirty="0"/>
              <a:t>coaching and mentoring</a:t>
            </a:r>
            <a:r>
              <a:rPr lang="en-US" sz="2000" dirty="0"/>
              <a:t>, and 10% </a:t>
            </a:r>
            <a:r>
              <a:rPr lang="en-US" sz="2000" b="1" dirty="0"/>
              <a:t>formal training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6317" y="5723099"/>
            <a:ext cx="7934325" cy="70788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The 70/20/10 model’s </a:t>
            </a:r>
            <a:r>
              <a:rPr lang="en-US" sz="2000" b="1" dirty="0"/>
              <a:t>three components reinforce one another</a:t>
            </a:r>
            <a:r>
              <a:rPr lang="en-US" sz="2000" dirty="0"/>
              <a:t>, adding up to a whole that’s greater than the sum of its parts</a:t>
            </a:r>
          </a:p>
        </p:txBody>
      </p:sp>
    </p:spTree>
    <p:extLst>
      <p:ext uri="{BB962C8B-B14F-4D97-AF65-F5344CB8AC3E}">
        <p14:creationId xmlns:p14="http://schemas.microsoft.com/office/powerpoint/2010/main" val="280273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tfpColumnIndicatorGroup2">
            <a:extLst>
              <a:ext uri="{FF2B5EF4-FFF2-40B4-BE49-F238E27FC236}">
                <a16:creationId xmlns:a16="http://schemas.microsoft.com/office/drawing/2014/main" id="{CEC35242-6E37-9859-F8C8-ECA1222E4DFB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7" name="btfpColumnGapBlocker609959">
              <a:extLst>
                <a:ext uri="{FF2B5EF4-FFF2-40B4-BE49-F238E27FC236}">
                  <a16:creationId xmlns:a16="http://schemas.microsoft.com/office/drawing/2014/main" id="{65468AC6-629F-D97B-0CA9-D7410B8C9EE5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btfpColumnGapBlocker689373">
              <a:extLst>
                <a:ext uri="{FF2B5EF4-FFF2-40B4-BE49-F238E27FC236}">
                  <a16:creationId xmlns:a16="http://schemas.microsoft.com/office/drawing/2014/main" id="{B39E70BF-213F-7913-AF8D-4565420C78B8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btfpColumnIndicator706422">
              <a:extLst>
                <a:ext uri="{FF2B5EF4-FFF2-40B4-BE49-F238E27FC236}">
                  <a16:creationId xmlns:a16="http://schemas.microsoft.com/office/drawing/2014/main" id="{2E3E54F5-B1AB-4CFB-4A91-8130987EF308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561297">
              <a:extLst>
                <a:ext uri="{FF2B5EF4-FFF2-40B4-BE49-F238E27FC236}">
                  <a16:creationId xmlns:a16="http://schemas.microsoft.com/office/drawing/2014/main" id="{ECB3937F-64BC-287F-A40A-C95F5592A4B6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btfpColumnIndicatorGroup1">
            <a:extLst>
              <a:ext uri="{FF2B5EF4-FFF2-40B4-BE49-F238E27FC236}">
                <a16:creationId xmlns:a16="http://schemas.microsoft.com/office/drawing/2014/main" id="{A10927D7-C337-C266-96F9-3987D3DBF30E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6" name="btfpColumnGapBlocker282363">
              <a:extLst>
                <a:ext uri="{FF2B5EF4-FFF2-40B4-BE49-F238E27FC236}">
                  <a16:creationId xmlns:a16="http://schemas.microsoft.com/office/drawing/2014/main" id="{1E5E14F2-F267-76F8-1EAB-86649648A748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4" name="btfpColumnGapBlocker457486">
              <a:extLst>
                <a:ext uri="{FF2B5EF4-FFF2-40B4-BE49-F238E27FC236}">
                  <a16:creationId xmlns:a16="http://schemas.microsoft.com/office/drawing/2014/main" id="{CDE4C9B4-B4AE-7780-7DCF-D4708E9FDA65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btfpColumnIndicator151322">
              <a:extLst>
                <a:ext uri="{FF2B5EF4-FFF2-40B4-BE49-F238E27FC236}">
                  <a16:creationId xmlns:a16="http://schemas.microsoft.com/office/drawing/2014/main" id="{6F809546-6FD1-E2BA-9182-4E26AEE9E0D5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btfpColumnIndicator186479">
              <a:extLst>
                <a:ext uri="{FF2B5EF4-FFF2-40B4-BE49-F238E27FC236}">
                  <a16:creationId xmlns:a16="http://schemas.microsoft.com/office/drawing/2014/main" id="{6BB938BC-6A24-7D76-BC38-877336193DE5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495299" y="1284090"/>
            <a:ext cx="4638015" cy="5139869"/>
          </a:xfrm>
          <a:prstGeom prst="rect">
            <a:avLst/>
          </a:prstGeom>
          <a:noFill/>
        </p:spPr>
        <p:txBody>
          <a:bodyPr vert="horz" wrap="square" lIns="45720" rIns="45720" rtlCol="0" anchor="t">
            <a:spAutoFit/>
          </a:bodyPr>
          <a:lstStyle/>
          <a:p>
            <a:pPr marL="182563" indent="-182563">
              <a:spcBef>
                <a:spcPts val="12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/>
              <a:t>Think about one of your direct reports</a:t>
            </a:r>
            <a:br>
              <a:rPr lang="en-US" sz="1800" dirty="0"/>
            </a:br>
            <a:endParaRPr lang="en-US" sz="1800" dirty="0"/>
          </a:p>
          <a:p>
            <a:pPr marL="182563" indent="-182563">
              <a:spcBef>
                <a:spcPts val="12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/>
              <a:t>Focus on one competency they might want to develop (use starter list here)</a:t>
            </a:r>
            <a:br>
              <a:rPr lang="en-US" sz="1800" dirty="0"/>
            </a:br>
            <a:endParaRPr lang="en-US" sz="1800" dirty="0"/>
          </a:p>
          <a:p>
            <a:pPr marL="182563" indent="-182563">
              <a:spcBef>
                <a:spcPts val="12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/>
              <a:t>First, for this competency, think about a “70%,” </a:t>
            </a:r>
            <a:r>
              <a:rPr lang="en-US" sz="1800" b="1" dirty="0"/>
              <a:t>on-the-job</a:t>
            </a:r>
            <a:r>
              <a:rPr lang="en-US" sz="1800" dirty="0"/>
              <a:t> assignment that might help them develop this competency</a:t>
            </a:r>
            <a:br>
              <a:rPr lang="en-US" sz="1800" dirty="0"/>
            </a:br>
            <a:endParaRPr lang="en-US" sz="1800" dirty="0"/>
          </a:p>
          <a:p>
            <a:pPr marL="182563" indent="-182563">
              <a:spcBef>
                <a:spcPts val="12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/>
              <a:t>Second, think about how </a:t>
            </a:r>
            <a:r>
              <a:rPr lang="en-US" sz="1800" b="1" dirty="0"/>
              <a:t>mentoring</a:t>
            </a:r>
            <a:r>
              <a:rPr lang="en-US" sz="1800" dirty="0"/>
              <a:t>/</a:t>
            </a:r>
            <a:r>
              <a:rPr lang="en-US" sz="1800" b="1" dirty="0"/>
              <a:t>coaching</a:t>
            </a:r>
            <a:r>
              <a:rPr lang="en-US" sz="1800" dirty="0"/>
              <a:t> might support the development of this competency </a:t>
            </a:r>
            <a:br>
              <a:rPr lang="en-US" sz="1800" dirty="0"/>
            </a:br>
            <a:endParaRPr lang="en-US" sz="1800" dirty="0"/>
          </a:p>
          <a:p>
            <a:pPr marL="182563" indent="-182563">
              <a:spcBef>
                <a:spcPts val="12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/>
              <a:t>Lastly, think about potential </a:t>
            </a:r>
            <a:r>
              <a:rPr lang="en-US" sz="1800" b="1" dirty="0"/>
              <a:t>training</a:t>
            </a:r>
            <a:r>
              <a:rPr lang="en-US" sz="1800" dirty="0"/>
              <a:t> opportunities (10%) that might support the development of this competency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by identifying competencies for your direct reports, and activities that could develop them</a:t>
            </a: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>
                <a:solidFill>
                  <a:srgbClr val="FFFFFF"/>
                </a:solidFill>
              </a:rPr>
              <a:t>6_85</a:t>
            </a:r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4412" y="1137345"/>
            <a:ext cx="3555376" cy="597465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36000" bIns="36000" rtlCol="0" anchor="ctr"/>
          <a:lstStyle/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Change management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Cultivates innovation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Decision making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Manages with data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Develops and motivates others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Emotional awareness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External relationship builder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Deals with uncertainty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Initiative and results-driven</a:t>
            </a:r>
          </a:p>
          <a:p>
            <a:pPr marL="182563" indent="-182563">
              <a:spcBef>
                <a:spcPts val="96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Resiliency </a:t>
            </a:r>
          </a:p>
        </p:txBody>
      </p:sp>
      <p:sp>
        <p:nvSpPr>
          <p:cNvPr id="5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overall_0_131884205610186704 columns_1_1318842056101867049_1_131910897300086930 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grpSp>
        <p:nvGrpSpPr>
          <p:cNvPr id="9" name="btfpColumnHeaderBox539783"/>
          <p:cNvGrpSpPr/>
          <p:nvPr>
            <p:custDataLst>
              <p:tags r:id="rId2"/>
            </p:custDataLst>
          </p:nvPr>
        </p:nvGrpSpPr>
        <p:grpSpPr>
          <a:xfrm>
            <a:off x="6280213" y="1341370"/>
            <a:ext cx="3144445" cy="376872"/>
            <a:chOff x="368300" y="1265985"/>
            <a:chExt cx="9220200" cy="376872"/>
          </a:xfrm>
        </p:grpSpPr>
        <p:sp>
          <p:nvSpPr>
            <p:cNvPr id="7" name="btfpColumnHeaderBoxText539783"/>
            <p:cNvSpPr txBox="1"/>
            <p:nvPr/>
          </p:nvSpPr>
          <p:spPr bwMode="gray">
            <a:xfrm>
              <a:off x="368300" y="1265985"/>
              <a:ext cx="9220200" cy="37687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rgbClr val="464547"/>
                  </a:solidFill>
                </a:rPr>
                <a:t>Competency starter list</a:t>
              </a:r>
            </a:p>
          </p:txBody>
        </p:sp>
        <p:cxnSp>
          <p:nvCxnSpPr>
            <p:cNvPr id="8" name="btfpColumnHeaderBoxLine539783"/>
            <p:cNvCxnSpPr/>
            <p:nvPr/>
          </p:nvCxnSpPr>
          <p:spPr>
            <a:xfrm>
              <a:off x="368300" y="1642857"/>
              <a:ext cx="9220200" cy="0"/>
            </a:xfrm>
            <a:prstGeom prst="line">
              <a:avLst/>
            </a:prstGeom>
            <a:ln w="22225" cap="flat">
              <a:solidFill>
                <a:srgbClr val="464547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4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btfpColumnIndicatorGroup2">
            <a:extLst>
              <a:ext uri="{FF2B5EF4-FFF2-40B4-BE49-F238E27FC236}">
                <a16:creationId xmlns:a16="http://schemas.microsoft.com/office/drawing/2014/main" id="{25AE3728-FDA4-A516-4E40-5956E3DE5E7D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24" name="btfpColumnGapBlocker285739">
              <a:extLst>
                <a:ext uri="{FF2B5EF4-FFF2-40B4-BE49-F238E27FC236}">
                  <a16:creationId xmlns:a16="http://schemas.microsoft.com/office/drawing/2014/main" id="{56EF696E-7714-EE19-A69B-AA49351D0472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2" name="btfpColumnGapBlocker211419">
              <a:extLst>
                <a:ext uri="{FF2B5EF4-FFF2-40B4-BE49-F238E27FC236}">
                  <a16:creationId xmlns:a16="http://schemas.microsoft.com/office/drawing/2014/main" id="{25A9D8EA-A703-745F-7AA5-2186E0CBE8F5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7" name="btfpColumnIndicator686532">
              <a:extLst>
                <a:ext uri="{FF2B5EF4-FFF2-40B4-BE49-F238E27FC236}">
                  <a16:creationId xmlns:a16="http://schemas.microsoft.com/office/drawing/2014/main" id="{A610F8DB-C4B3-EB2C-7365-092E7855992E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864483">
              <a:extLst>
                <a:ext uri="{FF2B5EF4-FFF2-40B4-BE49-F238E27FC236}">
                  <a16:creationId xmlns:a16="http://schemas.microsoft.com/office/drawing/2014/main" id="{E65C19AB-3AD9-9DCE-FA4F-B69B977DA7B0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btfpColumnIndicatorGroup1">
            <a:extLst>
              <a:ext uri="{FF2B5EF4-FFF2-40B4-BE49-F238E27FC236}">
                <a16:creationId xmlns:a16="http://schemas.microsoft.com/office/drawing/2014/main" id="{B6ABE730-2508-326F-C987-6EE708EDFF27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23" name="btfpColumnGapBlocker704766">
              <a:extLst>
                <a:ext uri="{FF2B5EF4-FFF2-40B4-BE49-F238E27FC236}">
                  <a16:creationId xmlns:a16="http://schemas.microsoft.com/office/drawing/2014/main" id="{6BF12AAA-DE2F-83F6-8863-F4962552552B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1" name="btfpColumnGapBlocker399675">
              <a:extLst>
                <a:ext uri="{FF2B5EF4-FFF2-40B4-BE49-F238E27FC236}">
                  <a16:creationId xmlns:a16="http://schemas.microsoft.com/office/drawing/2014/main" id="{F32E5B24-6F95-7427-1EF5-FEC65A4903A7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btfpColumnIndicator235445">
              <a:extLst>
                <a:ext uri="{FF2B5EF4-FFF2-40B4-BE49-F238E27FC236}">
                  <a16:creationId xmlns:a16="http://schemas.microsoft.com/office/drawing/2014/main" id="{1D575CC4-083B-DBA8-39D1-C77CF5F94BE4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885792">
              <a:extLst>
                <a:ext uri="{FF2B5EF4-FFF2-40B4-BE49-F238E27FC236}">
                  <a16:creationId xmlns:a16="http://schemas.microsoft.com/office/drawing/2014/main" id="{AD5B3735-BDCD-5D41-9052-8054F607B40D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tfpBulletedListLegacy455660"/>
          <p:cNvSpPr/>
          <p:nvPr/>
        </p:nvSpPr>
        <p:spPr>
          <a:xfrm>
            <a:off x="723541" y="3807835"/>
            <a:ext cx="2859932" cy="36359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" rIns="91440" bIns="36000" rtlCol="0" anchor="ctr"/>
          <a:lstStyle/>
          <a:p>
            <a:pPr marL="177800" indent="-177800">
              <a:buNone/>
            </a:pPr>
            <a:r>
              <a:rPr lang="en-US" sz="2000" b="1" dirty="0">
                <a:solidFill>
                  <a:schemeClr val="tx1"/>
                </a:solidFill>
              </a:rPr>
              <a:t>       Resources:</a:t>
            </a:r>
          </a:p>
          <a:p>
            <a:pPr marL="177800" indent="-177800"/>
            <a:r>
              <a:rPr lang="en-US" sz="2000" dirty="0">
                <a:solidFill>
                  <a:schemeClr val="tx1"/>
                </a:solidFill>
              </a:rPr>
              <a:t>52 Free Development Opportunities for Nonprofit Staff (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www.Bridgespan.org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177800" indent="-177800"/>
            <a:r>
              <a:rPr lang="en-US" sz="2000" dirty="0">
                <a:solidFill>
                  <a:schemeClr val="tx1"/>
                </a:solidFill>
              </a:rPr>
              <a:t>“For Your Improvement” (</a:t>
            </a:r>
            <a:r>
              <a:rPr lang="it-IT" sz="2000" dirty="0">
                <a:solidFill>
                  <a:schemeClr val="tx1"/>
                </a:solidFill>
              </a:rPr>
              <a:t>Michael M. Lombardo and Robert W. </a:t>
            </a:r>
            <a:r>
              <a:rPr lang="it-IT" sz="2000" dirty="0" err="1">
                <a:solidFill>
                  <a:schemeClr val="tx1"/>
                </a:solidFill>
              </a:rPr>
              <a:t>Eichinger</a:t>
            </a:r>
            <a:r>
              <a:rPr lang="it-IT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 How to find on-the-job opportunities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overall_0_131884204746187278 columns_1_131884204746187278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4" name="btfpBulletedListLegacy285034"/>
          <p:cNvSpPr/>
          <p:nvPr/>
        </p:nvSpPr>
        <p:spPr>
          <a:xfrm>
            <a:off x="4645336" y="3051152"/>
            <a:ext cx="439830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this skill show up in our departmental or agency goals? 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my direct report practice by contributing to those goals? 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might be a low-stakes opportunity to practice this skill? 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relevant assignment that I’ve been doing for some time that I can delegate to my direct report?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4213" y="1222747"/>
            <a:ext cx="8437485" cy="1569660"/>
            <a:chOff x="598488" y="2081256"/>
            <a:chExt cx="8437485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692730" y="2081256"/>
              <a:ext cx="2504690" cy="156966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9600" b="1" dirty="0">
                  <a:solidFill>
                    <a:schemeClr val="bg2"/>
                  </a:solidFill>
                </a:rPr>
                <a:t>70%</a:t>
              </a:r>
              <a:endParaRPr lang="en-US" sz="9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98488" y="3573294"/>
              <a:ext cx="8437485" cy="0"/>
            </a:xfrm>
            <a:prstGeom prst="line">
              <a:avLst/>
            </a:prstGeom>
            <a:ln w="34925" cap="rnd"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756332" y="1559946"/>
            <a:ext cx="4620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On-the-job </a:t>
            </a:r>
            <a:b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“stretch assignments”</a:t>
            </a:r>
            <a:r>
              <a:rPr lang="en-US" sz="3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3052" y="3655176"/>
            <a:ext cx="729462" cy="729461"/>
            <a:chOff x="207054" y="4275061"/>
            <a:chExt cx="973022" cy="973020"/>
          </a:xfrm>
        </p:grpSpPr>
        <p:sp>
          <p:nvSpPr>
            <p:cNvPr id="11" name="Oval 10"/>
            <p:cNvSpPr/>
            <p:nvPr/>
          </p:nvSpPr>
          <p:spPr>
            <a:xfrm>
              <a:off x="207054" y="4275061"/>
              <a:ext cx="973022" cy="973020"/>
            </a:xfrm>
            <a:prstGeom prst="ellipse">
              <a:avLst/>
            </a:prstGeom>
            <a:solidFill>
              <a:schemeClr val="tx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F6423D-68CE-457C-BDB5-A4DD12CAF935}"/>
                </a:ext>
              </a:extLst>
            </p:cNvPr>
            <p:cNvGrpSpPr/>
            <p:nvPr/>
          </p:nvGrpSpPr>
          <p:grpSpPr>
            <a:xfrm>
              <a:off x="384048" y="4408723"/>
              <a:ext cx="653015" cy="705697"/>
              <a:chOff x="8181975" y="4616450"/>
              <a:chExt cx="846138" cy="914400"/>
            </a:xfrm>
          </p:grpSpPr>
          <p:sp>
            <p:nvSpPr>
              <p:cNvPr id="18" name="Freeform 103">
                <a:extLst>
                  <a:ext uri="{FF2B5EF4-FFF2-40B4-BE49-F238E27FC236}">
                    <a16:creationId xmlns:a16="http://schemas.microsoft.com/office/drawing/2014/main" id="{17B92268-259E-47BD-91BC-59C86143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5" y="4724400"/>
                <a:ext cx="65088" cy="184150"/>
              </a:xfrm>
              <a:custGeom>
                <a:avLst/>
                <a:gdLst>
                  <a:gd name="T0" fmla="*/ 11 w 27"/>
                  <a:gd name="T1" fmla="*/ 75 h 75"/>
                  <a:gd name="T2" fmla="*/ 12 w 27"/>
                  <a:gd name="T3" fmla="*/ 67 h 75"/>
                  <a:gd name="T4" fmla="*/ 14 w 27"/>
                  <a:gd name="T5" fmla="*/ 21 h 75"/>
                  <a:gd name="T6" fmla="*/ 22 w 27"/>
                  <a:gd name="T7" fmla="*/ 10 h 75"/>
                  <a:gd name="T8" fmla="*/ 25 w 27"/>
                  <a:gd name="T9" fmla="*/ 8 h 75"/>
                  <a:gd name="T10" fmla="*/ 23 w 27"/>
                  <a:gd name="T11" fmla="*/ 1 h 75"/>
                  <a:gd name="T12" fmla="*/ 16 w 27"/>
                  <a:gd name="T13" fmla="*/ 1 h 75"/>
                  <a:gd name="T14" fmla="*/ 2 w 27"/>
                  <a:gd name="T15" fmla="*/ 19 h 75"/>
                  <a:gd name="T16" fmla="*/ 1 w 27"/>
                  <a:gd name="T17" fmla="*/ 42 h 75"/>
                  <a:gd name="T18" fmla="*/ 6 w 27"/>
                  <a:gd name="T19" fmla="*/ 72 h 75"/>
                  <a:gd name="T20" fmla="*/ 11 w 27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75">
                    <a:moveTo>
                      <a:pt x="11" y="75"/>
                    </a:moveTo>
                    <a:cubicBezTo>
                      <a:pt x="13" y="74"/>
                      <a:pt x="13" y="70"/>
                      <a:pt x="12" y="67"/>
                    </a:cubicBezTo>
                    <a:cubicBezTo>
                      <a:pt x="8" y="55"/>
                      <a:pt x="9" y="33"/>
                      <a:pt x="14" y="21"/>
                    </a:cubicBezTo>
                    <a:cubicBezTo>
                      <a:pt x="16" y="17"/>
                      <a:pt x="18" y="12"/>
                      <a:pt x="22" y="10"/>
                    </a:cubicBezTo>
                    <a:cubicBezTo>
                      <a:pt x="23" y="9"/>
                      <a:pt x="25" y="9"/>
                      <a:pt x="25" y="8"/>
                    </a:cubicBezTo>
                    <a:cubicBezTo>
                      <a:pt x="27" y="6"/>
                      <a:pt x="26" y="2"/>
                      <a:pt x="23" y="1"/>
                    </a:cubicBezTo>
                    <a:cubicBezTo>
                      <a:pt x="21" y="0"/>
                      <a:pt x="18" y="0"/>
                      <a:pt x="16" y="1"/>
                    </a:cubicBezTo>
                    <a:cubicBezTo>
                      <a:pt x="9" y="4"/>
                      <a:pt x="4" y="12"/>
                      <a:pt x="2" y="19"/>
                    </a:cubicBezTo>
                    <a:cubicBezTo>
                      <a:pt x="0" y="27"/>
                      <a:pt x="0" y="35"/>
                      <a:pt x="1" y="42"/>
                    </a:cubicBezTo>
                    <a:cubicBezTo>
                      <a:pt x="2" y="50"/>
                      <a:pt x="1" y="65"/>
                      <a:pt x="6" y="72"/>
                    </a:cubicBezTo>
                    <a:cubicBezTo>
                      <a:pt x="7" y="74"/>
                      <a:pt x="9" y="75"/>
                      <a:pt x="11" y="75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4">
                <a:extLst>
                  <a:ext uri="{FF2B5EF4-FFF2-40B4-BE49-F238E27FC236}">
                    <a16:creationId xmlns:a16="http://schemas.microsoft.com/office/drawing/2014/main" id="{1633042B-65D0-4869-9B49-09C9EE849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5525" y="5227638"/>
                <a:ext cx="346075" cy="288925"/>
              </a:xfrm>
              <a:custGeom>
                <a:avLst/>
                <a:gdLst>
                  <a:gd name="T0" fmla="*/ 133 w 141"/>
                  <a:gd name="T1" fmla="*/ 52 h 118"/>
                  <a:gd name="T2" fmla="*/ 132 w 141"/>
                  <a:gd name="T3" fmla="*/ 52 h 118"/>
                  <a:gd name="T4" fmla="*/ 126 w 141"/>
                  <a:gd name="T5" fmla="*/ 46 h 118"/>
                  <a:gd name="T6" fmla="*/ 125 w 141"/>
                  <a:gd name="T7" fmla="*/ 12 h 118"/>
                  <a:gd name="T8" fmla="*/ 126 w 141"/>
                  <a:gd name="T9" fmla="*/ 10 h 118"/>
                  <a:gd name="T10" fmla="*/ 115 w 141"/>
                  <a:gd name="T11" fmla="*/ 7 h 118"/>
                  <a:gd name="T12" fmla="*/ 113 w 141"/>
                  <a:gd name="T13" fmla="*/ 14 h 118"/>
                  <a:gd name="T14" fmla="*/ 108 w 141"/>
                  <a:gd name="T15" fmla="*/ 20 h 118"/>
                  <a:gd name="T16" fmla="*/ 22 w 141"/>
                  <a:gd name="T17" fmla="*/ 54 h 118"/>
                  <a:gd name="T18" fmla="*/ 18 w 141"/>
                  <a:gd name="T19" fmla="*/ 60 h 118"/>
                  <a:gd name="T20" fmla="*/ 24 w 141"/>
                  <a:gd name="T21" fmla="*/ 61 h 118"/>
                  <a:gd name="T22" fmla="*/ 108 w 141"/>
                  <a:gd name="T23" fmla="*/ 29 h 118"/>
                  <a:gd name="T24" fmla="*/ 110 w 141"/>
                  <a:gd name="T25" fmla="*/ 29 h 118"/>
                  <a:gd name="T26" fmla="*/ 111 w 141"/>
                  <a:gd name="T27" fmla="*/ 40 h 118"/>
                  <a:gd name="T28" fmla="*/ 106 w 141"/>
                  <a:gd name="T29" fmla="*/ 44 h 118"/>
                  <a:gd name="T30" fmla="*/ 29 w 141"/>
                  <a:gd name="T31" fmla="*/ 77 h 118"/>
                  <a:gd name="T32" fmla="*/ 24 w 141"/>
                  <a:gd name="T33" fmla="*/ 80 h 118"/>
                  <a:gd name="T34" fmla="*/ 25 w 141"/>
                  <a:gd name="T35" fmla="*/ 85 h 118"/>
                  <a:gd name="T36" fmla="*/ 28 w 141"/>
                  <a:gd name="T37" fmla="*/ 85 h 118"/>
                  <a:gd name="T38" fmla="*/ 107 w 141"/>
                  <a:gd name="T39" fmla="*/ 52 h 118"/>
                  <a:gd name="T40" fmla="*/ 113 w 141"/>
                  <a:gd name="T41" fmla="*/ 50 h 118"/>
                  <a:gd name="T42" fmla="*/ 115 w 141"/>
                  <a:gd name="T43" fmla="*/ 50 h 118"/>
                  <a:gd name="T44" fmla="*/ 119 w 141"/>
                  <a:gd name="T45" fmla="*/ 55 h 118"/>
                  <a:gd name="T46" fmla="*/ 112 w 141"/>
                  <a:gd name="T47" fmla="*/ 61 h 118"/>
                  <a:gd name="T48" fmla="*/ 7 w 141"/>
                  <a:gd name="T49" fmla="*/ 105 h 118"/>
                  <a:gd name="T50" fmla="*/ 2 w 141"/>
                  <a:gd name="T51" fmla="*/ 109 h 118"/>
                  <a:gd name="T52" fmla="*/ 8 w 141"/>
                  <a:gd name="T53" fmla="*/ 117 h 118"/>
                  <a:gd name="T54" fmla="*/ 20 w 141"/>
                  <a:gd name="T55" fmla="*/ 113 h 118"/>
                  <a:gd name="T56" fmla="*/ 133 w 141"/>
                  <a:gd name="T57" fmla="*/ 64 h 118"/>
                  <a:gd name="T58" fmla="*/ 139 w 141"/>
                  <a:gd name="T59" fmla="*/ 58 h 118"/>
                  <a:gd name="T60" fmla="*/ 133 w 141"/>
                  <a:gd name="T61" fmla="*/ 5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1" h="118">
                    <a:moveTo>
                      <a:pt x="133" y="52"/>
                    </a:moveTo>
                    <a:cubicBezTo>
                      <a:pt x="133" y="52"/>
                      <a:pt x="133" y="52"/>
                      <a:pt x="132" y="52"/>
                    </a:cubicBezTo>
                    <a:cubicBezTo>
                      <a:pt x="130" y="50"/>
                      <a:pt x="127" y="48"/>
                      <a:pt x="126" y="46"/>
                    </a:cubicBezTo>
                    <a:cubicBezTo>
                      <a:pt x="119" y="37"/>
                      <a:pt x="122" y="23"/>
                      <a:pt x="125" y="12"/>
                    </a:cubicBezTo>
                    <a:cubicBezTo>
                      <a:pt x="126" y="11"/>
                      <a:pt x="126" y="10"/>
                      <a:pt x="126" y="10"/>
                    </a:cubicBezTo>
                    <a:cubicBezTo>
                      <a:pt x="128" y="3"/>
                      <a:pt x="117" y="0"/>
                      <a:pt x="115" y="7"/>
                    </a:cubicBezTo>
                    <a:cubicBezTo>
                      <a:pt x="114" y="9"/>
                      <a:pt x="113" y="12"/>
                      <a:pt x="113" y="14"/>
                    </a:cubicBezTo>
                    <a:cubicBezTo>
                      <a:pt x="112" y="17"/>
                      <a:pt x="110" y="19"/>
                      <a:pt x="108" y="20"/>
                    </a:cubicBezTo>
                    <a:cubicBezTo>
                      <a:pt x="79" y="32"/>
                      <a:pt x="51" y="43"/>
                      <a:pt x="22" y="54"/>
                    </a:cubicBezTo>
                    <a:cubicBezTo>
                      <a:pt x="20" y="55"/>
                      <a:pt x="17" y="58"/>
                      <a:pt x="18" y="60"/>
                    </a:cubicBezTo>
                    <a:cubicBezTo>
                      <a:pt x="19" y="62"/>
                      <a:pt x="22" y="62"/>
                      <a:pt x="24" y="61"/>
                    </a:cubicBezTo>
                    <a:cubicBezTo>
                      <a:pt x="52" y="50"/>
                      <a:pt x="80" y="40"/>
                      <a:pt x="108" y="29"/>
                    </a:cubicBezTo>
                    <a:cubicBezTo>
                      <a:pt x="109" y="29"/>
                      <a:pt x="110" y="29"/>
                      <a:pt x="110" y="29"/>
                    </a:cubicBezTo>
                    <a:cubicBezTo>
                      <a:pt x="110" y="33"/>
                      <a:pt x="111" y="37"/>
                      <a:pt x="111" y="40"/>
                    </a:cubicBezTo>
                    <a:cubicBezTo>
                      <a:pt x="110" y="42"/>
                      <a:pt x="108" y="43"/>
                      <a:pt x="106" y="44"/>
                    </a:cubicBezTo>
                    <a:cubicBezTo>
                      <a:pt x="82" y="57"/>
                      <a:pt x="56" y="68"/>
                      <a:pt x="29" y="77"/>
                    </a:cubicBezTo>
                    <a:cubicBezTo>
                      <a:pt x="27" y="77"/>
                      <a:pt x="25" y="78"/>
                      <a:pt x="24" y="80"/>
                    </a:cubicBezTo>
                    <a:cubicBezTo>
                      <a:pt x="22" y="82"/>
                      <a:pt x="23" y="85"/>
                      <a:pt x="25" y="85"/>
                    </a:cubicBezTo>
                    <a:cubicBezTo>
                      <a:pt x="26" y="86"/>
                      <a:pt x="27" y="86"/>
                      <a:pt x="28" y="85"/>
                    </a:cubicBezTo>
                    <a:cubicBezTo>
                      <a:pt x="55" y="76"/>
                      <a:pt x="82" y="65"/>
                      <a:pt x="107" y="52"/>
                    </a:cubicBezTo>
                    <a:cubicBezTo>
                      <a:pt x="109" y="51"/>
                      <a:pt x="111" y="50"/>
                      <a:pt x="113" y="50"/>
                    </a:cubicBezTo>
                    <a:cubicBezTo>
                      <a:pt x="114" y="50"/>
                      <a:pt x="114" y="50"/>
                      <a:pt x="115" y="50"/>
                    </a:cubicBezTo>
                    <a:cubicBezTo>
                      <a:pt x="116" y="52"/>
                      <a:pt x="117" y="54"/>
                      <a:pt x="119" y="55"/>
                    </a:cubicBezTo>
                    <a:cubicBezTo>
                      <a:pt x="118" y="58"/>
                      <a:pt x="115" y="60"/>
                      <a:pt x="112" y="61"/>
                    </a:cubicBezTo>
                    <a:cubicBezTo>
                      <a:pt x="77" y="76"/>
                      <a:pt x="42" y="90"/>
                      <a:pt x="7" y="105"/>
                    </a:cubicBezTo>
                    <a:cubicBezTo>
                      <a:pt x="5" y="106"/>
                      <a:pt x="3" y="107"/>
                      <a:pt x="2" y="109"/>
                    </a:cubicBezTo>
                    <a:cubicBezTo>
                      <a:pt x="0" y="112"/>
                      <a:pt x="4" y="117"/>
                      <a:pt x="8" y="117"/>
                    </a:cubicBezTo>
                    <a:cubicBezTo>
                      <a:pt x="12" y="118"/>
                      <a:pt x="16" y="115"/>
                      <a:pt x="20" y="113"/>
                    </a:cubicBezTo>
                    <a:cubicBezTo>
                      <a:pt x="55" y="93"/>
                      <a:pt x="95" y="81"/>
                      <a:pt x="133" y="64"/>
                    </a:cubicBezTo>
                    <a:cubicBezTo>
                      <a:pt x="135" y="62"/>
                      <a:pt x="138" y="61"/>
                      <a:pt x="139" y="58"/>
                    </a:cubicBezTo>
                    <a:cubicBezTo>
                      <a:pt x="141" y="55"/>
                      <a:pt x="138" y="50"/>
                      <a:pt x="133" y="52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5">
                <a:extLst>
                  <a:ext uri="{FF2B5EF4-FFF2-40B4-BE49-F238E27FC236}">
                    <a16:creationId xmlns:a16="http://schemas.microsoft.com/office/drawing/2014/main" id="{93B16A7B-7C9B-4345-86DC-1F2D1D276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01025" y="4616450"/>
                <a:ext cx="827088" cy="914400"/>
              </a:xfrm>
              <a:custGeom>
                <a:avLst/>
                <a:gdLst>
                  <a:gd name="T0" fmla="*/ 328 w 338"/>
                  <a:gd name="T1" fmla="*/ 137 h 374"/>
                  <a:gd name="T2" fmla="*/ 320 w 338"/>
                  <a:gd name="T3" fmla="*/ 96 h 374"/>
                  <a:gd name="T4" fmla="*/ 319 w 338"/>
                  <a:gd name="T5" fmla="*/ 71 h 374"/>
                  <a:gd name="T6" fmla="*/ 28 w 338"/>
                  <a:gd name="T7" fmla="*/ 43 h 374"/>
                  <a:gd name="T8" fmla="*/ 157 w 338"/>
                  <a:gd name="T9" fmla="*/ 14 h 374"/>
                  <a:gd name="T10" fmla="*/ 291 w 338"/>
                  <a:gd name="T11" fmla="*/ 70 h 374"/>
                  <a:gd name="T12" fmla="*/ 177 w 338"/>
                  <a:gd name="T13" fmla="*/ 145 h 374"/>
                  <a:gd name="T14" fmla="*/ 49 w 338"/>
                  <a:gd name="T15" fmla="*/ 66 h 374"/>
                  <a:gd name="T16" fmla="*/ 162 w 338"/>
                  <a:gd name="T17" fmla="*/ 149 h 374"/>
                  <a:gd name="T18" fmla="*/ 157 w 338"/>
                  <a:gd name="T19" fmla="*/ 208 h 374"/>
                  <a:gd name="T20" fmla="*/ 20 w 338"/>
                  <a:gd name="T21" fmla="*/ 124 h 374"/>
                  <a:gd name="T22" fmla="*/ 39 w 338"/>
                  <a:gd name="T23" fmla="*/ 152 h 374"/>
                  <a:gd name="T24" fmla="*/ 34 w 338"/>
                  <a:gd name="T25" fmla="*/ 246 h 374"/>
                  <a:gd name="T26" fmla="*/ 163 w 338"/>
                  <a:gd name="T27" fmla="*/ 310 h 374"/>
                  <a:gd name="T28" fmla="*/ 16 w 338"/>
                  <a:gd name="T29" fmla="*/ 299 h 374"/>
                  <a:gd name="T30" fmla="*/ 23 w 338"/>
                  <a:gd name="T31" fmla="*/ 241 h 374"/>
                  <a:gd name="T32" fmla="*/ 2 w 338"/>
                  <a:gd name="T33" fmla="*/ 291 h 374"/>
                  <a:gd name="T34" fmla="*/ 166 w 338"/>
                  <a:gd name="T35" fmla="*/ 373 h 374"/>
                  <a:gd name="T36" fmla="*/ 178 w 338"/>
                  <a:gd name="T37" fmla="*/ 327 h 374"/>
                  <a:gd name="T38" fmla="*/ 297 w 338"/>
                  <a:gd name="T39" fmla="*/ 250 h 374"/>
                  <a:gd name="T40" fmla="*/ 291 w 338"/>
                  <a:gd name="T41" fmla="*/ 221 h 374"/>
                  <a:gd name="T42" fmla="*/ 287 w 338"/>
                  <a:gd name="T43" fmla="*/ 202 h 374"/>
                  <a:gd name="T44" fmla="*/ 286 w 338"/>
                  <a:gd name="T45" fmla="*/ 194 h 374"/>
                  <a:gd name="T46" fmla="*/ 336 w 338"/>
                  <a:gd name="T47" fmla="*/ 145 h 374"/>
                  <a:gd name="T48" fmla="*/ 47 w 338"/>
                  <a:gd name="T49" fmla="*/ 232 h 374"/>
                  <a:gd name="T50" fmla="*/ 228 w 338"/>
                  <a:gd name="T51" fmla="*/ 270 h 374"/>
                  <a:gd name="T52" fmla="*/ 65 w 338"/>
                  <a:gd name="T53" fmla="*/ 239 h 374"/>
                  <a:gd name="T54" fmla="*/ 262 w 338"/>
                  <a:gd name="T55" fmla="*/ 248 h 374"/>
                  <a:gd name="T56" fmla="*/ 276 w 338"/>
                  <a:gd name="T57" fmla="*/ 178 h 374"/>
                  <a:gd name="T58" fmla="*/ 277 w 338"/>
                  <a:gd name="T59" fmla="*/ 182 h 374"/>
                  <a:gd name="T60" fmla="*/ 276 w 338"/>
                  <a:gd name="T61" fmla="*/ 178 h 374"/>
                  <a:gd name="T62" fmla="*/ 263 w 338"/>
                  <a:gd name="T63" fmla="*/ 185 h 374"/>
                  <a:gd name="T64" fmla="*/ 279 w 338"/>
                  <a:gd name="T65" fmla="*/ 202 h 374"/>
                  <a:gd name="T66" fmla="*/ 257 w 338"/>
                  <a:gd name="T67" fmla="*/ 231 h 374"/>
                  <a:gd name="T68" fmla="*/ 272 w 338"/>
                  <a:gd name="T69" fmla="*/ 170 h 374"/>
                  <a:gd name="T70" fmla="*/ 175 w 338"/>
                  <a:gd name="T71" fmla="*/ 210 h 374"/>
                  <a:gd name="T72" fmla="*/ 182 w 338"/>
                  <a:gd name="T73" fmla="*/ 152 h 374"/>
                  <a:gd name="T74" fmla="*/ 308 w 338"/>
                  <a:gd name="T75" fmla="*/ 107 h 374"/>
                  <a:gd name="T76" fmla="*/ 202 w 338"/>
                  <a:gd name="T77" fmla="*/ 157 h 374"/>
                  <a:gd name="T78" fmla="*/ 309 w 338"/>
                  <a:gd name="T79" fmla="*/ 117 h 374"/>
                  <a:gd name="T80" fmla="*/ 209 w 338"/>
                  <a:gd name="T81" fmla="*/ 174 h 374"/>
                  <a:gd name="T82" fmla="*/ 210 w 338"/>
                  <a:gd name="T83" fmla="*/ 181 h 374"/>
                  <a:gd name="T84" fmla="*/ 320 w 338"/>
                  <a:gd name="T85" fmla="*/ 14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8" h="374">
                    <a:moveTo>
                      <a:pt x="336" y="145"/>
                    </a:moveTo>
                    <a:cubicBezTo>
                      <a:pt x="335" y="144"/>
                      <a:pt x="334" y="143"/>
                      <a:pt x="332" y="143"/>
                    </a:cubicBezTo>
                    <a:cubicBezTo>
                      <a:pt x="330" y="141"/>
                      <a:pt x="329" y="139"/>
                      <a:pt x="328" y="137"/>
                    </a:cubicBezTo>
                    <a:cubicBezTo>
                      <a:pt x="326" y="134"/>
                      <a:pt x="325" y="130"/>
                      <a:pt x="324" y="127"/>
                    </a:cubicBezTo>
                    <a:cubicBezTo>
                      <a:pt x="322" y="122"/>
                      <a:pt x="321" y="116"/>
                      <a:pt x="320" y="110"/>
                    </a:cubicBezTo>
                    <a:cubicBezTo>
                      <a:pt x="320" y="106"/>
                      <a:pt x="320" y="101"/>
                      <a:pt x="320" y="96"/>
                    </a:cubicBezTo>
                    <a:cubicBezTo>
                      <a:pt x="320" y="92"/>
                      <a:pt x="321" y="87"/>
                      <a:pt x="322" y="84"/>
                    </a:cubicBezTo>
                    <a:cubicBezTo>
                      <a:pt x="323" y="83"/>
                      <a:pt x="324" y="83"/>
                      <a:pt x="324" y="82"/>
                    </a:cubicBezTo>
                    <a:cubicBezTo>
                      <a:pt x="327" y="78"/>
                      <a:pt x="323" y="73"/>
                      <a:pt x="319" y="71"/>
                    </a:cubicBezTo>
                    <a:cubicBezTo>
                      <a:pt x="275" y="44"/>
                      <a:pt x="227" y="27"/>
                      <a:pt x="183" y="1"/>
                    </a:cubicBezTo>
                    <a:cubicBezTo>
                      <a:pt x="182" y="0"/>
                      <a:pt x="179" y="0"/>
                      <a:pt x="178" y="1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6" y="44"/>
                      <a:pt x="24" y="44"/>
                      <a:pt x="22" y="47"/>
                    </a:cubicBezTo>
                    <a:cubicBezTo>
                      <a:pt x="21" y="49"/>
                      <a:pt x="23" y="52"/>
                      <a:pt x="25" y="52"/>
                    </a:cubicBezTo>
                    <a:cubicBezTo>
                      <a:pt x="69" y="39"/>
                      <a:pt x="113" y="26"/>
                      <a:pt x="157" y="14"/>
                    </a:cubicBezTo>
                    <a:cubicBezTo>
                      <a:pt x="165" y="11"/>
                      <a:pt x="172" y="9"/>
                      <a:pt x="180" y="11"/>
                    </a:cubicBezTo>
                    <a:cubicBezTo>
                      <a:pt x="184" y="12"/>
                      <a:pt x="187" y="14"/>
                      <a:pt x="191" y="16"/>
                    </a:cubicBezTo>
                    <a:cubicBezTo>
                      <a:pt x="224" y="34"/>
                      <a:pt x="258" y="52"/>
                      <a:pt x="291" y="70"/>
                    </a:cubicBezTo>
                    <a:cubicBezTo>
                      <a:pt x="296" y="73"/>
                      <a:pt x="302" y="77"/>
                      <a:pt x="307" y="80"/>
                    </a:cubicBezTo>
                    <a:cubicBezTo>
                      <a:pt x="272" y="93"/>
                      <a:pt x="211" y="126"/>
                      <a:pt x="178" y="145"/>
                    </a:cubicBezTo>
                    <a:cubicBezTo>
                      <a:pt x="178" y="145"/>
                      <a:pt x="177" y="145"/>
                      <a:pt x="177" y="145"/>
                    </a:cubicBezTo>
                    <a:cubicBezTo>
                      <a:pt x="177" y="145"/>
                      <a:pt x="176" y="144"/>
                      <a:pt x="175" y="144"/>
                    </a:cubicBezTo>
                    <a:cubicBezTo>
                      <a:pt x="163" y="136"/>
                      <a:pt x="151" y="128"/>
                      <a:pt x="139" y="121"/>
                    </a:cubicBezTo>
                    <a:cubicBezTo>
                      <a:pt x="109" y="102"/>
                      <a:pt x="80" y="83"/>
                      <a:pt x="49" y="66"/>
                    </a:cubicBezTo>
                    <a:cubicBezTo>
                      <a:pt x="45" y="65"/>
                      <a:pt x="41" y="63"/>
                      <a:pt x="37" y="64"/>
                    </a:cubicBezTo>
                    <a:cubicBezTo>
                      <a:pt x="33" y="66"/>
                      <a:pt x="33" y="71"/>
                      <a:pt x="36" y="73"/>
                    </a:cubicBezTo>
                    <a:cubicBezTo>
                      <a:pt x="162" y="149"/>
                      <a:pt x="162" y="149"/>
                      <a:pt x="162" y="149"/>
                    </a:cubicBezTo>
                    <a:cubicBezTo>
                      <a:pt x="165" y="150"/>
                      <a:pt x="166" y="154"/>
                      <a:pt x="164" y="156"/>
                    </a:cubicBezTo>
                    <a:cubicBezTo>
                      <a:pt x="156" y="167"/>
                      <a:pt x="155" y="181"/>
                      <a:pt x="155" y="194"/>
                    </a:cubicBezTo>
                    <a:cubicBezTo>
                      <a:pt x="155" y="199"/>
                      <a:pt x="156" y="203"/>
                      <a:pt x="157" y="208"/>
                    </a:cubicBezTo>
                    <a:cubicBezTo>
                      <a:pt x="146" y="203"/>
                      <a:pt x="146" y="203"/>
                      <a:pt x="146" y="203"/>
                    </a:cubicBezTo>
                    <a:cubicBezTo>
                      <a:pt x="145" y="202"/>
                      <a:pt x="145" y="202"/>
                      <a:pt x="144" y="202"/>
                    </a:cubicBezTo>
                    <a:cubicBezTo>
                      <a:pt x="106" y="179"/>
                      <a:pt x="57" y="147"/>
                      <a:pt x="20" y="124"/>
                    </a:cubicBezTo>
                    <a:cubicBezTo>
                      <a:pt x="16" y="122"/>
                      <a:pt x="13" y="120"/>
                      <a:pt x="9" y="121"/>
                    </a:cubicBezTo>
                    <a:cubicBezTo>
                      <a:pt x="6" y="122"/>
                      <a:pt x="4" y="127"/>
                      <a:pt x="7" y="129"/>
                    </a:cubicBezTo>
                    <a:cubicBezTo>
                      <a:pt x="39" y="152"/>
                      <a:pt x="39" y="152"/>
                      <a:pt x="39" y="152"/>
                    </a:cubicBezTo>
                    <a:cubicBezTo>
                      <a:pt x="28" y="169"/>
                      <a:pt x="32" y="226"/>
                      <a:pt x="38" y="232"/>
                    </a:cubicBezTo>
                    <a:cubicBezTo>
                      <a:pt x="37" y="232"/>
                      <a:pt x="35" y="233"/>
                      <a:pt x="33" y="234"/>
                    </a:cubicBezTo>
                    <a:cubicBezTo>
                      <a:pt x="33" y="234"/>
                      <a:pt x="27" y="241"/>
                      <a:pt x="34" y="246"/>
                    </a:cubicBezTo>
                    <a:cubicBezTo>
                      <a:pt x="39" y="250"/>
                      <a:pt x="64" y="257"/>
                      <a:pt x="70" y="259"/>
                    </a:cubicBezTo>
                    <a:cubicBezTo>
                      <a:pt x="98" y="268"/>
                      <a:pt x="124" y="279"/>
                      <a:pt x="149" y="292"/>
                    </a:cubicBezTo>
                    <a:cubicBezTo>
                      <a:pt x="156" y="296"/>
                      <a:pt x="164" y="302"/>
                      <a:pt x="163" y="310"/>
                    </a:cubicBezTo>
                    <a:cubicBezTo>
                      <a:pt x="159" y="325"/>
                      <a:pt x="159" y="342"/>
                      <a:pt x="163" y="358"/>
                    </a:cubicBezTo>
                    <a:cubicBezTo>
                      <a:pt x="122" y="345"/>
                      <a:pt x="82" y="329"/>
                      <a:pt x="43" y="311"/>
                    </a:cubicBezTo>
                    <a:cubicBezTo>
                      <a:pt x="16" y="299"/>
                      <a:pt x="16" y="299"/>
                      <a:pt x="16" y="299"/>
                    </a:cubicBezTo>
                    <a:cubicBezTo>
                      <a:pt x="14" y="293"/>
                      <a:pt x="16" y="281"/>
                      <a:pt x="16" y="275"/>
                    </a:cubicBezTo>
                    <a:cubicBezTo>
                      <a:pt x="17" y="266"/>
                      <a:pt x="17" y="266"/>
                      <a:pt x="17" y="266"/>
                    </a:cubicBezTo>
                    <a:cubicBezTo>
                      <a:pt x="18" y="258"/>
                      <a:pt x="19" y="249"/>
                      <a:pt x="23" y="241"/>
                    </a:cubicBezTo>
                    <a:cubicBezTo>
                      <a:pt x="25" y="236"/>
                      <a:pt x="18" y="231"/>
                      <a:pt x="13" y="234"/>
                    </a:cubicBezTo>
                    <a:cubicBezTo>
                      <a:pt x="8" y="236"/>
                      <a:pt x="6" y="241"/>
                      <a:pt x="5" y="246"/>
                    </a:cubicBezTo>
                    <a:cubicBezTo>
                      <a:pt x="1" y="261"/>
                      <a:pt x="0" y="276"/>
                      <a:pt x="2" y="291"/>
                    </a:cubicBezTo>
                    <a:cubicBezTo>
                      <a:pt x="3" y="296"/>
                      <a:pt x="3" y="301"/>
                      <a:pt x="6" y="305"/>
                    </a:cubicBezTo>
                    <a:cubicBezTo>
                      <a:pt x="10" y="313"/>
                      <a:pt x="19" y="318"/>
                      <a:pt x="27" y="322"/>
                    </a:cubicBezTo>
                    <a:cubicBezTo>
                      <a:pt x="72" y="343"/>
                      <a:pt x="119" y="360"/>
                      <a:pt x="166" y="373"/>
                    </a:cubicBezTo>
                    <a:cubicBezTo>
                      <a:pt x="168" y="373"/>
                      <a:pt x="170" y="374"/>
                      <a:pt x="172" y="374"/>
                    </a:cubicBezTo>
                    <a:cubicBezTo>
                      <a:pt x="176" y="373"/>
                      <a:pt x="180" y="370"/>
                      <a:pt x="181" y="366"/>
                    </a:cubicBezTo>
                    <a:cubicBezTo>
                      <a:pt x="182" y="362"/>
                      <a:pt x="179" y="336"/>
                      <a:pt x="178" y="327"/>
                    </a:cubicBezTo>
                    <a:cubicBezTo>
                      <a:pt x="177" y="320"/>
                      <a:pt x="176" y="313"/>
                      <a:pt x="178" y="306"/>
                    </a:cubicBezTo>
                    <a:cubicBezTo>
                      <a:pt x="180" y="299"/>
                      <a:pt x="187" y="294"/>
                      <a:pt x="195" y="291"/>
                    </a:cubicBezTo>
                    <a:cubicBezTo>
                      <a:pt x="202" y="288"/>
                      <a:pt x="282" y="257"/>
                      <a:pt x="297" y="250"/>
                    </a:cubicBezTo>
                    <a:cubicBezTo>
                      <a:pt x="301" y="249"/>
                      <a:pt x="305" y="247"/>
                      <a:pt x="307" y="243"/>
                    </a:cubicBezTo>
                    <a:cubicBezTo>
                      <a:pt x="309" y="240"/>
                      <a:pt x="310" y="234"/>
                      <a:pt x="306" y="232"/>
                    </a:cubicBezTo>
                    <a:cubicBezTo>
                      <a:pt x="301" y="228"/>
                      <a:pt x="296" y="225"/>
                      <a:pt x="291" y="221"/>
                    </a:cubicBezTo>
                    <a:cubicBezTo>
                      <a:pt x="287" y="218"/>
                      <a:pt x="282" y="213"/>
                      <a:pt x="283" y="208"/>
                    </a:cubicBezTo>
                    <a:cubicBezTo>
                      <a:pt x="283" y="208"/>
                      <a:pt x="284" y="207"/>
                      <a:pt x="284" y="207"/>
                    </a:cubicBezTo>
                    <a:cubicBezTo>
                      <a:pt x="284" y="205"/>
                      <a:pt x="286" y="203"/>
                      <a:pt x="287" y="202"/>
                    </a:cubicBezTo>
                    <a:cubicBezTo>
                      <a:pt x="287" y="201"/>
                      <a:pt x="288" y="201"/>
                      <a:pt x="288" y="201"/>
                    </a:cubicBezTo>
                    <a:cubicBezTo>
                      <a:pt x="289" y="199"/>
                      <a:pt x="289" y="198"/>
                      <a:pt x="289" y="196"/>
                    </a:cubicBezTo>
                    <a:cubicBezTo>
                      <a:pt x="288" y="193"/>
                      <a:pt x="287" y="193"/>
                      <a:pt x="286" y="194"/>
                    </a:cubicBezTo>
                    <a:cubicBezTo>
                      <a:pt x="286" y="188"/>
                      <a:pt x="286" y="181"/>
                      <a:pt x="286" y="174"/>
                    </a:cubicBezTo>
                    <a:cubicBezTo>
                      <a:pt x="300" y="168"/>
                      <a:pt x="315" y="161"/>
                      <a:pt x="329" y="155"/>
                    </a:cubicBezTo>
                    <a:cubicBezTo>
                      <a:pt x="333" y="153"/>
                      <a:pt x="338" y="149"/>
                      <a:pt x="336" y="145"/>
                    </a:cubicBezTo>
                    <a:close/>
                    <a:moveTo>
                      <a:pt x="46" y="232"/>
                    </a:moveTo>
                    <a:cubicBezTo>
                      <a:pt x="46" y="232"/>
                      <a:pt x="46" y="232"/>
                      <a:pt x="46" y="232"/>
                    </a:cubicBezTo>
                    <a:cubicBezTo>
                      <a:pt x="46" y="232"/>
                      <a:pt x="46" y="232"/>
                      <a:pt x="47" y="232"/>
                    </a:cubicBezTo>
                    <a:cubicBezTo>
                      <a:pt x="46" y="232"/>
                      <a:pt x="46" y="232"/>
                      <a:pt x="46" y="232"/>
                    </a:cubicBezTo>
                    <a:close/>
                    <a:moveTo>
                      <a:pt x="295" y="237"/>
                    </a:moveTo>
                    <a:cubicBezTo>
                      <a:pt x="275" y="252"/>
                      <a:pt x="251" y="261"/>
                      <a:pt x="228" y="270"/>
                    </a:cubicBezTo>
                    <a:cubicBezTo>
                      <a:pt x="215" y="275"/>
                      <a:pt x="203" y="280"/>
                      <a:pt x="190" y="285"/>
                    </a:cubicBezTo>
                    <a:cubicBezTo>
                      <a:pt x="176" y="290"/>
                      <a:pt x="169" y="284"/>
                      <a:pt x="163" y="281"/>
                    </a:cubicBezTo>
                    <a:cubicBezTo>
                      <a:pt x="131" y="266"/>
                      <a:pt x="98" y="251"/>
                      <a:pt x="65" y="239"/>
                    </a:cubicBezTo>
                    <a:cubicBezTo>
                      <a:pt x="123" y="243"/>
                      <a:pt x="196" y="248"/>
                      <a:pt x="252" y="252"/>
                    </a:cubicBezTo>
                    <a:cubicBezTo>
                      <a:pt x="254" y="252"/>
                      <a:pt x="256" y="253"/>
                      <a:pt x="258" y="252"/>
                    </a:cubicBezTo>
                    <a:cubicBezTo>
                      <a:pt x="260" y="251"/>
                      <a:pt x="261" y="249"/>
                      <a:pt x="262" y="248"/>
                    </a:cubicBezTo>
                    <a:cubicBezTo>
                      <a:pt x="267" y="238"/>
                      <a:pt x="273" y="229"/>
                      <a:pt x="279" y="219"/>
                    </a:cubicBezTo>
                    <a:cubicBezTo>
                      <a:pt x="283" y="226"/>
                      <a:pt x="289" y="232"/>
                      <a:pt x="295" y="237"/>
                    </a:cubicBezTo>
                    <a:close/>
                    <a:moveTo>
                      <a:pt x="276" y="178"/>
                    </a:moveTo>
                    <a:cubicBezTo>
                      <a:pt x="278" y="178"/>
                      <a:pt x="278" y="178"/>
                      <a:pt x="278" y="178"/>
                    </a:cubicBezTo>
                    <a:cubicBezTo>
                      <a:pt x="278" y="179"/>
                      <a:pt x="278" y="180"/>
                      <a:pt x="278" y="181"/>
                    </a:cubicBezTo>
                    <a:cubicBezTo>
                      <a:pt x="278" y="181"/>
                      <a:pt x="277" y="182"/>
                      <a:pt x="277" y="182"/>
                    </a:cubicBezTo>
                    <a:cubicBezTo>
                      <a:pt x="258" y="214"/>
                      <a:pt x="258" y="214"/>
                      <a:pt x="258" y="214"/>
                    </a:cubicBezTo>
                    <a:cubicBezTo>
                      <a:pt x="258" y="212"/>
                      <a:pt x="258" y="210"/>
                      <a:pt x="258" y="208"/>
                    </a:cubicBezTo>
                    <a:lnTo>
                      <a:pt x="276" y="178"/>
                    </a:lnTo>
                    <a:close/>
                    <a:moveTo>
                      <a:pt x="259" y="191"/>
                    </a:moveTo>
                    <a:cubicBezTo>
                      <a:pt x="259" y="189"/>
                      <a:pt x="259" y="187"/>
                      <a:pt x="259" y="187"/>
                    </a:cubicBezTo>
                    <a:cubicBezTo>
                      <a:pt x="263" y="185"/>
                      <a:pt x="263" y="185"/>
                      <a:pt x="263" y="185"/>
                    </a:cubicBezTo>
                    <a:lnTo>
                      <a:pt x="259" y="191"/>
                    </a:lnTo>
                    <a:close/>
                    <a:moveTo>
                      <a:pt x="278" y="195"/>
                    </a:moveTo>
                    <a:cubicBezTo>
                      <a:pt x="279" y="198"/>
                      <a:pt x="279" y="200"/>
                      <a:pt x="279" y="202"/>
                    </a:cubicBezTo>
                    <a:cubicBezTo>
                      <a:pt x="273" y="213"/>
                      <a:pt x="262" y="233"/>
                      <a:pt x="260" y="238"/>
                    </a:cubicBezTo>
                    <a:cubicBezTo>
                      <a:pt x="259" y="239"/>
                      <a:pt x="257" y="238"/>
                      <a:pt x="257" y="237"/>
                    </a:cubicBezTo>
                    <a:cubicBezTo>
                      <a:pt x="257" y="236"/>
                      <a:pt x="257" y="234"/>
                      <a:pt x="257" y="231"/>
                    </a:cubicBezTo>
                    <a:lnTo>
                      <a:pt x="278" y="195"/>
                    </a:lnTo>
                    <a:close/>
                    <a:moveTo>
                      <a:pt x="277" y="167"/>
                    </a:moveTo>
                    <a:cubicBezTo>
                      <a:pt x="275" y="168"/>
                      <a:pt x="273" y="169"/>
                      <a:pt x="272" y="170"/>
                    </a:cubicBezTo>
                    <a:cubicBezTo>
                      <a:pt x="250" y="180"/>
                      <a:pt x="227" y="190"/>
                      <a:pt x="208" y="200"/>
                    </a:cubicBezTo>
                    <a:cubicBezTo>
                      <a:pt x="208" y="200"/>
                      <a:pt x="208" y="200"/>
                      <a:pt x="208" y="200"/>
                    </a:cubicBezTo>
                    <a:cubicBezTo>
                      <a:pt x="201" y="203"/>
                      <a:pt x="181" y="210"/>
                      <a:pt x="175" y="210"/>
                    </a:cubicBezTo>
                    <a:cubicBezTo>
                      <a:pt x="170" y="210"/>
                      <a:pt x="167" y="185"/>
                      <a:pt x="168" y="178"/>
                    </a:cubicBezTo>
                    <a:cubicBezTo>
                      <a:pt x="169" y="170"/>
                      <a:pt x="174" y="163"/>
                      <a:pt x="180" y="159"/>
                    </a:cubicBezTo>
                    <a:cubicBezTo>
                      <a:pt x="182" y="157"/>
                      <a:pt x="183" y="154"/>
                      <a:pt x="182" y="152"/>
                    </a:cubicBezTo>
                    <a:cubicBezTo>
                      <a:pt x="183" y="151"/>
                      <a:pt x="184" y="151"/>
                      <a:pt x="185" y="150"/>
                    </a:cubicBezTo>
                    <a:cubicBezTo>
                      <a:pt x="216" y="131"/>
                      <a:pt x="275" y="100"/>
                      <a:pt x="309" y="88"/>
                    </a:cubicBezTo>
                    <a:cubicBezTo>
                      <a:pt x="308" y="94"/>
                      <a:pt x="308" y="100"/>
                      <a:pt x="308" y="107"/>
                    </a:cubicBezTo>
                    <a:cubicBezTo>
                      <a:pt x="306" y="107"/>
                      <a:pt x="304" y="108"/>
                      <a:pt x="303" y="108"/>
                    </a:cubicBezTo>
                    <a:cubicBezTo>
                      <a:pt x="274" y="120"/>
                      <a:pt x="233" y="136"/>
                      <a:pt x="206" y="152"/>
                    </a:cubicBezTo>
                    <a:cubicBezTo>
                      <a:pt x="204" y="153"/>
                      <a:pt x="202" y="155"/>
                      <a:pt x="202" y="157"/>
                    </a:cubicBezTo>
                    <a:cubicBezTo>
                      <a:pt x="201" y="159"/>
                      <a:pt x="203" y="162"/>
                      <a:pt x="205" y="161"/>
                    </a:cubicBezTo>
                    <a:cubicBezTo>
                      <a:pt x="233" y="146"/>
                      <a:pt x="274" y="129"/>
                      <a:pt x="303" y="118"/>
                    </a:cubicBezTo>
                    <a:cubicBezTo>
                      <a:pt x="305" y="117"/>
                      <a:pt x="307" y="117"/>
                      <a:pt x="309" y="117"/>
                    </a:cubicBezTo>
                    <a:cubicBezTo>
                      <a:pt x="310" y="121"/>
                      <a:pt x="310" y="124"/>
                      <a:pt x="311" y="127"/>
                    </a:cubicBezTo>
                    <a:cubicBezTo>
                      <a:pt x="309" y="129"/>
                      <a:pt x="307" y="130"/>
                      <a:pt x="304" y="132"/>
                    </a:cubicBezTo>
                    <a:cubicBezTo>
                      <a:pt x="276" y="145"/>
                      <a:pt x="237" y="162"/>
                      <a:pt x="209" y="174"/>
                    </a:cubicBezTo>
                    <a:cubicBezTo>
                      <a:pt x="207" y="175"/>
                      <a:pt x="206" y="176"/>
                      <a:pt x="205" y="177"/>
                    </a:cubicBezTo>
                    <a:cubicBezTo>
                      <a:pt x="204" y="179"/>
                      <a:pt x="204" y="181"/>
                      <a:pt x="205" y="182"/>
                    </a:cubicBezTo>
                    <a:cubicBezTo>
                      <a:pt x="207" y="183"/>
                      <a:pt x="208" y="182"/>
                      <a:pt x="210" y="181"/>
                    </a:cubicBezTo>
                    <a:cubicBezTo>
                      <a:pt x="238" y="169"/>
                      <a:pt x="278" y="152"/>
                      <a:pt x="306" y="139"/>
                    </a:cubicBezTo>
                    <a:cubicBezTo>
                      <a:pt x="309" y="138"/>
                      <a:pt x="312" y="137"/>
                      <a:pt x="315" y="137"/>
                    </a:cubicBezTo>
                    <a:cubicBezTo>
                      <a:pt x="316" y="140"/>
                      <a:pt x="318" y="144"/>
                      <a:pt x="320" y="147"/>
                    </a:cubicBezTo>
                    <a:cubicBezTo>
                      <a:pt x="307" y="153"/>
                      <a:pt x="292" y="160"/>
                      <a:pt x="277" y="167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43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tfpColumnIndicatorGroup2">
            <a:extLst>
              <a:ext uri="{FF2B5EF4-FFF2-40B4-BE49-F238E27FC236}">
                <a16:creationId xmlns:a16="http://schemas.microsoft.com/office/drawing/2014/main" id="{C79AF9B4-EC2C-BF3B-B89E-BE5A4841FB07}"/>
              </a:ext>
            </a:extLst>
          </p:cNvPr>
          <p:cNvGrpSpPr/>
          <p:nvPr/>
        </p:nvGrpSpPr>
        <p:grpSpPr>
          <a:xfrm>
            <a:off x="0" y="7518226"/>
            <a:ext cx="9729788" cy="148875"/>
            <a:chOff x="0" y="7518226"/>
            <a:chExt cx="9729788" cy="148875"/>
          </a:xfrm>
        </p:grpSpPr>
        <p:sp>
          <p:nvSpPr>
            <p:cNvPr id="16" name="btfpColumnGapBlocker192824">
              <a:extLst>
                <a:ext uri="{FF2B5EF4-FFF2-40B4-BE49-F238E27FC236}">
                  <a16:creationId xmlns:a16="http://schemas.microsoft.com/office/drawing/2014/main" id="{0BAE9B57-2C48-82D6-0FDE-D9EC9EB96A7A}"/>
                </a:ext>
              </a:extLst>
            </p:cNvPr>
            <p:cNvSpPr/>
            <p:nvPr/>
          </p:nvSpPr>
          <p:spPr bwMode="gray">
            <a:xfrm>
              <a:off x="9588500" y="7518226"/>
              <a:ext cx="141288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btfpColumnGapBlocker458702">
              <a:extLst>
                <a:ext uri="{FF2B5EF4-FFF2-40B4-BE49-F238E27FC236}">
                  <a16:creationId xmlns:a16="http://schemas.microsoft.com/office/drawing/2014/main" id="{34983630-A3FF-18CE-A6FF-7B2D799599AB}"/>
                </a:ext>
              </a:extLst>
            </p:cNvPr>
            <p:cNvSpPr/>
            <p:nvPr/>
          </p:nvSpPr>
          <p:spPr bwMode="gray">
            <a:xfrm>
              <a:off x="0" y="7518226"/>
              <a:ext cx="368300" cy="148875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btfpColumnIndicator841185">
              <a:extLst>
                <a:ext uri="{FF2B5EF4-FFF2-40B4-BE49-F238E27FC236}">
                  <a16:creationId xmlns:a16="http://schemas.microsoft.com/office/drawing/2014/main" id="{EAE197B0-990F-D4AC-AD96-083229F7782E}"/>
                </a:ext>
              </a:extLst>
            </p:cNvPr>
            <p:cNvCxnSpPr/>
            <p:nvPr/>
          </p:nvCxnSpPr>
          <p:spPr>
            <a:xfrm flipV="1">
              <a:off x="95885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btfpColumnIndicator761842">
              <a:extLst>
                <a:ext uri="{FF2B5EF4-FFF2-40B4-BE49-F238E27FC236}">
                  <a16:creationId xmlns:a16="http://schemas.microsoft.com/office/drawing/2014/main" id="{B3046377-8B97-9435-F83A-C25F0A822725}"/>
                </a:ext>
              </a:extLst>
            </p:cNvPr>
            <p:cNvCxnSpPr/>
            <p:nvPr/>
          </p:nvCxnSpPr>
          <p:spPr>
            <a:xfrm flipV="1">
              <a:off x="368300" y="7518226"/>
              <a:ext cx="0" cy="148875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btfpColumnIndicatorGroup1">
            <a:extLst>
              <a:ext uri="{FF2B5EF4-FFF2-40B4-BE49-F238E27FC236}">
                <a16:creationId xmlns:a16="http://schemas.microsoft.com/office/drawing/2014/main" id="{CAA74594-1CB3-1237-7B86-CDEAE8BD48F2}"/>
              </a:ext>
            </a:extLst>
          </p:cNvPr>
          <p:cNvGrpSpPr/>
          <p:nvPr/>
        </p:nvGrpSpPr>
        <p:grpSpPr>
          <a:xfrm>
            <a:off x="0" y="-223314"/>
            <a:ext cx="9729788" cy="148876"/>
            <a:chOff x="0" y="-223314"/>
            <a:chExt cx="9729788" cy="148876"/>
          </a:xfrm>
        </p:grpSpPr>
        <p:sp>
          <p:nvSpPr>
            <p:cNvPr id="12" name="btfpColumnGapBlocker336130">
              <a:extLst>
                <a:ext uri="{FF2B5EF4-FFF2-40B4-BE49-F238E27FC236}">
                  <a16:creationId xmlns:a16="http://schemas.microsoft.com/office/drawing/2014/main" id="{A6146B29-E175-9E18-9594-F875327F7695}"/>
                </a:ext>
              </a:extLst>
            </p:cNvPr>
            <p:cNvSpPr/>
            <p:nvPr/>
          </p:nvSpPr>
          <p:spPr bwMode="gray">
            <a:xfrm>
              <a:off x="9588500" y="-223314"/>
              <a:ext cx="141288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" name="btfpColumnGapBlocker463416">
              <a:extLst>
                <a:ext uri="{FF2B5EF4-FFF2-40B4-BE49-F238E27FC236}">
                  <a16:creationId xmlns:a16="http://schemas.microsoft.com/office/drawing/2014/main" id="{3EF534D7-68CF-506E-8B09-A1E077356685}"/>
                </a:ext>
              </a:extLst>
            </p:cNvPr>
            <p:cNvSpPr/>
            <p:nvPr/>
          </p:nvSpPr>
          <p:spPr bwMode="gray">
            <a:xfrm>
              <a:off x="0" y="-223314"/>
              <a:ext cx="368300" cy="148876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btfpColumnIndicator295559">
              <a:extLst>
                <a:ext uri="{FF2B5EF4-FFF2-40B4-BE49-F238E27FC236}">
                  <a16:creationId xmlns:a16="http://schemas.microsoft.com/office/drawing/2014/main" id="{2D1C1630-1344-F312-F129-D0470BB76F74}"/>
                </a:ext>
              </a:extLst>
            </p:cNvPr>
            <p:cNvCxnSpPr/>
            <p:nvPr/>
          </p:nvCxnSpPr>
          <p:spPr>
            <a:xfrm flipV="1">
              <a:off x="95885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718909">
              <a:extLst>
                <a:ext uri="{FF2B5EF4-FFF2-40B4-BE49-F238E27FC236}">
                  <a16:creationId xmlns:a16="http://schemas.microsoft.com/office/drawing/2014/main" id="{1754497B-3360-1E31-3C95-40275A953014}"/>
                </a:ext>
              </a:extLst>
            </p:cNvPr>
            <p:cNvCxnSpPr/>
            <p:nvPr/>
          </p:nvCxnSpPr>
          <p:spPr>
            <a:xfrm flipV="1">
              <a:off x="368300" y="-223314"/>
              <a:ext cx="0" cy="148876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Tips: How to find coaching and mentoring opportunities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indent="0"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overall_0_131884056077255879 columns_1_131884056077255879</a:t>
            </a:r>
            <a:endParaRPr lang="en-US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13" name="btfpBulletedListLegacy285034"/>
          <p:cNvSpPr/>
          <p:nvPr/>
        </p:nvSpPr>
        <p:spPr>
          <a:xfrm>
            <a:off x="4645336" y="3051152"/>
            <a:ext cx="484213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 feel energized and equipped to provide coaching on this type of stretch assignment? 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else within the organization might be a great advisor? (Consider Board members and volunteers as well as staff)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known for doing this well at other organizations or in the community? </a:t>
            </a:r>
          </a:p>
          <a:p>
            <a:pPr marL="177800" indent="-177800">
              <a:spcBef>
                <a:spcPts val="1200"/>
              </a:spcBef>
              <a:spcAft>
                <a:spcPts val="600"/>
              </a:spcAft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opportunities might there be to shadow an internal or external expert?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4213" y="1222747"/>
            <a:ext cx="8437485" cy="1569660"/>
            <a:chOff x="598488" y="2081256"/>
            <a:chExt cx="8437485" cy="1569660"/>
          </a:xfrm>
        </p:grpSpPr>
        <p:sp>
          <p:nvSpPr>
            <p:cNvPr id="15" name="TextBox 14"/>
            <p:cNvSpPr txBox="1"/>
            <p:nvPr/>
          </p:nvSpPr>
          <p:spPr>
            <a:xfrm>
              <a:off x="692730" y="2081256"/>
              <a:ext cx="2504690" cy="156966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0" indent="0" algn="ctr">
                <a:buNone/>
              </a:pPr>
              <a:r>
                <a:rPr lang="en-US" sz="9600" b="1" dirty="0">
                  <a:solidFill>
                    <a:schemeClr val="accent1"/>
                  </a:solidFill>
                </a:rPr>
                <a:t>20%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98488" y="3573294"/>
              <a:ext cx="8437485" cy="0"/>
            </a:xfrm>
            <a:prstGeom prst="line">
              <a:avLst/>
            </a:prstGeom>
            <a:ln w="34925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4756332" y="1559946"/>
            <a:ext cx="4620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 and </a:t>
            </a:r>
            <a:b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59" y="3928176"/>
            <a:ext cx="1829002" cy="18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6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0"/>
  <p:tag name="ARTICULATE_SLIDE_THUMBNAIL_REFRESH" val="1"/>
  <p:tag name="ARTICULATE_PROJECT_OPEN" val="0"/>
  <p:tag name="OFFICE" val="Bridgespan"/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1033&quot; FormatString=&quot;M/d/yyyy&quot; /&gt;&lt;/MekkoFormats&gt;"/>
  <p:tag name="BTFPCOLUMNGUIDE" val="Visib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4976640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ROTATIO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ridgespan Core">
  <a:themeElements>
    <a:clrScheme name="Bridgespan">
      <a:dk1>
        <a:srgbClr val="464547"/>
      </a:dk1>
      <a:lt1>
        <a:srgbClr val="D0D1D3"/>
      </a:lt1>
      <a:dk2>
        <a:srgbClr val="FFFFFF"/>
      </a:dk2>
      <a:lt2>
        <a:srgbClr val="00437A"/>
      </a:lt2>
      <a:accent1>
        <a:srgbClr val="00A9E0"/>
      </a:accent1>
      <a:accent2>
        <a:srgbClr val="F08613"/>
      </a:accent2>
      <a:accent3>
        <a:srgbClr val="747678"/>
      </a:accent3>
      <a:accent4>
        <a:srgbClr val="008542"/>
      </a:accent4>
      <a:accent5>
        <a:srgbClr val="7AB800"/>
      </a:accent5>
      <a:accent6>
        <a:srgbClr val="70CDE3"/>
      </a:accent6>
      <a:hlink>
        <a:srgbClr val="00A9E0"/>
      </a:hlink>
      <a:folHlink>
        <a:srgbClr val="00A9E0"/>
      </a:folHlink>
    </a:clrScheme>
    <a:fontScheme name="Bridgespa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rgbClr val="00A9E0"/>
        </a:solidFill>
        <a:ln w="22225" cap="flat" cmpd="sng" algn="ctr">
          <a:noFill/>
          <a:prstDash val="solid"/>
          <a:miter lim="800000"/>
          <a:headEnd type="none" w="med" len="med"/>
          <a:tailEnd type="none" w="med" len="med"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 cap="flat">
          <a:solidFill>
            <a:schemeClr val="accent1"/>
          </a:solidFill>
          <a:bevel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36000" tIns="36000" rIns="36000" bIns="36000" rtlCol="0">
        <a:spAutoFit/>
      </a:bodyPr>
      <a:lstStyle>
        <a:defPPr marL="0" indent="0">
          <a:buNone/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idgespan Core.potx" id="{9DC475F7-F08E-4006-B04E-7103BB6281A5}" vid="{AE16C989-B472-43B1-86B2-90EAD3443C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FC437123A5E499CDFCA582975D46A" ma:contentTypeVersion="10" ma:contentTypeDescription="Create a new document." ma:contentTypeScope="" ma:versionID="e52a1ef2de02840f260e03024fd747ad">
  <xsd:schema xmlns:xsd="http://www.w3.org/2001/XMLSchema" xmlns:xs="http://www.w3.org/2001/XMLSchema" xmlns:p="http://schemas.microsoft.com/office/2006/metadata/properties" xmlns:ns2="d9c21a19-ca49-474f-84b8-7f7ba68f57aa" xmlns:ns3="3cc0437f-ecd1-475e-a7e0-0cb86526f5bb" targetNamespace="http://schemas.microsoft.com/office/2006/metadata/properties" ma:root="true" ma:fieldsID="8cba43a7a650fc69626365f7a85a1a7f" ns2:_="" ns3:_="">
    <xsd:import namespace="d9c21a19-ca49-474f-84b8-7f7ba68f57aa"/>
    <xsd:import namespace="3cc0437f-ecd1-475e-a7e0-0cb86526f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21a19-ca49-474f-84b8-7f7ba68f5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0437f-ecd1-475e-a7e0-0cb86526f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0099B9-3A56-4A00-BEE2-FFDA9FF8B9A0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3cc0437f-ecd1-475e-a7e0-0cb86526f5bb"/>
    <ds:schemaRef ds:uri="http://www.w3.org/XML/1998/namespace"/>
    <ds:schemaRef ds:uri="http://purl.org/dc/dcmitype/"/>
    <ds:schemaRef ds:uri="d9c21a19-ca49-474f-84b8-7f7ba68f57aa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390B42-EC59-4F7B-A691-4898385C8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BB88A-A516-42A3-B89F-B47DF534F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c21a19-ca49-474f-84b8-7f7ba68f57aa"/>
    <ds:schemaRef ds:uri="3cc0437f-ecd1-475e-a7e0-0cb86526f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549</TotalTime>
  <Words>1494</Words>
  <Application>Microsoft Office PowerPoint</Application>
  <PresentationFormat>Custom</PresentationFormat>
  <Paragraphs>203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Bridgespan Core</vt:lpstr>
      <vt:lpstr>Quick Start guide:  Develop future Nonprofit leaders with 70/20/10</vt:lpstr>
      <vt:lpstr>PowerPoint Presentation</vt:lpstr>
      <vt:lpstr>To build future leaders, executive teams can put three key practices into place</vt:lpstr>
      <vt:lpstr>PowerPoint Presentation</vt:lpstr>
      <vt:lpstr>A useful rule of thumb for how adults develop</vt:lpstr>
      <vt:lpstr> Research shows that 70/20/10 may be the optimum mix for leadership development</vt:lpstr>
      <vt:lpstr>Start by identifying competencies for your direct reports, and activities that could develop them</vt:lpstr>
      <vt:lpstr>Tips: How to find on-the-job opportunities</vt:lpstr>
      <vt:lpstr>Tips: How to find coaching and mentoring opportunities</vt:lpstr>
      <vt:lpstr>Tips: How to find formal learning opportunities</vt:lpstr>
      <vt:lpstr>Exercise: Co-create a development plan</vt:lpstr>
      <vt:lpstr>Directions: How to complete a development plan</vt:lpstr>
      <vt:lpstr>Example of a completed 70/20/10 development plan</vt:lpstr>
      <vt:lpstr>Development plan:</vt:lpstr>
      <vt:lpstr>Development planning is most powerful when collectively owned by the organization’s executive team</vt:lpstr>
      <vt:lpstr>If you want to put these practices into place in your organization, explore these resources</vt:lpstr>
      <vt:lpstr>If you want to put these practices into place in your organization, explore these resources</vt:lpstr>
      <vt:lpstr>Questions?</vt:lpstr>
    </vt:vector>
  </TitlesOfParts>
  <Company>Bain &amp;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70/20/10</dc:title>
  <dc:creator>Isakower, Alyssa</dc:creator>
  <cp:lastModifiedBy>Isakower, Alyssa</cp:lastModifiedBy>
  <cp:revision>41</cp:revision>
  <cp:lastPrinted>2017-02-15T14:23:56Z</cp:lastPrinted>
  <dcterms:created xsi:type="dcterms:W3CDTF">2018-11-29T14:19:03Z</dcterms:created>
  <dcterms:modified xsi:type="dcterms:W3CDTF">2025-12-16T20:15:30Z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75BE6827-2C01-4A24-B581-34AEC1ACBB6F</vt:lpwstr>
  </property>
  <property fmtid="{D5CDD505-2E9C-101B-9397-08002B2CF9AE}" pid="3" name="ArticulatePath">
    <vt:lpwstr>Bain Core Client Master Template (16_9)</vt:lpwstr>
  </property>
  <property fmtid="{D5CDD505-2E9C-101B-9397-08002B2CF9AE}" pid="4" name="ContentTypeId">
    <vt:lpwstr>0x010100757FC437123A5E499CDFCA582975D46A</vt:lpwstr>
  </property>
</Properties>
</file>