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9728200" cy="7445375"/>
  <p:notesSz cx="6858000" cy="9144000"/>
  <p:custDataLst>
    <p:tags r:id="rId7"/>
  </p:custDataLst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5">
          <p15:clr>
            <a:srgbClr val="A4A3A4"/>
          </p15:clr>
        </p15:guide>
        <p15:guide id="2" pos="30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82" y="90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image" Target="../media/image5.jpeg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image" Target="../media/image4.png"/><Relationship Id="rId5" Type="http://schemas.openxmlformats.org/officeDocument/2006/relationships/tags" Target="../tags/tag8.xml"/><Relationship Id="rId10" Type="http://schemas.openxmlformats.org/officeDocument/2006/relationships/image" Target="../media/image1.emf"/><Relationship Id="rId4" Type="http://schemas.openxmlformats.org/officeDocument/2006/relationships/tags" Target="../tags/tag7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763277" y="7222045"/>
            <a:ext cx="1304523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ld-toolkit-next-step-create-co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402841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Your next step: Create a conversation calendar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r>
              <a:rPr lang="en-CA" sz="1000" noProof="0" smtClean="0">
                <a:latin typeface="Arial" pitchFamily="34" charset="0"/>
                <a:cs typeface="Arial" pitchFamily="34" charset="0"/>
              </a:rPr>
              <a:t> </a:t>
            </a:r>
            <a:endParaRPr lang="en-CA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8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your conversation calendar</a:t>
            </a:r>
            <a:endParaRPr lang="en-US" dirty="0"/>
          </a:p>
        </p:txBody>
      </p:sp>
      <p:sp>
        <p:nvSpPr>
          <p:cNvPr id="3" name="Source"/>
          <p:cNvSpPr>
            <a:spLocks noGrp="1"/>
          </p:cNvSpPr>
          <p:nvPr/>
        </p:nvSpPr>
        <p:spPr bwMode="auto">
          <a:xfrm>
            <a:off x="1023961" y="1874920"/>
            <a:ext cx="7405431" cy="303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Your conversation calendar will lay out the series of meetings you and your senior leadership team should have to ensure you are discussing key elements of leadership development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One: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Look at Save the Children’s conversation calendar and read what each meeting is for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Two: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Think through the series of meetings you already have with your team and board. Where can you fit in additional leadership development meetings? When should you kick off this process?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322887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5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971" y="149789"/>
            <a:ext cx="9510384" cy="905899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Example: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Save the Children’s conversation calendar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3550642"/>
              </p:ext>
            </p:extLst>
          </p:nvPr>
        </p:nvGraphicFramePr>
        <p:xfrm>
          <a:off x="184151" y="2841815"/>
          <a:ext cx="9359900" cy="403555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871980"/>
                <a:gridCol w="1871980"/>
                <a:gridCol w="1871980"/>
                <a:gridCol w="1871980"/>
                <a:gridCol w="1871980"/>
              </a:tblGrid>
              <a:tr h="3852672"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CEO and each member of the senior team meet to set 5-6 individual goals for the coming year </a:t>
                      </a:r>
                    </a:p>
                    <a:p>
                      <a:pPr marL="504000" marR="0" lvl="1" indent="-108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Note: At least 1 goal must be related to leadership development</a:t>
                      </a:r>
                    </a:p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Senior team members do the same with their direct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CEO holds assessment meetings with each member of his senior team to assess the succession potential of each one of their direct reports, identifying:</a:t>
                      </a:r>
                    </a:p>
                    <a:p>
                      <a:pPr marL="504000" marR="0" lvl="1" indent="-108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People who are ready to step up immediately into leadership roles</a:t>
                      </a:r>
                    </a:p>
                    <a:p>
                      <a:pPr marL="504000" marR="0" lvl="1" indent="-108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People who will be ready after future development</a:t>
                      </a:r>
                    </a:p>
                    <a:p>
                      <a:pPr marL="504000" marR="0" lvl="1" indent="-108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504000" marR="0" lvl="1" indent="-108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504000" marR="0" lvl="1" indent="-108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CEO uses meetings to create report on talent development to give the board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CEO reviews senior team succession plan with the board and vice president of HR in closed-door session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CEO holds individual progress meetings with senior team members, checking on their progression against December goals</a:t>
                      </a:r>
                    </a:p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Senior team members do the same with their direct reports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CEO meets with entire senior leadership team to review and update organization’s succession plan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KMATable3ValueChain1"/>
          <p:cNvSpPr/>
          <p:nvPr/>
        </p:nvSpPr>
        <p:spPr>
          <a:xfrm>
            <a:off x="184151" y="1512887"/>
            <a:ext cx="2018284" cy="731520"/>
          </a:xfrm>
          <a:prstGeom prst="chevron">
            <a:avLst>
              <a:gd name="adj" fmla="val 0"/>
            </a:avLst>
          </a:prstGeom>
          <a:solidFill>
            <a:schemeClr val="bg2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December</a:t>
            </a:r>
            <a:endParaRPr lang="en-US" sz="13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KMATable3ValueChain2"/>
          <p:cNvSpPr/>
          <p:nvPr/>
        </p:nvSpPr>
        <p:spPr>
          <a:xfrm>
            <a:off x="2056132" y="1512887"/>
            <a:ext cx="2018284" cy="731520"/>
          </a:xfrm>
          <a:prstGeom prst="chevron">
            <a:avLst>
              <a:gd name="adj" fmla="val 20000"/>
            </a:avLst>
          </a:prstGeom>
          <a:solidFill>
            <a:schemeClr val="bg2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January</a:t>
            </a:r>
            <a:endParaRPr lang="en-US" sz="13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KMATable3ValueChain3"/>
          <p:cNvSpPr/>
          <p:nvPr/>
        </p:nvSpPr>
        <p:spPr>
          <a:xfrm>
            <a:off x="3928111" y="1512887"/>
            <a:ext cx="2018284" cy="731520"/>
          </a:xfrm>
          <a:prstGeom prst="chevron">
            <a:avLst>
              <a:gd name="adj" fmla="val 20000"/>
            </a:avLst>
          </a:prstGeom>
          <a:solidFill>
            <a:schemeClr val="bg2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February</a:t>
            </a:r>
            <a:endParaRPr lang="en-US" sz="1300" i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KMATable3ValueChain4"/>
          <p:cNvSpPr/>
          <p:nvPr/>
        </p:nvSpPr>
        <p:spPr>
          <a:xfrm>
            <a:off x="5800091" y="1512887"/>
            <a:ext cx="2018284" cy="731520"/>
          </a:xfrm>
          <a:prstGeom prst="chevron">
            <a:avLst>
              <a:gd name="adj" fmla="val 20000"/>
            </a:avLst>
          </a:prstGeom>
          <a:solidFill>
            <a:schemeClr val="bg2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March &amp; September</a:t>
            </a:r>
            <a:endParaRPr lang="en-US" sz="13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KMATable3ValueChain5"/>
          <p:cNvSpPr/>
          <p:nvPr/>
        </p:nvSpPr>
        <p:spPr>
          <a:xfrm>
            <a:off x="7672072" y="1512887"/>
            <a:ext cx="2018284" cy="731520"/>
          </a:xfrm>
          <a:prstGeom prst="chevron">
            <a:avLst>
              <a:gd name="adj" fmla="val 20000"/>
            </a:avLst>
          </a:prstGeom>
          <a:solidFill>
            <a:schemeClr val="bg2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October</a:t>
            </a:r>
            <a:endParaRPr lang="en-US" sz="1300" i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danwoog.files.wordpress.com/2013/01/save-the-children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0" b="28500"/>
          <a:stretch/>
        </p:blipFill>
        <p:spPr bwMode="auto">
          <a:xfrm>
            <a:off x="7279484" y="6454776"/>
            <a:ext cx="2448717" cy="97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215900" y="2287196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Goal setting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094476" y="2287196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Talent assessment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081445" y="5551487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Board report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973052" y="2287196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Review succession plan with board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730204" y="2287196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Update succession plan with team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851628" y="2287196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Progress-to-goals meeting (2)</a:t>
            </a:r>
          </a:p>
        </p:txBody>
      </p:sp>
      <p:sp>
        <p:nvSpPr>
          <p:cNvPr id="9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2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Activity: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What will your leadership development conversation calendar look like?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214135"/>
              </p:ext>
            </p:extLst>
          </p:nvPr>
        </p:nvGraphicFramePr>
        <p:xfrm>
          <a:off x="215900" y="1665287"/>
          <a:ext cx="6019800" cy="541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6600"/>
                <a:gridCol w="2006600"/>
                <a:gridCol w="2006600"/>
              </a:tblGrid>
              <a:tr h="13525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January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February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March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July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August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October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November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December</a:t>
                      </a:r>
                      <a:endParaRPr lang="en-US" sz="1400" b="1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7073900" y="1817687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Goal setting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073900" y="4112888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Talent assessment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073900" y="4877955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Board report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073900" y="5643022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Review succession plan with board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73900" y="6408089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Update succession plan with team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073900" y="2582754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Progress-to-goals meeting (1 of 2)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073900" y="3347821"/>
            <a:ext cx="1828800" cy="438798"/>
          </a:xfrm>
          <a:prstGeom prst="round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3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Progress-to-goals meeting (2 of 2)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900" y="1208088"/>
            <a:ext cx="6019800" cy="461665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2400" cap="small" dirty="0" smtClean="0">
                <a:latin typeface="Arial" pitchFamily="34" charset="0"/>
                <a:cs typeface="Arial" pitchFamily="34" charset="0"/>
              </a:rPr>
              <a:t>Yearly Calendar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35700" y="1263011"/>
            <a:ext cx="3492500" cy="461665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2400" cap="small" dirty="0" smtClean="0">
                <a:latin typeface="Arial" pitchFamily="34" charset="0"/>
                <a:cs typeface="Arial" pitchFamily="34" charset="0"/>
              </a:rPr>
              <a:t>Meeting Type</a:t>
            </a:r>
          </a:p>
        </p:txBody>
      </p:sp>
      <p:sp>
        <p:nvSpPr>
          <p:cNvPr id="4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FORMATS" val="&lt;?xml version=&quot;1.0&quot; encoding=&quot;utf-8&quot;?&gt;&lt;MekkoFormats&gt;&lt;NumberFormat DecimalSeparator=&quot;.&quot; ThousandSeparator=&quot;,&quot; NegativeNumberFormat=&quot;1&quot; /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3"/>
  <p:tag name="HEADERROWTYPE" val="ValueChainHead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heme/theme1.xml><?xml version="1.0" encoding="utf-8"?>
<a:theme xmlns:a="http://schemas.openxmlformats.org/drawingml/2006/main" name="Bridgespan Group">
  <a:themeElements>
    <a:clrScheme name="Bridgespan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FFFFFF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84</TotalTime>
  <Words>354</Words>
  <Application>Microsoft Office PowerPoint</Application>
  <PresentationFormat>Custom</PresentationFormat>
  <Paragraphs>58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Caecilia LT Std Bold</vt:lpstr>
      <vt:lpstr>Calibri</vt:lpstr>
      <vt:lpstr>Marlett</vt:lpstr>
      <vt:lpstr>Verdana</vt:lpstr>
      <vt:lpstr>Bridgespan Group</vt:lpstr>
      <vt:lpstr>think-cell Slide</vt:lpstr>
      <vt:lpstr>Your next step: Create a conversation calendar</vt:lpstr>
      <vt:lpstr>Creating your conversation calendar</vt:lpstr>
      <vt:lpstr>Example: Save the Children’s conversation calendar</vt:lpstr>
      <vt:lpstr>Activity: What will your leadership development conversation calendar look like?</vt:lpstr>
    </vt:vector>
  </TitlesOfParts>
  <Company>Bain &amp; Company,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Matthews, Carole</cp:lastModifiedBy>
  <cp:revision>39</cp:revision>
  <dcterms:created xsi:type="dcterms:W3CDTF">2013-06-11T13:31:30Z</dcterms:created>
  <dcterms:modified xsi:type="dcterms:W3CDTF">2016-05-10T16:51:08Z</dcterms:modified>
</cp:coreProperties>
</file>