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64" r:id="rId3"/>
    <p:sldId id="259" r:id="rId4"/>
    <p:sldId id="261" r:id="rId5"/>
    <p:sldId id="262" r:id="rId6"/>
    <p:sldId id="257" r:id="rId7"/>
    <p:sldId id="263"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9999"/>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7" d="100"/>
          <a:sy n="97" d="100"/>
        </p:scale>
        <p:origin x="6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CEA623-7DC0-470A-8CF0-856833D125DE}" type="doc">
      <dgm:prSet loTypeId="urn:microsoft.com/office/officeart/2005/8/layout/hChevron3" loCatId="process" qsTypeId="urn:microsoft.com/office/officeart/2005/8/quickstyle/simple1" qsCatId="simple" csTypeId="urn:microsoft.com/office/officeart/2005/8/colors/accent0_1" csCatId="mainScheme" phldr="1"/>
      <dgm:spPr/>
    </dgm:pt>
    <dgm:pt modelId="{9D86C5DD-3C1F-4A43-90CD-F59B9918870B}">
      <dgm:prSet phldrT="[Text]"/>
      <dgm:spPr>
        <a:solidFill>
          <a:srgbClr val="009999">
            <a:alpha val="34902"/>
          </a:srgbClr>
        </a:solidFill>
      </dgm:spPr>
      <dgm:t>
        <a:bodyPr/>
        <a:lstStyle/>
        <a:p>
          <a:endParaRPr lang="en-US" dirty="0"/>
        </a:p>
      </dgm:t>
    </dgm:pt>
    <dgm:pt modelId="{48500EC9-0DF8-43C1-A8B7-C638224B855A}" type="parTrans" cxnId="{9D68D324-0541-48FB-9FF8-CB5C0BD0384E}">
      <dgm:prSet/>
      <dgm:spPr/>
      <dgm:t>
        <a:bodyPr/>
        <a:lstStyle/>
        <a:p>
          <a:endParaRPr lang="en-US"/>
        </a:p>
      </dgm:t>
    </dgm:pt>
    <dgm:pt modelId="{D70A7768-6B69-42A1-B01C-7DD6C8374705}" type="sibTrans" cxnId="{9D68D324-0541-48FB-9FF8-CB5C0BD0384E}">
      <dgm:prSet/>
      <dgm:spPr/>
      <dgm:t>
        <a:bodyPr/>
        <a:lstStyle/>
        <a:p>
          <a:endParaRPr lang="en-US"/>
        </a:p>
      </dgm:t>
    </dgm:pt>
    <dgm:pt modelId="{DCE6DC79-13AA-4567-94F4-A7A2051E637C}">
      <dgm:prSet phldrT="[Text]"/>
      <dgm:spPr>
        <a:solidFill>
          <a:srgbClr val="009999"/>
        </a:solidFill>
      </dgm:spPr>
      <dgm:t>
        <a:bodyPr/>
        <a:lstStyle/>
        <a:p>
          <a:r>
            <a:rPr lang="en-US" dirty="0"/>
            <a:t> </a:t>
          </a:r>
        </a:p>
      </dgm:t>
    </dgm:pt>
    <dgm:pt modelId="{A50DCA78-37E9-46B7-8DD9-70BEB19C4647}" type="parTrans" cxnId="{62846612-CB60-492E-A96E-D28D49AAE5ED}">
      <dgm:prSet/>
      <dgm:spPr/>
      <dgm:t>
        <a:bodyPr/>
        <a:lstStyle/>
        <a:p>
          <a:endParaRPr lang="en-US"/>
        </a:p>
      </dgm:t>
    </dgm:pt>
    <dgm:pt modelId="{4A3DEA3E-FCD8-4B6F-B47B-E91DD3F202DB}" type="sibTrans" cxnId="{62846612-CB60-492E-A96E-D28D49AAE5ED}">
      <dgm:prSet/>
      <dgm:spPr/>
      <dgm:t>
        <a:bodyPr/>
        <a:lstStyle/>
        <a:p>
          <a:endParaRPr lang="en-US"/>
        </a:p>
      </dgm:t>
    </dgm:pt>
    <dgm:pt modelId="{73E13E72-F513-479E-AB28-6333C1EC8E67}">
      <dgm:prSet phldrT="[Text]"/>
      <dgm:spPr>
        <a:solidFill>
          <a:srgbClr val="008080"/>
        </a:solidFill>
      </dgm:spPr>
      <dgm:t>
        <a:bodyPr/>
        <a:lstStyle/>
        <a:p>
          <a:r>
            <a:rPr lang="en-US" dirty="0"/>
            <a:t> </a:t>
          </a:r>
        </a:p>
      </dgm:t>
    </dgm:pt>
    <dgm:pt modelId="{8259DF79-E59B-40CA-A9F0-5291A46B6527}" type="parTrans" cxnId="{0BAA69AD-79BC-4B86-A2A6-CC529FB00F10}">
      <dgm:prSet/>
      <dgm:spPr/>
      <dgm:t>
        <a:bodyPr/>
        <a:lstStyle/>
        <a:p>
          <a:endParaRPr lang="en-US"/>
        </a:p>
      </dgm:t>
    </dgm:pt>
    <dgm:pt modelId="{FE44E375-04CF-4DA8-8B93-B4DC354571C8}" type="sibTrans" cxnId="{0BAA69AD-79BC-4B86-A2A6-CC529FB00F10}">
      <dgm:prSet/>
      <dgm:spPr/>
      <dgm:t>
        <a:bodyPr/>
        <a:lstStyle/>
        <a:p>
          <a:endParaRPr lang="en-US"/>
        </a:p>
      </dgm:t>
    </dgm:pt>
    <dgm:pt modelId="{F2BBFD1C-7AD3-4F67-A32F-FF57981A0511}" type="pres">
      <dgm:prSet presAssocID="{8DCEA623-7DC0-470A-8CF0-856833D125DE}" presName="Name0" presStyleCnt="0">
        <dgm:presLayoutVars>
          <dgm:dir/>
          <dgm:resizeHandles val="exact"/>
        </dgm:presLayoutVars>
      </dgm:prSet>
      <dgm:spPr/>
    </dgm:pt>
    <dgm:pt modelId="{75FB47A9-D505-4DB3-A571-A7F118BC14D1}" type="pres">
      <dgm:prSet presAssocID="{9D86C5DD-3C1F-4A43-90CD-F59B9918870B}" presName="parTxOnly" presStyleLbl="node1" presStyleIdx="0" presStyleCnt="3" custScaleY="57989" custLinFactNeighborY="407">
        <dgm:presLayoutVars>
          <dgm:bulletEnabled val="1"/>
        </dgm:presLayoutVars>
      </dgm:prSet>
      <dgm:spPr/>
    </dgm:pt>
    <dgm:pt modelId="{DF06ED06-2F03-40EE-928C-685ADF9ED7EC}" type="pres">
      <dgm:prSet presAssocID="{D70A7768-6B69-42A1-B01C-7DD6C8374705}" presName="parSpace" presStyleCnt="0"/>
      <dgm:spPr/>
    </dgm:pt>
    <dgm:pt modelId="{7011BA4F-C213-4BE9-A153-FA2BD0FFDB52}" type="pres">
      <dgm:prSet presAssocID="{DCE6DC79-13AA-4567-94F4-A7A2051E637C}" presName="parTxOnly" presStyleLbl="node1" presStyleIdx="1" presStyleCnt="3" custScaleY="57989">
        <dgm:presLayoutVars>
          <dgm:bulletEnabled val="1"/>
        </dgm:presLayoutVars>
      </dgm:prSet>
      <dgm:spPr/>
    </dgm:pt>
    <dgm:pt modelId="{BB304466-487E-465F-B845-7AAC458FE905}" type="pres">
      <dgm:prSet presAssocID="{4A3DEA3E-FCD8-4B6F-B47B-E91DD3F202DB}" presName="parSpace" presStyleCnt="0"/>
      <dgm:spPr/>
    </dgm:pt>
    <dgm:pt modelId="{9013F6F9-5816-453F-8705-FFF1F261250F}" type="pres">
      <dgm:prSet presAssocID="{73E13E72-F513-479E-AB28-6333C1EC8E67}" presName="parTxOnly" presStyleLbl="node1" presStyleIdx="2" presStyleCnt="3" custScaleY="57989">
        <dgm:presLayoutVars>
          <dgm:bulletEnabled val="1"/>
        </dgm:presLayoutVars>
      </dgm:prSet>
      <dgm:spPr/>
    </dgm:pt>
  </dgm:ptLst>
  <dgm:cxnLst>
    <dgm:cxn modelId="{1CBF9306-DCC3-439A-97E7-4781F2CAC00B}" type="presOf" srcId="{8DCEA623-7DC0-470A-8CF0-856833D125DE}" destId="{F2BBFD1C-7AD3-4F67-A32F-FF57981A0511}" srcOrd="0" destOrd="0" presId="urn:microsoft.com/office/officeart/2005/8/layout/hChevron3"/>
    <dgm:cxn modelId="{62846612-CB60-492E-A96E-D28D49AAE5ED}" srcId="{8DCEA623-7DC0-470A-8CF0-856833D125DE}" destId="{DCE6DC79-13AA-4567-94F4-A7A2051E637C}" srcOrd="1" destOrd="0" parTransId="{A50DCA78-37E9-46B7-8DD9-70BEB19C4647}" sibTransId="{4A3DEA3E-FCD8-4B6F-B47B-E91DD3F202DB}"/>
    <dgm:cxn modelId="{9D68D324-0541-48FB-9FF8-CB5C0BD0384E}" srcId="{8DCEA623-7DC0-470A-8CF0-856833D125DE}" destId="{9D86C5DD-3C1F-4A43-90CD-F59B9918870B}" srcOrd="0" destOrd="0" parTransId="{48500EC9-0DF8-43C1-A8B7-C638224B855A}" sibTransId="{D70A7768-6B69-42A1-B01C-7DD6C8374705}"/>
    <dgm:cxn modelId="{73F85859-331F-4CA6-8B74-F6A6DC926E3A}" type="presOf" srcId="{DCE6DC79-13AA-4567-94F4-A7A2051E637C}" destId="{7011BA4F-C213-4BE9-A153-FA2BD0FFDB52}" srcOrd="0" destOrd="0" presId="urn:microsoft.com/office/officeart/2005/8/layout/hChevron3"/>
    <dgm:cxn modelId="{09E73CAA-2DA0-4B95-B794-C76A70B3CD4C}" type="presOf" srcId="{73E13E72-F513-479E-AB28-6333C1EC8E67}" destId="{9013F6F9-5816-453F-8705-FFF1F261250F}" srcOrd="0" destOrd="0" presId="urn:microsoft.com/office/officeart/2005/8/layout/hChevron3"/>
    <dgm:cxn modelId="{0BAA69AD-79BC-4B86-A2A6-CC529FB00F10}" srcId="{8DCEA623-7DC0-470A-8CF0-856833D125DE}" destId="{73E13E72-F513-479E-AB28-6333C1EC8E67}" srcOrd="2" destOrd="0" parTransId="{8259DF79-E59B-40CA-A9F0-5291A46B6527}" sibTransId="{FE44E375-04CF-4DA8-8B93-B4DC354571C8}"/>
    <dgm:cxn modelId="{19B67ED4-7C8A-43D0-A371-893EA1911B53}" type="presOf" srcId="{9D86C5DD-3C1F-4A43-90CD-F59B9918870B}" destId="{75FB47A9-D505-4DB3-A571-A7F118BC14D1}" srcOrd="0" destOrd="0" presId="urn:microsoft.com/office/officeart/2005/8/layout/hChevron3"/>
    <dgm:cxn modelId="{EE23E94E-4F8F-4903-8688-D56250F09278}" type="presParOf" srcId="{F2BBFD1C-7AD3-4F67-A32F-FF57981A0511}" destId="{75FB47A9-D505-4DB3-A571-A7F118BC14D1}" srcOrd="0" destOrd="0" presId="urn:microsoft.com/office/officeart/2005/8/layout/hChevron3"/>
    <dgm:cxn modelId="{4238FE4A-D8A0-4AF5-AE3A-28E96834803F}" type="presParOf" srcId="{F2BBFD1C-7AD3-4F67-A32F-FF57981A0511}" destId="{DF06ED06-2F03-40EE-928C-685ADF9ED7EC}" srcOrd="1" destOrd="0" presId="urn:microsoft.com/office/officeart/2005/8/layout/hChevron3"/>
    <dgm:cxn modelId="{FA69D581-D36D-47DA-89E5-000FAFF327B7}" type="presParOf" srcId="{F2BBFD1C-7AD3-4F67-A32F-FF57981A0511}" destId="{7011BA4F-C213-4BE9-A153-FA2BD0FFDB52}" srcOrd="2" destOrd="0" presId="urn:microsoft.com/office/officeart/2005/8/layout/hChevron3"/>
    <dgm:cxn modelId="{9F2686CE-EB33-4423-8B2D-6EA44606F500}" type="presParOf" srcId="{F2BBFD1C-7AD3-4F67-A32F-FF57981A0511}" destId="{BB304466-487E-465F-B845-7AAC458FE905}" srcOrd="3" destOrd="0" presId="urn:microsoft.com/office/officeart/2005/8/layout/hChevron3"/>
    <dgm:cxn modelId="{C05614ED-B3D6-417D-B1EF-D6AB109AF4E2}" type="presParOf" srcId="{F2BBFD1C-7AD3-4F67-A32F-FF57981A0511}" destId="{9013F6F9-5816-453F-8705-FFF1F261250F}"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FB47A9-D505-4DB3-A571-A7F118BC14D1}">
      <dsp:nvSpPr>
        <dsp:cNvPr id="0" name=""/>
        <dsp:cNvSpPr/>
      </dsp:nvSpPr>
      <dsp:spPr>
        <a:xfrm>
          <a:off x="4621" y="0"/>
          <a:ext cx="4040906" cy="937310"/>
        </a:xfrm>
        <a:prstGeom prst="homePlate">
          <a:avLst/>
        </a:prstGeom>
        <a:solidFill>
          <a:srgbClr val="009999">
            <a:alpha val="34902"/>
          </a:srgb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28016" rIns="64008" bIns="128016" numCol="1" spcCol="1270" anchor="ctr" anchorCtr="0">
          <a:noAutofit/>
        </a:bodyPr>
        <a:lstStyle/>
        <a:p>
          <a:pPr marL="0" lvl="0" indent="0" algn="ctr" defTabSz="2133600">
            <a:lnSpc>
              <a:spcPct val="90000"/>
            </a:lnSpc>
            <a:spcBef>
              <a:spcPct val="0"/>
            </a:spcBef>
            <a:spcAft>
              <a:spcPct val="35000"/>
            </a:spcAft>
            <a:buNone/>
          </a:pPr>
          <a:endParaRPr lang="en-US" sz="4800" kern="1200" dirty="0"/>
        </a:p>
      </dsp:txBody>
      <dsp:txXfrm>
        <a:off x="4621" y="0"/>
        <a:ext cx="3806579" cy="937310"/>
      </dsp:txXfrm>
    </dsp:sp>
    <dsp:sp modelId="{7011BA4F-C213-4BE9-A153-FA2BD0FFDB52}">
      <dsp:nvSpPr>
        <dsp:cNvPr id="0" name=""/>
        <dsp:cNvSpPr/>
      </dsp:nvSpPr>
      <dsp:spPr>
        <a:xfrm>
          <a:off x="3237346" y="0"/>
          <a:ext cx="4040906" cy="937310"/>
        </a:xfrm>
        <a:prstGeom prst="chevron">
          <a:avLst/>
        </a:prstGeom>
        <a:solidFill>
          <a:srgbClr val="009999"/>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28016" rIns="64008" bIns="128016" numCol="1" spcCol="1270" anchor="ctr" anchorCtr="0">
          <a:noAutofit/>
        </a:bodyPr>
        <a:lstStyle/>
        <a:p>
          <a:pPr marL="0" lvl="0" indent="0" algn="ctr" defTabSz="2133600">
            <a:lnSpc>
              <a:spcPct val="90000"/>
            </a:lnSpc>
            <a:spcBef>
              <a:spcPct val="0"/>
            </a:spcBef>
            <a:spcAft>
              <a:spcPct val="35000"/>
            </a:spcAft>
            <a:buNone/>
          </a:pPr>
          <a:r>
            <a:rPr lang="en-US" sz="4800" kern="1200" dirty="0"/>
            <a:t> </a:t>
          </a:r>
        </a:p>
      </dsp:txBody>
      <dsp:txXfrm>
        <a:off x="3706001" y="0"/>
        <a:ext cx="3103596" cy="937310"/>
      </dsp:txXfrm>
    </dsp:sp>
    <dsp:sp modelId="{9013F6F9-5816-453F-8705-FFF1F261250F}">
      <dsp:nvSpPr>
        <dsp:cNvPr id="0" name=""/>
        <dsp:cNvSpPr/>
      </dsp:nvSpPr>
      <dsp:spPr>
        <a:xfrm>
          <a:off x="6470072" y="0"/>
          <a:ext cx="4040906" cy="937310"/>
        </a:xfrm>
        <a:prstGeom prst="chevron">
          <a:avLst/>
        </a:prstGeom>
        <a:solidFill>
          <a:srgbClr val="00808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28016" rIns="64008" bIns="128016" numCol="1" spcCol="1270" anchor="ctr" anchorCtr="0">
          <a:noAutofit/>
        </a:bodyPr>
        <a:lstStyle/>
        <a:p>
          <a:pPr marL="0" lvl="0" indent="0" algn="ctr" defTabSz="2133600">
            <a:lnSpc>
              <a:spcPct val="90000"/>
            </a:lnSpc>
            <a:spcBef>
              <a:spcPct val="0"/>
            </a:spcBef>
            <a:spcAft>
              <a:spcPct val="35000"/>
            </a:spcAft>
            <a:buNone/>
          </a:pPr>
          <a:r>
            <a:rPr lang="en-US" sz="4800" kern="1200" dirty="0"/>
            <a:t> </a:t>
          </a:r>
        </a:p>
      </dsp:txBody>
      <dsp:txXfrm>
        <a:off x="6938727" y="0"/>
        <a:ext cx="3103596" cy="93731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96CEBA-72D8-4A4B-8A18-31B24ADAE4E9}" type="datetimeFigureOut">
              <a:rPr lang="en-US" smtClean="0"/>
              <a:t>11/10/2017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449C2A-3DD0-40D5-8F64-8423A417B35C}" type="slidenum">
              <a:rPr lang="en-US" smtClean="0"/>
              <a:t>‹#›</a:t>
            </a:fld>
            <a:endParaRPr lang="en-US"/>
          </a:p>
        </p:txBody>
      </p:sp>
    </p:spTree>
    <p:extLst>
      <p:ext uri="{BB962C8B-B14F-4D97-AF65-F5344CB8AC3E}">
        <p14:creationId xmlns:p14="http://schemas.microsoft.com/office/powerpoint/2010/main" val="276197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73B78A5-FC98-4C1E-8647-E6F1936CD9BD}"/>
              </a:ext>
            </a:extLst>
          </p:cNvPr>
          <p:cNvSpPr>
            <a:spLocks noGrp="1" noRot="1" noChangeAspect="1" noChangeArrowheads="1" noTextEdit="1"/>
          </p:cNvSpPr>
          <p:nvPr>
            <p:ph type="sldImg"/>
          </p:nvPr>
        </p:nvSpPr>
        <p:spPr>
          <a:xfrm>
            <a:off x="381000" y="685800"/>
            <a:ext cx="6096000" cy="3430588"/>
          </a:xfrm>
          <a:ln/>
        </p:spPr>
      </p:sp>
      <p:sp>
        <p:nvSpPr>
          <p:cNvPr id="14339" name="Rectangle 3">
            <a:extLst>
              <a:ext uri="{FF2B5EF4-FFF2-40B4-BE49-F238E27FC236}">
                <a16:creationId xmlns:a16="http://schemas.microsoft.com/office/drawing/2014/main" id="{2674703B-B162-4A5F-9126-68D66A7A04DE}"/>
              </a:ext>
            </a:extLst>
          </p:cNvPr>
          <p:cNvSpPr>
            <a:spLocks noGrp="1" noChangeArrowheads="1"/>
          </p:cNvSpPr>
          <p:nvPr>
            <p:ph type="body" idx="1"/>
          </p:nvPr>
        </p:nvSpPr>
        <p:spPr>
          <a:xfrm>
            <a:off x="687388" y="4343400"/>
            <a:ext cx="54832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15980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73B78A5-FC98-4C1E-8647-E6F1936CD9BD}"/>
              </a:ext>
            </a:extLst>
          </p:cNvPr>
          <p:cNvSpPr>
            <a:spLocks noGrp="1" noRot="1" noChangeAspect="1" noChangeArrowheads="1" noTextEdit="1"/>
          </p:cNvSpPr>
          <p:nvPr>
            <p:ph type="sldImg"/>
          </p:nvPr>
        </p:nvSpPr>
        <p:spPr>
          <a:xfrm>
            <a:off x="381000" y="685800"/>
            <a:ext cx="6096000" cy="3430588"/>
          </a:xfrm>
          <a:ln/>
        </p:spPr>
      </p:sp>
      <p:sp>
        <p:nvSpPr>
          <p:cNvPr id="14339" name="Rectangle 3">
            <a:extLst>
              <a:ext uri="{FF2B5EF4-FFF2-40B4-BE49-F238E27FC236}">
                <a16:creationId xmlns:a16="http://schemas.microsoft.com/office/drawing/2014/main" id="{2674703B-B162-4A5F-9126-68D66A7A04DE}"/>
              </a:ext>
            </a:extLst>
          </p:cNvPr>
          <p:cNvSpPr>
            <a:spLocks noGrp="1" noChangeArrowheads="1"/>
          </p:cNvSpPr>
          <p:nvPr>
            <p:ph type="body" idx="1"/>
          </p:nvPr>
        </p:nvSpPr>
        <p:spPr>
          <a:xfrm>
            <a:off x="687388" y="4343400"/>
            <a:ext cx="54832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258836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6E22-3AE0-4F0B-8F86-BD19C6C643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FD80C1-1352-4789-A7CA-2354A2327F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4D3338-ABC2-48F2-AE17-834EB40837EB}"/>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5" name="Footer Placeholder 4">
            <a:extLst>
              <a:ext uri="{FF2B5EF4-FFF2-40B4-BE49-F238E27FC236}">
                <a16:creationId xmlns:a16="http://schemas.microsoft.com/office/drawing/2014/main" id="{8154A499-254E-4469-80A1-DF4EF18B39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55D07-B269-49FC-B6D4-F9775440FFFB}"/>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4113077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D3E51-4F83-4C6F-99B9-9B87C89D43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18BEC3-2A16-4EA6-8770-20D3196A1C6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4D60AD-C2F4-4545-8095-DD2B6AF42FD7}"/>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5" name="Footer Placeholder 4">
            <a:extLst>
              <a:ext uri="{FF2B5EF4-FFF2-40B4-BE49-F238E27FC236}">
                <a16:creationId xmlns:a16="http://schemas.microsoft.com/office/drawing/2014/main" id="{734573EB-D125-4A87-8D89-9A74C9ED4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6A709F-72D8-4D4E-A538-A47541E0C6B9}"/>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92339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B59926-7C18-4AE6-B763-B98FAC875E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3AA273-337A-4C2A-8853-374F4F1FC67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F29704-EF74-49BA-BB05-2A85C5A43115}"/>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5" name="Footer Placeholder 4">
            <a:extLst>
              <a:ext uri="{FF2B5EF4-FFF2-40B4-BE49-F238E27FC236}">
                <a16:creationId xmlns:a16="http://schemas.microsoft.com/office/drawing/2014/main" id="{2324A2C8-E73A-40D7-ADC4-B2E68B646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94DE-54BC-40EF-9FC1-0381ED646C2C}"/>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495208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25373"/>
            <a:ext cx="10363200" cy="480131"/>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187177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6409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646331"/>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97419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3347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3347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3220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6072"/>
            <a:ext cx="10972800" cy="48013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7049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0111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86006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1065768"/>
            <a:ext cx="4011084" cy="369332"/>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8238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2C412-D1E2-4E7A-83E4-CA517CE5D2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AAD2B5-B33E-49B3-878B-AE6110EA72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5F5C2-36E4-4BD5-AA7C-3AD7EA73F82A}"/>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5" name="Footer Placeholder 4">
            <a:extLst>
              <a:ext uri="{FF2B5EF4-FFF2-40B4-BE49-F238E27FC236}">
                <a16:creationId xmlns:a16="http://schemas.microsoft.com/office/drawing/2014/main" id="{05D2E979-5DB2-4620-B020-63CA4D104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2F8C2-F3CE-4E36-9D2D-AC078970C30F}"/>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25674402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98006"/>
            <a:ext cx="7315200" cy="36933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7373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0932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924568" y="195264"/>
            <a:ext cx="572464" cy="54641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5264"/>
            <a:ext cx="8026400" cy="5464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65281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95264"/>
            <a:ext cx="10972800" cy="479425"/>
          </a:xfrm>
        </p:spPr>
        <p:txBody>
          <a:bodyPr/>
          <a:lstStyle/>
          <a:p>
            <a:r>
              <a:rPr lang="en-US"/>
              <a:t>Click to edit Master title style</a:t>
            </a:r>
          </a:p>
        </p:txBody>
      </p:sp>
      <p:sp>
        <p:nvSpPr>
          <p:cNvPr id="3" name="Table Placeholder 2"/>
          <p:cNvSpPr>
            <a:spLocks noGrp="1"/>
          </p:cNvSpPr>
          <p:nvPr>
            <p:ph type="tbl" idx="1"/>
          </p:nvPr>
        </p:nvSpPr>
        <p:spPr>
          <a:xfrm>
            <a:off x="609600" y="1133476"/>
            <a:ext cx="10972800" cy="4525963"/>
          </a:xfrm>
        </p:spPr>
        <p:txBody>
          <a:bodyPr/>
          <a:lstStyle/>
          <a:p>
            <a:pPr lvl="0"/>
            <a:endParaRPr lang="en-US" noProof="0"/>
          </a:p>
        </p:txBody>
      </p:sp>
    </p:spTree>
    <p:extLst>
      <p:ext uri="{BB962C8B-B14F-4D97-AF65-F5344CB8AC3E}">
        <p14:creationId xmlns:p14="http://schemas.microsoft.com/office/powerpoint/2010/main" val="947689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95264"/>
            <a:ext cx="10972800" cy="479425"/>
          </a:xfrm>
        </p:spPr>
        <p:txBody>
          <a:bodyPr/>
          <a:lstStyle/>
          <a:p>
            <a:r>
              <a:rPr lang="en-US"/>
              <a:t>Click to edit Master title style</a:t>
            </a:r>
          </a:p>
        </p:txBody>
      </p:sp>
      <p:sp>
        <p:nvSpPr>
          <p:cNvPr id="3" name="Content Placeholder 2"/>
          <p:cNvSpPr>
            <a:spLocks noGrp="1"/>
          </p:cNvSpPr>
          <p:nvPr>
            <p:ph sz="half" idx="1"/>
          </p:nvPr>
        </p:nvSpPr>
        <p:spPr>
          <a:xfrm>
            <a:off x="609600" y="113347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133475"/>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471864"/>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406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7C0FF-3D28-44FF-BA4C-80851C050A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7CE80F-0DD5-497F-8D8F-E4DDD327FB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BE44A0-A417-4138-A92D-782C9A770D74}"/>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5" name="Footer Placeholder 4">
            <a:extLst>
              <a:ext uri="{FF2B5EF4-FFF2-40B4-BE49-F238E27FC236}">
                <a16:creationId xmlns:a16="http://schemas.microsoft.com/office/drawing/2014/main" id="{54BF1B70-67BF-4A78-B5F3-258B2192F1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E1612-76AD-4CD3-A090-8FF45717B8E1}"/>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636896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2D96B-B275-4E65-B0EE-D27AFA135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7B9C73-B7C6-489E-8FFE-FDF0121DBA1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000B8F-A9D1-4F14-AF27-BE1B2A052F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9D51BE-4A92-43D9-8B92-2C5033F8FDFC}"/>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6" name="Footer Placeholder 5">
            <a:extLst>
              <a:ext uri="{FF2B5EF4-FFF2-40B4-BE49-F238E27FC236}">
                <a16:creationId xmlns:a16="http://schemas.microsoft.com/office/drawing/2014/main" id="{6A393676-516C-46C6-9936-601DFC25D8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67CFA3-D938-47AA-BDC2-DF7F5443EDC0}"/>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6461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D2563-4145-45F9-ACC1-C17A7D054F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D924C6-4FF9-4872-9532-76E00303A6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405628B-72B5-45FD-B0DB-42D06A654C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F8D6EF-0781-4096-BD27-B6976DDA9F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63BD90B-9CC4-433F-AE8C-1B52EAA3A8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187E43-B0E8-4AAB-9378-CCF4D1AE05DB}"/>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8" name="Footer Placeholder 7">
            <a:extLst>
              <a:ext uri="{FF2B5EF4-FFF2-40B4-BE49-F238E27FC236}">
                <a16:creationId xmlns:a16="http://schemas.microsoft.com/office/drawing/2014/main" id="{0CB1E23A-CE15-41AF-9E98-10F353B88B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DEFD32-1E17-4BDF-ABA4-08CB2E3AF2A1}"/>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107873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583A8-3CF7-44D0-8C1D-545949B2F9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C1088A-5D9A-4BFD-A797-F4AA9E3A3F1A}"/>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4" name="Footer Placeholder 3">
            <a:extLst>
              <a:ext uri="{FF2B5EF4-FFF2-40B4-BE49-F238E27FC236}">
                <a16:creationId xmlns:a16="http://schemas.microsoft.com/office/drawing/2014/main" id="{E0B4832E-323D-4651-9CFD-23641DCB42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31CFA-72E8-43E9-81A2-FC153C3014DF}"/>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787785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89E228-12CD-400D-BC5F-84CEFD1CF6E8}"/>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3" name="Footer Placeholder 2">
            <a:extLst>
              <a:ext uri="{FF2B5EF4-FFF2-40B4-BE49-F238E27FC236}">
                <a16:creationId xmlns:a16="http://schemas.microsoft.com/office/drawing/2014/main" id="{291DDF33-C0D9-4392-BB25-F03B594934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6D86C0-C006-46A6-9378-6D8A1D1FEB63}"/>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365320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FC2BD-A2AA-4D5C-B01A-B177EEDF82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845317-D8E4-4753-A31D-4AC3F6C9C1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A705DD-DC64-4B9F-BC2F-C7B93A0D5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F7B657-3E1F-483F-AA63-D23CF391B2F7}"/>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6" name="Footer Placeholder 5">
            <a:extLst>
              <a:ext uri="{FF2B5EF4-FFF2-40B4-BE49-F238E27FC236}">
                <a16:creationId xmlns:a16="http://schemas.microsoft.com/office/drawing/2014/main" id="{8C95AE41-F28A-4C1F-A965-0A95BD7A72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27C1F8-121D-4C96-8881-BC6119B2F3A0}"/>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2960366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AC2C0-D037-4A4D-BBE0-8D64ACBB6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BFA63D-6773-4A32-ABF6-35B558DF1B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A20968-7ECC-4FF4-9642-4F0682FAF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913CCA-08CC-4D98-A4D3-5B6A18A76E71}"/>
              </a:ext>
            </a:extLst>
          </p:cNvPr>
          <p:cNvSpPr>
            <a:spLocks noGrp="1"/>
          </p:cNvSpPr>
          <p:nvPr>
            <p:ph type="dt" sz="half" idx="10"/>
          </p:nvPr>
        </p:nvSpPr>
        <p:spPr/>
        <p:txBody>
          <a:bodyPr/>
          <a:lstStyle/>
          <a:p>
            <a:fld id="{A2FC6311-46F8-46DD-BF28-CB0E44A879FF}" type="datetimeFigureOut">
              <a:rPr lang="en-US" smtClean="0"/>
              <a:t>11/10/2017</a:t>
            </a:fld>
            <a:endParaRPr lang="en-US"/>
          </a:p>
        </p:txBody>
      </p:sp>
      <p:sp>
        <p:nvSpPr>
          <p:cNvPr id="6" name="Footer Placeholder 5">
            <a:extLst>
              <a:ext uri="{FF2B5EF4-FFF2-40B4-BE49-F238E27FC236}">
                <a16:creationId xmlns:a16="http://schemas.microsoft.com/office/drawing/2014/main" id="{89D61FD4-4C0A-470E-8670-E0C7D3FD82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92302D-EB97-4C5C-B91B-ED8865C5742E}"/>
              </a:ext>
            </a:extLst>
          </p:cNvPr>
          <p:cNvSpPr>
            <a:spLocks noGrp="1"/>
          </p:cNvSpPr>
          <p:nvPr>
            <p:ph type="sldNum" sz="quarter" idx="12"/>
          </p:nvPr>
        </p:nvSpPr>
        <p:spPr/>
        <p:txBody>
          <a:bodyPr/>
          <a:lstStyle/>
          <a:p>
            <a:fld id="{DC33ECE0-CC53-47FD-8039-C1A0800B10FB}" type="slidenum">
              <a:rPr lang="en-US" smtClean="0"/>
              <a:t>‹#›</a:t>
            </a:fld>
            <a:endParaRPr lang="en-US"/>
          </a:p>
        </p:txBody>
      </p:sp>
    </p:spTree>
    <p:extLst>
      <p:ext uri="{BB962C8B-B14F-4D97-AF65-F5344CB8AC3E}">
        <p14:creationId xmlns:p14="http://schemas.microsoft.com/office/powerpoint/2010/main" val="45274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0CBFA3-3943-4693-AD48-220E65E8C7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D978AE-75CA-4BC5-9744-F5F083016A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613655-036E-4F5F-8964-A32C6F060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C6311-46F8-46DD-BF28-CB0E44A879FF}" type="datetimeFigureOut">
              <a:rPr lang="en-US" smtClean="0"/>
              <a:t>11/10/2017</a:t>
            </a:fld>
            <a:endParaRPr lang="en-US"/>
          </a:p>
        </p:txBody>
      </p:sp>
      <p:sp>
        <p:nvSpPr>
          <p:cNvPr id="5" name="Footer Placeholder 4">
            <a:extLst>
              <a:ext uri="{FF2B5EF4-FFF2-40B4-BE49-F238E27FC236}">
                <a16:creationId xmlns:a16="http://schemas.microsoft.com/office/drawing/2014/main" id="{788C83BF-7A36-43FD-8BFE-C97D72DB40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251C38-B0BB-45DD-89CD-8F65A66D0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3ECE0-CC53-47FD-8039-C1A0800B10FB}" type="slidenum">
              <a:rPr lang="en-US" smtClean="0"/>
              <a:t>‹#›</a:t>
            </a:fld>
            <a:endParaRPr lang="en-US"/>
          </a:p>
        </p:txBody>
      </p:sp>
      <p:pic>
        <p:nvPicPr>
          <p:cNvPr id="8" name="Picture 7">
            <a:extLst>
              <a:ext uri="{FF2B5EF4-FFF2-40B4-BE49-F238E27FC236}">
                <a16:creationId xmlns:a16="http://schemas.microsoft.com/office/drawing/2014/main" id="{27E3CF0A-BCB8-4504-8876-40C19AC1F8E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17098" y="5966004"/>
            <a:ext cx="2081846" cy="780692"/>
          </a:xfrm>
          <a:prstGeom prst="rect">
            <a:avLst/>
          </a:prstGeom>
        </p:spPr>
      </p:pic>
    </p:spTree>
    <p:extLst>
      <p:ext uri="{BB962C8B-B14F-4D97-AF65-F5344CB8AC3E}">
        <p14:creationId xmlns:p14="http://schemas.microsoft.com/office/powerpoint/2010/main" val="2268109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descr="Light downward diagonal">
            <a:extLst>
              <a:ext uri="{FF2B5EF4-FFF2-40B4-BE49-F238E27FC236}">
                <a16:creationId xmlns:a16="http://schemas.microsoft.com/office/drawing/2014/main" id="{D515AE2C-21CF-4148-9658-BECBCC17A6BF}"/>
              </a:ext>
            </a:extLst>
          </p:cNvPr>
          <p:cNvSpPr>
            <a:spLocks noChangeArrowheads="1"/>
          </p:cNvSpPr>
          <p:nvPr userDrawn="1"/>
        </p:nvSpPr>
        <p:spPr bwMode="auto">
          <a:xfrm>
            <a:off x="0" y="0"/>
            <a:ext cx="12192000" cy="914400"/>
          </a:xfrm>
          <a:prstGeom prst="rect">
            <a:avLst/>
          </a:prstGeom>
          <a:pattFill prst="ltDnDiag">
            <a:fgClr>
              <a:srgbClr val="DDDDDD"/>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1800"/>
          </a:p>
        </p:txBody>
      </p:sp>
      <p:sp>
        <p:nvSpPr>
          <p:cNvPr id="2051" name="Rectangle 2">
            <a:extLst>
              <a:ext uri="{FF2B5EF4-FFF2-40B4-BE49-F238E27FC236}">
                <a16:creationId xmlns:a16="http://schemas.microsoft.com/office/drawing/2014/main" id="{8720F014-C15C-4FE4-93FF-E309FE5B7AA2}"/>
              </a:ext>
            </a:extLst>
          </p:cNvPr>
          <p:cNvSpPr>
            <a:spLocks noGrp="1" noChangeArrowheads="1"/>
          </p:cNvSpPr>
          <p:nvPr>
            <p:ph type="title"/>
          </p:nvPr>
        </p:nvSpPr>
        <p:spPr bwMode="auto">
          <a:xfrm>
            <a:off x="609600" y="195264"/>
            <a:ext cx="109728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en-US"/>
              <a:t>Click to edit Master title style</a:t>
            </a:r>
          </a:p>
        </p:txBody>
      </p:sp>
      <p:sp>
        <p:nvSpPr>
          <p:cNvPr id="2052" name="Rectangle 3">
            <a:extLst>
              <a:ext uri="{FF2B5EF4-FFF2-40B4-BE49-F238E27FC236}">
                <a16:creationId xmlns:a16="http://schemas.microsoft.com/office/drawing/2014/main" id="{CE6E6EE3-A7FE-4B1F-84CE-521D334FA200}"/>
              </a:ext>
            </a:extLst>
          </p:cNvPr>
          <p:cNvSpPr>
            <a:spLocks noGrp="1" noChangeArrowheads="1"/>
          </p:cNvSpPr>
          <p:nvPr>
            <p:ph type="body" idx="1"/>
          </p:nvPr>
        </p:nvSpPr>
        <p:spPr bwMode="auto">
          <a:xfrm>
            <a:off x="609600" y="113347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3" name="Rectangle 2" descr="Light downward diagonal">
            <a:extLst>
              <a:ext uri="{FF2B5EF4-FFF2-40B4-BE49-F238E27FC236}">
                <a16:creationId xmlns:a16="http://schemas.microsoft.com/office/drawing/2014/main" id="{036D1793-8C39-41E2-BA39-20D8BBEFEED5}"/>
              </a:ext>
            </a:extLst>
          </p:cNvPr>
          <p:cNvSpPr>
            <a:spLocks noChangeArrowheads="1"/>
          </p:cNvSpPr>
          <p:nvPr userDrawn="1"/>
        </p:nvSpPr>
        <p:spPr bwMode="auto">
          <a:xfrm>
            <a:off x="10871200" y="6324600"/>
            <a:ext cx="711200" cy="533400"/>
          </a:xfrm>
          <a:prstGeom prst="rect">
            <a:avLst/>
          </a:prstGeom>
          <a:pattFill prst="ltDnDiag">
            <a:fgClr>
              <a:srgbClr val="DDDDDD"/>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1800"/>
          </a:p>
        </p:txBody>
      </p:sp>
      <p:sp>
        <p:nvSpPr>
          <p:cNvPr id="2054" name="Text Box 4">
            <a:extLst>
              <a:ext uri="{FF2B5EF4-FFF2-40B4-BE49-F238E27FC236}">
                <a16:creationId xmlns:a16="http://schemas.microsoft.com/office/drawing/2014/main" id="{3E450F88-1535-48FB-B435-DA07769B5620}"/>
              </a:ext>
            </a:extLst>
          </p:cNvPr>
          <p:cNvSpPr txBox="1">
            <a:spLocks noChangeArrowheads="1"/>
          </p:cNvSpPr>
          <p:nvPr userDrawn="1"/>
        </p:nvSpPr>
        <p:spPr bwMode="auto">
          <a:xfrm>
            <a:off x="10871200" y="6477000"/>
            <a:ext cx="711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fld id="{1DF20151-C9D9-4014-842D-ED6F4A367552}" type="slidenum">
              <a:rPr lang="en-US" altLang="en-US" sz="1200" smtClean="0">
                <a:solidFill>
                  <a:srgbClr val="00BCE4"/>
                </a:solidFill>
                <a:latin typeface="DINOT-Medium" pitchFamily="50" charset="0"/>
              </a:rPr>
              <a:pPr algn="ctr" eaLnBrk="1" hangingPunct="1">
                <a:spcBef>
                  <a:spcPct val="50000"/>
                </a:spcBef>
                <a:defRPr/>
              </a:pPr>
              <a:t>‹#›</a:t>
            </a:fld>
            <a:endParaRPr lang="en-US" altLang="en-US" sz="1200">
              <a:solidFill>
                <a:srgbClr val="00BCE4"/>
              </a:solidFill>
              <a:latin typeface="DINOT-Medium" pitchFamily="50" charset="0"/>
            </a:endParaRPr>
          </a:p>
        </p:txBody>
      </p:sp>
      <p:pic>
        <p:nvPicPr>
          <p:cNvPr id="2055" name="Picture 7" descr="logo_300">
            <a:extLst>
              <a:ext uri="{FF2B5EF4-FFF2-40B4-BE49-F238E27FC236}">
                <a16:creationId xmlns:a16="http://schemas.microsoft.com/office/drawing/2014/main" id="{29048043-A744-4CC3-995C-3E769C4E3183}"/>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11201" y="6507164"/>
            <a:ext cx="292523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5558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lnSpc>
          <a:spcPct val="90000"/>
        </a:lnSpc>
        <a:spcBef>
          <a:spcPct val="50000"/>
        </a:spcBef>
        <a:spcAft>
          <a:spcPct val="0"/>
        </a:spcAft>
        <a:defRPr sz="2800">
          <a:solidFill>
            <a:srgbClr val="00BCE4"/>
          </a:solidFill>
          <a:latin typeface="+mj-lt"/>
          <a:ea typeface="+mj-ea"/>
          <a:cs typeface="+mj-cs"/>
        </a:defRPr>
      </a:lvl1pPr>
      <a:lvl2pPr algn="l" rtl="0" eaLnBrk="0" fontAlgn="base" hangingPunct="0">
        <a:lnSpc>
          <a:spcPct val="90000"/>
        </a:lnSpc>
        <a:spcBef>
          <a:spcPct val="50000"/>
        </a:spcBef>
        <a:spcAft>
          <a:spcPct val="0"/>
        </a:spcAft>
        <a:defRPr sz="2800">
          <a:solidFill>
            <a:srgbClr val="00BCE4"/>
          </a:solidFill>
          <a:latin typeface="DINOT-Black" pitchFamily="50" charset="0"/>
        </a:defRPr>
      </a:lvl2pPr>
      <a:lvl3pPr algn="l" rtl="0" eaLnBrk="0" fontAlgn="base" hangingPunct="0">
        <a:lnSpc>
          <a:spcPct val="90000"/>
        </a:lnSpc>
        <a:spcBef>
          <a:spcPct val="50000"/>
        </a:spcBef>
        <a:spcAft>
          <a:spcPct val="0"/>
        </a:spcAft>
        <a:defRPr sz="2800">
          <a:solidFill>
            <a:srgbClr val="00BCE4"/>
          </a:solidFill>
          <a:latin typeface="DINOT-Black" pitchFamily="50" charset="0"/>
        </a:defRPr>
      </a:lvl3pPr>
      <a:lvl4pPr algn="l" rtl="0" eaLnBrk="0" fontAlgn="base" hangingPunct="0">
        <a:lnSpc>
          <a:spcPct val="90000"/>
        </a:lnSpc>
        <a:spcBef>
          <a:spcPct val="50000"/>
        </a:spcBef>
        <a:spcAft>
          <a:spcPct val="0"/>
        </a:spcAft>
        <a:defRPr sz="2800">
          <a:solidFill>
            <a:srgbClr val="00BCE4"/>
          </a:solidFill>
          <a:latin typeface="DINOT-Black" pitchFamily="50" charset="0"/>
        </a:defRPr>
      </a:lvl4pPr>
      <a:lvl5pPr algn="l" rtl="0" eaLnBrk="0" fontAlgn="base" hangingPunct="0">
        <a:lnSpc>
          <a:spcPct val="90000"/>
        </a:lnSpc>
        <a:spcBef>
          <a:spcPct val="50000"/>
        </a:spcBef>
        <a:spcAft>
          <a:spcPct val="0"/>
        </a:spcAft>
        <a:defRPr sz="2800">
          <a:solidFill>
            <a:srgbClr val="00BCE4"/>
          </a:solidFill>
          <a:latin typeface="DINOT-Black" pitchFamily="50" charset="0"/>
        </a:defRPr>
      </a:lvl5pPr>
      <a:lvl6pPr marL="457200" algn="l" rtl="0" eaLnBrk="0" fontAlgn="base" hangingPunct="0">
        <a:lnSpc>
          <a:spcPct val="90000"/>
        </a:lnSpc>
        <a:spcBef>
          <a:spcPct val="50000"/>
        </a:spcBef>
        <a:spcAft>
          <a:spcPct val="0"/>
        </a:spcAft>
        <a:defRPr sz="2800">
          <a:solidFill>
            <a:srgbClr val="00BCE4"/>
          </a:solidFill>
          <a:latin typeface="DINOT-Black" pitchFamily="50" charset="0"/>
        </a:defRPr>
      </a:lvl6pPr>
      <a:lvl7pPr marL="914400" algn="l" rtl="0" eaLnBrk="0" fontAlgn="base" hangingPunct="0">
        <a:lnSpc>
          <a:spcPct val="90000"/>
        </a:lnSpc>
        <a:spcBef>
          <a:spcPct val="50000"/>
        </a:spcBef>
        <a:spcAft>
          <a:spcPct val="0"/>
        </a:spcAft>
        <a:defRPr sz="2800">
          <a:solidFill>
            <a:srgbClr val="00BCE4"/>
          </a:solidFill>
          <a:latin typeface="DINOT-Black" pitchFamily="50" charset="0"/>
        </a:defRPr>
      </a:lvl7pPr>
      <a:lvl8pPr marL="1371600" algn="l" rtl="0" eaLnBrk="0" fontAlgn="base" hangingPunct="0">
        <a:lnSpc>
          <a:spcPct val="90000"/>
        </a:lnSpc>
        <a:spcBef>
          <a:spcPct val="50000"/>
        </a:spcBef>
        <a:spcAft>
          <a:spcPct val="0"/>
        </a:spcAft>
        <a:defRPr sz="2800">
          <a:solidFill>
            <a:srgbClr val="00BCE4"/>
          </a:solidFill>
          <a:latin typeface="DINOT-Black" pitchFamily="50" charset="0"/>
        </a:defRPr>
      </a:lvl8pPr>
      <a:lvl9pPr marL="1828800" algn="l" rtl="0" eaLnBrk="0" fontAlgn="base" hangingPunct="0">
        <a:lnSpc>
          <a:spcPct val="90000"/>
        </a:lnSpc>
        <a:spcBef>
          <a:spcPct val="50000"/>
        </a:spcBef>
        <a:spcAft>
          <a:spcPct val="0"/>
        </a:spcAft>
        <a:defRPr sz="2800">
          <a:solidFill>
            <a:srgbClr val="00BCE4"/>
          </a:solidFill>
          <a:latin typeface="DINOT-Black" pitchFamily="50" charset="0"/>
        </a:defRPr>
      </a:lvl9pPr>
    </p:titleStyle>
    <p:bodyStyle>
      <a:lvl1pPr marL="342900" indent="-342900" algn="l" rtl="0" eaLnBrk="0" fontAlgn="base" hangingPunct="0">
        <a:spcBef>
          <a:spcPct val="20000"/>
        </a:spcBef>
        <a:spcAft>
          <a:spcPct val="0"/>
        </a:spcAft>
        <a:defRPr sz="1600">
          <a:solidFill>
            <a:srgbClr val="606060"/>
          </a:solidFill>
          <a:latin typeface="+mn-lt"/>
          <a:ea typeface="+mn-ea"/>
          <a:cs typeface="+mn-cs"/>
        </a:defRPr>
      </a:lvl1pPr>
      <a:lvl2pPr marL="742950" indent="-285750" algn="l" rtl="0" eaLnBrk="0" fontAlgn="base" hangingPunct="0">
        <a:spcBef>
          <a:spcPct val="20000"/>
        </a:spcBef>
        <a:spcAft>
          <a:spcPct val="0"/>
        </a:spcAft>
        <a:defRPr sz="1600">
          <a:solidFill>
            <a:srgbClr val="606060"/>
          </a:solidFill>
          <a:latin typeface="+mn-lt"/>
        </a:defRPr>
      </a:lvl2pPr>
      <a:lvl3pPr marL="1143000" indent="-228600" algn="l" rtl="0" eaLnBrk="0" fontAlgn="base" hangingPunct="0">
        <a:spcBef>
          <a:spcPct val="20000"/>
        </a:spcBef>
        <a:spcAft>
          <a:spcPct val="0"/>
        </a:spcAft>
        <a:defRPr sz="1600">
          <a:solidFill>
            <a:srgbClr val="606060"/>
          </a:solidFill>
          <a:latin typeface="+mn-lt"/>
        </a:defRPr>
      </a:lvl3pPr>
      <a:lvl4pPr marL="1600200" indent="-228600" algn="l" rtl="0" eaLnBrk="0" fontAlgn="base" hangingPunct="0">
        <a:spcBef>
          <a:spcPct val="20000"/>
        </a:spcBef>
        <a:spcAft>
          <a:spcPct val="0"/>
        </a:spcAft>
        <a:defRPr sz="1600">
          <a:solidFill>
            <a:srgbClr val="606060"/>
          </a:solidFill>
          <a:latin typeface="+mn-lt"/>
        </a:defRPr>
      </a:lvl4pPr>
      <a:lvl5pPr marL="2057400" indent="-228600" algn="l" rtl="0" eaLnBrk="0" fontAlgn="base" hangingPunct="0">
        <a:spcBef>
          <a:spcPct val="20000"/>
        </a:spcBef>
        <a:spcAft>
          <a:spcPct val="0"/>
        </a:spcAft>
        <a:defRPr sz="1600">
          <a:solidFill>
            <a:srgbClr val="606060"/>
          </a:solidFill>
          <a:latin typeface="+mn-lt"/>
        </a:defRPr>
      </a:lvl5pPr>
      <a:lvl6pPr marL="2514600" indent="-228600" algn="l" rtl="0" eaLnBrk="0" fontAlgn="base" hangingPunct="0">
        <a:spcBef>
          <a:spcPct val="20000"/>
        </a:spcBef>
        <a:spcAft>
          <a:spcPct val="0"/>
        </a:spcAft>
        <a:defRPr sz="1600">
          <a:solidFill>
            <a:srgbClr val="606060"/>
          </a:solidFill>
          <a:latin typeface="+mn-lt"/>
        </a:defRPr>
      </a:lvl6pPr>
      <a:lvl7pPr marL="2971800" indent="-228600" algn="l" rtl="0" eaLnBrk="0" fontAlgn="base" hangingPunct="0">
        <a:spcBef>
          <a:spcPct val="20000"/>
        </a:spcBef>
        <a:spcAft>
          <a:spcPct val="0"/>
        </a:spcAft>
        <a:defRPr sz="1600">
          <a:solidFill>
            <a:srgbClr val="606060"/>
          </a:solidFill>
          <a:latin typeface="+mn-lt"/>
        </a:defRPr>
      </a:lvl7pPr>
      <a:lvl8pPr marL="3429000" indent="-228600" algn="l" rtl="0" eaLnBrk="0" fontAlgn="base" hangingPunct="0">
        <a:spcBef>
          <a:spcPct val="20000"/>
        </a:spcBef>
        <a:spcAft>
          <a:spcPct val="0"/>
        </a:spcAft>
        <a:defRPr sz="1600">
          <a:solidFill>
            <a:srgbClr val="606060"/>
          </a:solidFill>
          <a:latin typeface="+mn-lt"/>
        </a:defRPr>
      </a:lvl8pPr>
      <a:lvl9pPr marL="3886200" indent="-228600" algn="l" rtl="0" eaLnBrk="0" fontAlgn="base" hangingPunct="0">
        <a:spcBef>
          <a:spcPct val="20000"/>
        </a:spcBef>
        <a:spcAft>
          <a:spcPct val="0"/>
        </a:spcAft>
        <a:defRPr sz="1600">
          <a:solidFill>
            <a:srgbClr val="60606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522BC-4810-426D-B6A6-4C432E040015}"/>
              </a:ext>
            </a:extLst>
          </p:cNvPr>
          <p:cNvSpPr>
            <a:spLocks noGrp="1"/>
          </p:cNvSpPr>
          <p:nvPr>
            <p:ph type="ctrTitle"/>
          </p:nvPr>
        </p:nvSpPr>
        <p:spPr>
          <a:xfrm>
            <a:off x="1524000" y="813179"/>
            <a:ext cx="9144000" cy="2387600"/>
          </a:xfrm>
        </p:spPr>
        <p:txBody>
          <a:bodyPr/>
          <a:lstStyle/>
          <a:p>
            <a:r>
              <a:rPr lang="en-US" dirty="0">
                <a:latin typeface="+mn-lt"/>
              </a:rPr>
              <a:t>Personal Strategic Priorities</a:t>
            </a:r>
          </a:p>
        </p:txBody>
      </p:sp>
      <p:sp>
        <p:nvSpPr>
          <p:cNvPr id="3" name="Subtitle 2">
            <a:extLst>
              <a:ext uri="{FF2B5EF4-FFF2-40B4-BE49-F238E27FC236}">
                <a16:creationId xmlns:a16="http://schemas.microsoft.com/office/drawing/2014/main" id="{465352D0-B738-44D7-ACDB-DC5B7FB20CDC}"/>
              </a:ext>
            </a:extLst>
          </p:cNvPr>
          <p:cNvSpPr>
            <a:spLocks noGrp="1"/>
          </p:cNvSpPr>
          <p:nvPr>
            <p:ph type="subTitle" idx="1"/>
          </p:nvPr>
        </p:nvSpPr>
        <p:spPr/>
        <p:txBody>
          <a:bodyPr/>
          <a:lstStyle/>
          <a:p>
            <a:r>
              <a:rPr lang="en-US" dirty="0"/>
              <a:t>Increase your effectiveness as a leader by setting personal strategic priorities &amp; aligning your time with them</a:t>
            </a:r>
          </a:p>
        </p:txBody>
      </p:sp>
    </p:spTree>
    <p:extLst>
      <p:ext uri="{BB962C8B-B14F-4D97-AF65-F5344CB8AC3E}">
        <p14:creationId xmlns:p14="http://schemas.microsoft.com/office/powerpoint/2010/main" val="4293296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99117-2EAB-4DE4-A03F-C4E269BDBDF7}"/>
              </a:ext>
            </a:extLst>
          </p:cNvPr>
          <p:cNvSpPr>
            <a:spLocks noGrp="1"/>
          </p:cNvSpPr>
          <p:nvPr>
            <p:ph type="title"/>
          </p:nvPr>
        </p:nvSpPr>
        <p:spPr>
          <a:xfrm>
            <a:off x="838200" y="69287"/>
            <a:ext cx="10515600" cy="1325563"/>
          </a:xfrm>
        </p:spPr>
        <p:txBody>
          <a:bodyPr>
            <a:normAutofit/>
          </a:bodyPr>
          <a:lstStyle/>
          <a:p>
            <a:r>
              <a:rPr lang="en-US" sz="4000" dirty="0"/>
              <a:t>Personal priorities are more important than ever</a:t>
            </a:r>
          </a:p>
        </p:txBody>
      </p:sp>
      <p:sp>
        <p:nvSpPr>
          <p:cNvPr id="3" name="Content Placeholder 2">
            <a:extLst>
              <a:ext uri="{FF2B5EF4-FFF2-40B4-BE49-F238E27FC236}">
                <a16:creationId xmlns:a16="http://schemas.microsoft.com/office/drawing/2014/main" id="{D1CA727B-BE52-4629-BC53-5F8F31C5EEF9}"/>
              </a:ext>
            </a:extLst>
          </p:cNvPr>
          <p:cNvSpPr>
            <a:spLocks noGrp="1"/>
          </p:cNvSpPr>
          <p:nvPr>
            <p:ph idx="1"/>
          </p:nvPr>
        </p:nvSpPr>
        <p:spPr>
          <a:xfrm>
            <a:off x="838200" y="1384877"/>
            <a:ext cx="10515600" cy="4351338"/>
          </a:xfrm>
        </p:spPr>
        <p:txBody>
          <a:bodyPr>
            <a:normAutofit/>
          </a:bodyPr>
          <a:lstStyle/>
          <a:p>
            <a:pPr>
              <a:spcBef>
                <a:spcPts val="1800"/>
              </a:spcBef>
            </a:pPr>
            <a:r>
              <a:rPr lang="en-US" sz="1800" dirty="0"/>
              <a:t>You can become a more effective leader by ensuring you are spending your time focused where you have the most impact. To do so, you should set personal strategic priorities.</a:t>
            </a:r>
          </a:p>
          <a:p>
            <a:pPr>
              <a:spcBef>
                <a:spcPts val="1800"/>
              </a:spcBef>
            </a:pPr>
            <a:r>
              <a:rPr lang="en-US" altLang="en-US" sz="1800" dirty="0"/>
              <a:t>These are separate and distinct from organizational or team goals. Though there may be a large degree of overlapping areas, these priorities outline specifically what you as a leader hope to accomplish in your role. You should consider where you are uniquely able to have an impact, that others cannot. </a:t>
            </a:r>
          </a:p>
          <a:p>
            <a:pPr>
              <a:spcBef>
                <a:spcPts val="1800"/>
              </a:spcBef>
            </a:pPr>
            <a:r>
              <a:rPr lang="en-US" altLang="en-US" sz="1800" dirty="0"/>
              <a:t>Once you’ve set your priorities, you should consider how you are spending time on a weekly and daily basis, and make sure it is aligned with your priorities. Use others to help hold you accountable; an assistant or chief of staff can be a great partner in this effort.</a:t>
            </a:r>
          </a:p>
          <a:p>
            <a:pPr>
              <a:spcBef>
                <a:spcPts val="1800"/>
              </a:spcBef>
            </a:pPr>
            <a:r>
              <a:rPr lang="en-US" altLang="en-US" sz="1800" dirty="0"/>
              <a:t>Typically, one will set priorities just before the start of a new fiscal year, but if you have no set priorities, they can be established at any time. Progress towards your priorities should be reviewed on a monthly or quarterly basis to ensure you are on track, and priorities can be changed over time as needed. Your team and board will be eager to know how they are progressing as well.</a:t>
            </a:r>
            <a:endParaRPr lang="en-US" sz="1800" dirty="0"/>
          </a:p>
        </p:txBody>
      </p:sp>
    </p:spTree>
    <p:extLst>
      <p:ext uri="{BB962C8B-B14F-4D97-AF65-F5344CB8AC3E}">
        <p14:creationId xmlns:p14="http://schemas.microsoft.com/office/powerpoint/2010/main" val="241201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7E98B-A7B9-4595-821B-99E2EC6CF0CF}"/>
              </a:ext>
            </a:extLst>
          </p:cNvPr>
          <p:cNvSpPr>
            <a:spLocks noGrp="1"/>
          </p:cNvSpPr>
          <p:nvPr>
            <p:ph type="title"/>
          </p:nvPr>
        </p:nvSpPr>
        <p:spPr>
          <a:xfrm>
            <a:off x="719791" y="49366"/>
            <a:ext cx="10515600" cy="1325563"/>
          </a:xfrm>
        </p:spPr>
        <p:txBody>
          <a:bodyPr/>
          <a:lstStyle/>
          <a:p>
            <a:r>
              <a:rPr lang="en-US" dirty="0"/>
              <a:t>Process Map</a:t>
            </a:r>
          </a:p>
        </p:txBody>
      </p:sp>
      <p:graphicFrame>
        <p:nvGraphicFramePr>
          <p:cNvPr id="4" name="Content Placeholder 3">
            <a:extLst>
              <a:ext uri="{FF2B5EF4-FFF2-40B4-BE49-F238E27FC236}">
                <a16:creationId xmlns:a16="http://schemas.microsoft.com/office/drawing/2014/main" id="{EF6EFDFF-706C-4CFA-BA57-6CDD9B6B5794}"/>
              </a:ext>
            </a:extLst>
          </p:cNvPr>
          <p:cNvGraphicFramePr>
            <a:graphicFrameLocks noGrp="1"/>
          </p:cNvGraphicFramePr>
          <p:nvPr>
            <p:ph idx="1"/>
            <p:extLst>
              <p:ext uri="{D42A27DB-BD31-4B8C-83A1-F6EECF244321}">
                <p14:modId xmlns:p14="http://schemas.microsoft.com/office/powerpoint/2010/main" val="853322804"/>
              </p:ext>
            </p:extLst>
          </p:nvPr>
        </p:nvGraphicFramePr>
        <p:xfrm>
          <a:off x="759259" y="1733524"/>
          <a:ext cx="10515600" cy="937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E54F47E8-2BE3-416F-96E4-4ECB1A456668}"/>
              </a:ext>
            </a:extLst>
          </p:cNvPr>
          <p:cNvSpPr txBox="1"/>
          <p:nvPr/>
        </p:nvSpPr>
        <p:spPr>
          <a:xfrm>
            <a:off x="1453830" y="1973556"/>
            <a:ext cx="1914114" cy="400110"/>
          </a:xfrm>
          <a:prstGeom prst="rect">
            <a:avLst/>
          </a:prstGeom>
          <a:noFill/>
        </p:spPr>
        <p:txBody>
          <a:bodyPr wrap="none" rtlCol="0">
            <a:spAutoFit/>
          </a:bodyPr>
          <a:lstStyle/>
          <a:p>
            <a:r>
              <a:rPr lang="en-US" sz="2000" dirty="0"/>
              <a:t>Setting priorities</a:t>
            </a:r>
          </a:p>
        </p:txBody>
      </p:sp>
      <p:sp>
        <p:nvSpPr>
          <p:cNvPr id="6" name="TextBox 5">
            <a:extLst>
              <a:ext uri="{FF2B5EF4-FFF2-40B4-BE49-F238E27FC236}">
                <a16:creationId xmlns:a16="http://schemas.microsoft.com/office/drawing/2014/main" id="{CF853D7E-B3D5-4E80-B0CE-B4CACFB3D28A}"/>
              </a:ext>
            </a:extLst>
          </p:cNvPr>
          <p:cNvSpPr txBox="1"/>
          <p:nvPr/>
        </p:nvSpPr>
        <p:spPr>
          <a:xfrm>
            <a:off x="4487576" y="2002124"/>
            <a:ext cx="2914709" cy="400110"/>
          </a:xfrm>
          <a:prstGeom prst="rect">
            <a:avLst/>
          </a:prstGeom>
          <a:noFill/>
        </p:spPr>
        <p:txBody>
          <a:bodyPr wrap="none" rtlCol="0">
            <a:spAutoFit/>
          </a:bodyPr>
          <a:lstStyle/>
          <a:p>
            <a:r>
              <a:rPr lang="en-US" sz="2000" dirty="0"/>
              <a:t>Working toward priorities</a:t>
            </a:r>
          </a:p>
        </p:txBody>
      </p:sp>
      <p:sp>
        <p:nvSpPr>
          <p:cNvPr id="7" name="TextBox 6">
            <a:extLst>
              <a:ext uri="{FF2B5EF4-FFF2-40B4-BE49-F238E27FC236}">
                <a16:creationId xmlns:a16="http://schemas.microsoft.com/office/drawing/2014/main" id="{654D495E-5C2E-49BC-9D79-1F5C759F05B9}"/>
              </a:ext>
            </a:extLst>
          </p:cNvPr>
          <p:cNvSpPr txBox="1"/>
          <p:nvPr/>
        </p:nvSpPr>
        <p:spPr>
          <a:xfrm>
            <a:off x="7902871" y="2010992"/>
            <a:ext cx="2588594" cy="400110"/>
          </a:xfrm>
          <a:prstGeom prst="rect">
            <a:avLst/>
          </a:prstGeom>
          <a:noFill/>
        </p:spPr>
        <p:txBody>
          <a:bodyPr wrap="none" rtlCol="0">
            <a:spAutoFit/>
          </a:bodyPr>
          <a:lstStyle/>
          <a:p>
            <a:r>
              <a:rPr lang="en-US" sz="2000" dirty="0"/>
              <a:t>Assessing performance</a:t>
            </a:r>
          </a:p>
        </p:txBody>
      </p:sp>
      <p:graphicFrame>
        <p:nvGraphicFramePr>
          <p:cNvPr id="8" name="Table 7">
            <a:extLst>
              <a:ext uri="{FF2B5EF4-FFF2-40B4-BE49-F238E27FC236}">
                <a16:creationId xmlns:a16="http://schemas.microsoft.com/office/drawing/2014/main" id="{213465DD-A43B-4F35-B906-56B33FAEFD2D}"/>
              </a:ext>
            </a:extLst>
          </p:cNvPr>
          <p:cNvGraphicFramePr>
            <a:graphicFrameLocks noGrp="1"/>
          </p:cNvGraphicFramePr>
          <p:nvPr>
            <p:extLst>
              <p:ext uri="{D42A27DB-BD31-4B8C-83A1-F6EECF244321}">
                <p14:modId xmlns:p14="http://schemas.microsoft.com/office/powerpoint/2010/main" val="3602490308"/>
              </p:ext>
            </p:extLst>
          </p:nvPr>
        </p:nvGraphicFramePr>
        <p:xfrm>
          <a:off x="759259" y="2926991"/>
          <a:ext cx="10180650" cy="2773680"/>
        </p:xfrm>
        <a:graphic>
          <a:graphicData uri="http://schemas.openxmlformats.org/drawingml/2006/table">
            <a:tbl>
              <a:tblPr firstRow="1" bandRow="1">
                <a:tableStyleId>{2D5ABB26-0587-4C30-8999-92F81FD0307C}</a:tableStyleId>
              </a:tblPr>
              <a:tblGrid>
                <a:gridCol w="3266732">
                  <a:extLst>
                    <a:ext uri="{9D8B030D-6E8A-4147-A177-3AD203B41FA5}">
                      <a16:colId xmlns:a16="http://schemas.microsoft.com/office/drawing/2014/main" val="2336179555"/>
                    </a:ext>
                  </a:extLst>
                </a:gridCol>
                <a:gridCol w="3348415">
                  <a:extLst>
                    <a:ext uri="{9D8B030D-6E8A-4147-A177-3AD203B41FA5}">
                      <a16:colId xmlns:a16="http://schemas.microsoft.com/office/drawing/2014/main" val="2448260214"/>
                    </a:ext>
                  </a:extLst>
                </a:gridCol>
                <a:gridCol w="3565503">
                  <a:extLst>
                    <a:ext uri="{9D8B030D-6E8A-4147-A177-3AD203B41FA5}">
                      <a16:colId xmlns:a16="http://schemas.microsoft.com/office/drawing/2014/main" val="1643916936"/>
                    </a:ext>
                  </a:extLst>
                </a:gridCol>
              </a:tblGrid>
              <a:tr h="513637">
                <a:tc>
                  <a:txBody>
                    <a:bodyPr/>
                    <a:lstStyle/>
                    <a:p>
                      <a:pPr marL="285750" indent="-285750">
                        <a:spcBef>
                          <a:spcPts val="1200"/>
                        </a:spcBef>
                        <a:buFont typeface="Arial" panose="020B0604020202020204" pitchFamily="34" charset="0"/>
                        <a:buChar char="•"/>
                      </a:pPr>
                      <a:r>
                        <a:rPr lang="en-US" dirty="0"/>
                        <a:t>Establish 3 – 5 priorities, considering your:</a:t>
                      </a:r>
                    </a:p>
                    <a:p>
                      <a:pPr marL="742950" lvl="1" indent="-285750">
                        <a:spcBef>
                          <a:spcPts val="600"/>
                        </a:spcBef>
                        <a:buFont typeface="Arial" panose="020B0604020202020204" pitchFamily="34" charset="0"/>
                        <a:buChar char="•"/>
                      </a:pPr>
                      <a:r>
                        <a:rPr lang="en-US" sz="1600" dirty="0"/>
                        <a:t>Organization’s goals</a:t>
                      </a:r>
                    </a:p>
                    <a:p>
                      <a:pPr marL="742950" lvl="1" indent="-285750">
                        <a:spcBef>
                          <a:spcPts val="600"/>
                        </a:spcBef>
                        <a:buFont typeface="Arial" panose="020B0604020202020204" pitchFamily="34" charset="0"/>
                        <a:buChar char="•"/>
                      </a:pPr>
                      <a:r>
                        <a:rPr lang="en-US" sz="1600" dirty="0"/>
                        <a:t>Unique personal value-add </a:t>
                      </a:r>
                    </a:p>
                    <a:p>
                      <a:pPr marL="742950" lvl="1" indent="-285750">
                        <a:spcBef>
                          <a:spcPts val="600"/>
                        </a:spcBef>
                        <a:buFont typeface="Arial" panose="020B0604020202020204" pitchFamily="34" charset="0"/>
                        <a:buChar char="•"/>
                      </a:pPr>
                      <a:r>
                        <a:rPr lang="en-US" sz="1600" dirty="0"/>
                        <a:t>Team capacity &amp; culture</a:t>
                      </a:r>
                    </a:p>
                    <a:p>
                      <a:pPr marL="742950" lvl="1" indent="-285750">
                        <a:spcBef>
                          <a:spcPts val="600"/>
                        </a:spcBef>
                        <a:buFont typeface="Arial" panose="020B0604020202020204" pitchFamily="34" charset="0"/>
                        <a:buChar char="•"/>
                      </a:pPr>
                      <a:r>
                        <a:rPr lang="en-US" sz="1600" dirty="0"/>
                        <a:t>Performance review</a:t>
                      </a:r>
                    </a:p>
                    <a:p>
                      <a:pPr marL="285750" indent="-285750">
                        <a:spcBef>
                          <a:spcPts val="1200"/>
                        </a:spcBef>
                        <a:buFont typeface="Arial" panose="020B0604020202020204" pitchFamily="34" charset="0"/>
                        <a:buChar char="•"/>
                      </a:pPr>
                      <a:r>
                        <a:rPr lang="en-US" dirty="0"/>
                        <a:t>Review with others</a:t>
                      </a:r>
                    </a:p>
                    <a:p>
                      <a:pPr marL="285750" indent="-285750">
                        <a:spcBef>
                          <a:spcPts val="1200"/>
                        </a:spcBef>
                        <a:buFont typeface="Arial" panose="020B0604020202020204" pitchFamily="34" charset="0"/>
                        <a:buChar char="•"/>
                      </a:pPr>
                      <a:r>
                        <a:rPr lang="en-US" dirty="0"/>
                        <a:t>Determine metrics</a:t>
                      </a:r>
                    </a:p>
                  </a:txBody>
                  <a:tcPr/>
                </a:tc>
                <a:tc>
                  <a:txBody>
                    <a:bodyPr/>
                    <a:lstStyle/>
                    <a:p>
                      <a:pPr marL="285750" indent="-285750">
                        <a:spcBef>
                          <a:spcPts val="1200"/>
                        </a:spcBef>
                        <a:buFont typeface="Arial" panose="020B0604020202020204" pitchFamily="34" charset="0"/>
                        <a:buChar char="•"/>
                      </a:pPr>
                      <a:r>
                        <a:rPr lang="en-US" dirty="0"/>
                        <a:t>Examine current reality of time spent on these areas and adjust course</a:t>
                      </a:r>
                    </a:p>
                    <a:p>
                      <a:pPr marL="285750" indent="-285750">
                        <a:spcBef>
                          <a:spcPts val="1200"/>
                        </a:spcBef>
                        <a:buFont typeface="Arial" panose="020B0604020202020204" pitchFamily="34" charset="0"/>
                        <a:buChar char="•"/>
                      </a:pPr>
                      <a:r>
                        <a:rPr lang="en-US" dirty="0"/>
                        <a:t>Continually align time with priorities on a weekly and daily basis</a:t>
                      </a:r>
                    </a:p>
                  </a:txBody>
                  <a:tcPr/>
                </a:tc>
                <a:tc>
                  <a:txBody>
                    <a:bodyPr/>
                    <a:lstStyle/>
                    <a:p>
                      <a:pPr marL="285750" indent="-285750">
                        <a:spcBef>
                          <a:spcPts val="1200"/>
                        </a:spcBef>
                        <a:buFont typeface="Arial" panose="020B0604020202020204" pitchFamily="34" charset="0"/>
                        <a:buChar char="•"/>
                      </a:pPr>
                      <a:r>
                        <a:rPr lang="en-US" dirty="0"/>
                        <a:t>Review performance against metrics and completion of planned actions and strategies</a:t>
                      </a:r>
                    </a:p>
                    <a:p>
                      <a:pPr marL="285750" indent="-285750">
                        <a:spcBef>
                          <a:spcPts val="1200"/>
                        </a:spcBef>
                        <a:buFont typeface="Arial" panose="020B0604020202020204" pitchFamily="34" charset="0"/>
                        <a:buChar char="•"/>
                      </a:pPr>
                      <a:r>
                        <a:rPr lang="en-US" dirty="0"/>
                        <a:t>Share with team and board</a:t>
                      </a:r>
                    </a:p>
                    <a:p>
                      <a:pPr marL="285750" indent="-285750">
                        <a:spcBef>
                          <a:spcPts val="1200"/>
                        </a:spcBef>
                        <a:buFont typeface="Arial" panose="020B0604020202020204" pitchFamily="34" charset="0"/>
                        <a:buChar char="•"/>
                      </a:pPr>
                      <a:r>
                        <a:rPr lang="en-US" dirty="0"/>
                        <a:t>Revisit priorities &amp; make changes as needed</a:t>
                      </a:r>
                    </a:p>
                  </a:txBody>
                  <a:tcPr/>
                </a:tc>
                <a:extLst>
                  <a:ext uri="{0D108BD9-81ED-4DB2-BD59-A6C34878D82A}">
                    <a16:rowId xmlns:a16="http://schemas.microsoft.com/office/drawing/2014/main" val="2426556540"/>
                  </a:ext>
                </a:extLst>
              </a:tr>
            </a:tbl>
          </a:graphicData>
        </a:graphic>
      </p:graphicFrame>
      <p:sp>
        <p:nvSpPr>
          <p:cNvPr id="9" name="Text Box 25">
            <a:extLst>
              <a:ext uri="{FF2B5EF4-FFF2-40B4-BE49-F238E27FC236}">
                <a16:creationId xmlns:a16="http://schemas.microsoft.com/office/drawing/2014/main" id="{7FF08355-B625-4B88-B15A-94226003A2F2}"/>
              </a:ext>
            </a:extLst>
          </p:cNvPr>
          <p:cNvSpPr txBox="1">
            <a:spLocks noChangeArrowheads="1"/>
          </p:cNvSpPr>
          <p:nvPr/>
        </p:nvSpPr>
        <p:spPr bwMode="auto">
          <a:xfrm>
            <a:off x="753742" y="1018678"/>
            <a:ext cx="969935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r>
              <a:rPr lang="en-US" altLang="en-US" dirty="0">
                <a:solidFill>
                  <a:srgbClr val="008080"/>
                </a:solidFill>
                <a:latin typeface="DINOT-Medium" pitchFamily="50" charset="0"/>
              </a:rPr>
              <a:t>Follow this process to lay out your personal strategic priorities, ensure your time is aligned with them, and assess your progress over time. </a:t>
            </a:r>
          </a:p>
        </p:txBody>
      </p:sp>
    </p:spTree>
    <p:extLst>
      <p:ext uri="{BB962C8B-B14F-4D97-AF65-F5344CB8AC3E}">
        <p14:creationId xmlns:p14="http://schemas.microsoft.com/office/powerpoint/2010/main" val="4178930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A477-276C-49D2-92C4-B189B2DAC1AF}"/>
              </a:ext>
            </a:extLst>
          </p:cNvPr>
          <p:cNvSpPr>
            <a:spLocks noGrp="1"/>
          </p:cNvSpPr>
          <p:nvPr>
            <p:ph type="title"/>
          </p:nvPr>
        </p:nvSpPr>
        <p:spPr>
          <a:xfrm>
            <a:off x="838200" y="132544"/>
            <a:ext cx="10515600" cy="845366"/>
          </a:xfrm>
        </p:spPr>
        <p:txBody>
          <a:bodyPr/>
          <a:lstStyle/>
          <a:p>
            <a:r>
              <a:rPr lang="en-US" dirty="0"/>
              <a:t>Template: Setting Priorities</a:t>
            </a:r>
          </a:p>
        </p:txBody>
      </p:sp>
      <p:graphicFrame>
        <p:nvGraphicFramePr>
          <p:cNvPr id="4" name="Content Placeholder 3">
            <a:extLst>
              <a:ext uri="{FF2B5EF4-FFF2-40B4-BE49-F238E27FC236}">
                <a16:creationId xmlns:a16="http://schemas.microsoft.com/office/drawing/2014/main" id="{A173A269-D9EE-493F-9D78-48A941AB53C1}"/>
              </a:ext>
            </a:extLst>
          </p:cNvPr>
          <p:cNvGraphicFramePr>
            <a:graphicFrameLocks noGrp="1"/>
          </p:cNvGraphicFramePr>
          <p:nvPr>
            <p:ph idx="1"/>
            <p:extLst>
              <p:ext uri="{D42A27DB-BD31-4B8C-83A1-F6EECF244321}">
                <p14:modId xmlns:p14="http://schemas.microsoft.com/office/powerpoint/2010/main" val="2479772355"/>
              </p:ext>
            </p:extLst>
          </p:nvPr>
        </p:nvGraphicFramePr>
        <p:xfrm>
          <a:off x="838200" y="1098732"/>
          <a:ext cx="10591800" cy="4710397"/>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316384132"/>
                    </a:ext>
                  </a:extLst>
                </a:gridCol>
                <a:gridCol w="3942080">
                  <a:extLst>
                    <a:ext uri="{9D8B030D-6E8A-4147-A177-3AD203B41FA5}">
                      <a16:colId xmlns:a16="http://schemas.microsoft.com/office/drawing/2014/main" val="2410110951"/>
                    </a:ext>
                  </a:extLst>
                </a:gridCol>
                <a:gridCol w="4287520">
                  <a:extLst>
                    <a:ext uri="{9D8B030D-6E8A-4147-A177-3AD203B41FA5}">
                      <a16:colId xmlns:a16="http://schemas.microsoft.com/office/drawing/2014/main" val="3390995626"/>
                    </a:ext>
                  </a:extLst>
                </a:gridCol>
              </a:tblGrid>
              <a:tr h="507872">
                <a:tc>
                  <a:txBody>
                    <a:bodyPr/>
                    <a:lstStyle/>
                    <a:p>
                      <a:pPr algn="ctr"/>
                      <a:r>
                        <a:rPr lang="en-US" sz="2000" dirty="0"/>
                        <a:t>Priority</a:t>
                      </a:r>
                    </a:p>
                  </a:txBody>
                  <a:tcPr>
                    <a:lnB w="12700" cap="flat" cmpd="sng" algn="ctr">
                      <a:noFill/>
                      <a:prstDash val="solid"/>
                      <a:round/>
                      <a:headEnd type="none" w="med" len="med"/>
                      <a:tailEnd type="none" w="med" len="med"/>
                    </a:lnB>
                    <a:solidFill>
                      <a:srgbClr val="009999"/>
                    </a:solidFill>
                  </a:tcPr>
                </a:tc>
                <a:tc>
                  <a:txBody>
                    <a:bodyPr/>
                    <a:lstStyle/>
                    <a:p>
                      <a:pPr algn="ctr"/>
                      <a:r>
                        <a:rPr lang="en-US" sz="2000" dirty="0"/>
                        <a:t>Actions &amp; Strategies</a:t>
                      </a:r>
                    </a:p>
                  </a:txBody>
                  <a:tcPr>
                    <a:lnB w="12700" cap="flat" cmpd="sng" algn="ctr">
                      <a:noFill/>
                      <a:prstDash val="solid"/>
                      <a:round/>
                      <a:headEnd type="none" w="med" len="med"/>
                      <a:tailEnd type="none" w="med" len="med"/>
                    </a:lnB>
                    <a:solidFill>
                      <a:srgbClr val="009999"/>
                    </a:solidFill>
                  </a:tcPr>
                </a:tc>
                <a:tc>
                  <a:txBody>
                    <a:bodyPr/>
                    <a:lstStyle/>
                    <a:p>
                      <a:pPr algn="ctr"/>
                      <a:r>
                        <a:rPr lang="en-US" sz="2000" dirty="0"/>
                        <a:t>Metrics</a:t>
                      </a:r>
                    </a:p>
                  </a:txBody>
                  <a:tcPr>
                    <a:lnB w="12700" cap="flat" cmpd="sng" algn="ctr">
                      <a:noFill/>
                      <a:prstDash val="solid"/>
                      <a:round/>
                      <a:headEnd type="none" w="med" len="med"/>
                      <a:tailEnd type="none" w="med" len="med"/>
                    </a:lnB>
                    <a:solidFill>
                      <a:srgbClr val="009999"/>
                    </a:solidFill>
                  </a:tcPr>
                </a:tc>
                <a:extLst>
                  <a:ext uri="{0D108BD9-81ED-4DB2-BD59-A6C34878D82A}">
                    <a16:rowId xmlns:a16="http://schemas.microsoft.com/office/drawing/2014/main" val="3110484012"/>
                  </a:ext>
                </a:extLst>
              </a:tr>
              <a:tr h="840505">
                <a:tc>
                  <a:txBody>
                    <a:bodyPr/>
                    <a:lstStyle/>
                    <a:p>
                      <a:r>
                        <a:rPr lang="en-US" sz="1800" b="1" dirty="0"/>
                        <a:t>Priority 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Strategy A</a:t>
                      </a:r>
                    </a:p>
                    <a:p>
                      <a:pPr marL="285750" indent="-285750">
                        <a:buFont typeface="Arial" panose="020B0604020202020204" pitchFamily="34" charset="0"/>
                        <a:buChar char="•"/>
                      </a:pPr>
                      <a:r>
                        <a:rPr lang="en-US" sz="1600" dirty="0"/>
                        <a:t>Strategy 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Metric 1</a:t>
                      </a:r>
                    </a:p>
                    <a:p>
                      <a:pPr marL="285750" indent="-285750">
                        <a:buFont typeface="Arial" panose="020B0604020202020204" pitchFamily="34" charset="0"/>
                        <a:buChar char="•"/>
                      </a:pPr>
                      <a:r>
                        <a:rPr lang="en-US" sz="1600" dirty="0"/>
                        <a:t>Metric 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9471446"/>
                  </a:ext>
                </a:extLst>
              </a:tr>
              <a:tr h="840505">
                <a:tc>
                  <a:txBody>
                    <a:bodyPr/>
                    <a:lstStyle/>
                    <a:p>
                      <a:r>
                        <a:rPr lang="en-US" sz="1800" b="1" dirty="0"/>
                        <a:t>Priority 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Strategy A</a:t>
                      </a:r>
                    </a:p>
                    <a:p>
                      <a:pPr marL="285750" indent="-285750">
                        <a:buFont typeface="Arial" panose="020B0604020202020204" pitchFamily="34" charset="0"/>
                        <a:buChar char="•"/>
                      </a:pPr>
                      <a:r>
                        <a:rPr lang="en-US" sz="1600" dirty="0"/>
                        <a:t>Strategy 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Metric 1</a:t>
                      </a:r>
                    </a:p>
                    <a:p>
                      <a:pPr marL="285750" indent="-285750">
                        <a:buFont typeface="Arial" panose="020B0604020202020204" pitchFamily="34" charset="0"/>
                        <a:buChar char="•"/>
                      </a:pPr>
                      <a:r>
                        <a:rPr lang="en-US" sz="1600" dirty="0"/>
                        <a:t>Metric 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0651768"/>
                  </a:ext>
                </a:extLst>
              </a:tr>
              <a:tr h="840505">
                <a:tc>
                  <a:txBody>
                    <a:bodyPr/>
                    <a:lstStyle/>
                    <a:p>
                      <a:r>
                        <a:rPr lang="en-US" sz="1800" b="1" dirty="0"/>
                        <a:t>Priority 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Strategy A</a:t>
                      </a:r>
                    </a:p>
                    <a:p>
                      <a:pPr marL="285750" indent="-285750">
                        <a:buFont typeface="Arial" panose="020B0604020202020204" pitchFamily="34" charset="0"/>
                        <a:buChar char="•"/>
                      </a:pPr>
                      <a:r>
                        <a:rPr lang="en-US" sz="1600" dirty="0"/>
                        <a:t>Strategy 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Metric 1</a:t>
                      </a:r>
                    </a:p>
                    <a:p>
                      <a:pPr marL="285750" indent="-285750">
                        <a:buFont typeface="Arial" panose="020B0604020202020204" pitchFamily="34" charset="0"/>
                        <a:buChar char="•"/>
                      </a:pPr>
                      <a:r>
                        <a:rPr lang="en-US" sz="1600" dirty="0"/>
                        <a:t>Metric 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1509839"/>
                  </a:ext>
                </a:extLst>
              </a:tr>
              <a:tr h="840505">
                <a:tc>
                  <a:txBody>
                    <a:bodyPr/>
                    <a:lstStyle/>
                    <a:p>
                      <a:r>
                        <a:rPr lang="en-US" sz="1800" b="1" dirty="0"/>
                        <a:t>Priority 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Strategy A</a:t>
                      </a:r>
                    </a:p>
                    <a:p>
                      <a:pPr marL="285750" indent="-285750">
                        <a:buFont typeface="Arial" panose="020B0604020202020204" pitchFamily="34" charset="0"/>
                        <a:buChar char="•"/>
                      </a:pPr>
                      <a:r>
                        <a:rPr lang="en-US" sz="1600" dirty="0"/>
                        <a:t>Strategy 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Metric 1</a:t>
                      </a:r>
                    </a:p>
                    <a:p>
                      <a:pPr marL="285750" indent="-285750">
                        <a:buFont typeface="Arial" panose="020B0604020202020204" pitchFamily="34" charset="0"/>
                        <a:buChar char="•"/>
                      </a:pPr>
                      <a:r>
                        <a:rPr lang="en-US" sz="1600" dirty="0"/>
                        <a:t>Metric 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5158793"/>
                  </a:ext>
                </a:extLst>
              </a:tr>
              <a:tr h="840505">
                <a:tc>
                  <a:txBody>
                    <a:bodyPr/>
                    <a:lstStyle/>
                    <a:p>
                      <a:r>
                        <a:rPr lang="en-US" sz="1800" b="1" dirty="0"/>
                        <a:t>Priority 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Strategy A</a:t>
                      </a:r>
                    </a:p>
                    <a:p>
                      <a:pPr marL="285750" indent="-285750">
                        <a:buFont typeface="Arial" panose="020B0604020202020204" pitchFamily="34" charset="0"/>
                        <a:buChar char="•"/>
                      </a:pPr>
                      <a:r>
                        <a:rPr lang="en-US" sz="1600" dirty="0"/>
                        <a:t>Strategy 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Metric 1</a:t>
                      </a:r>
                    </a:p>
                    <a:p>
                      <a:pPr marL="285750" indent="-285750">
                        <a:buFont typeface="Arial" panose="020B0604020202020204" pitchFamily="34" charset="0"/>
                        <a:buChar char="•"/>
                      </a:pPr>
                      <a:r>
                        <a:rPr lang="en-US" sz="1600" dirty="0"/>
                        <a:t>Metric 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99535642"/>
                  </a:ext>
                </a:extLst>
              </a:tr>
            </a:tbl>
          </a:graphicData>
        </a:graphic>
      </p:graphicFrame>
    </p:spTree>
    <p:extLst>
      <p:ext uri="{BB962C8B-B14F-4D97-AF65-F5344CB8AC3E}">
        <p14:creationId xmlns:p14="http://schemas.microsoft.com/office/powerpoint/2010/main" val="403170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A477-276C-49D2-92C4-B189B2DAC1AF}"/>
              </a:ext>
            </a:extLst>
          </p:cNvPr>
          <p:cNvSpPr>
            <a:spLocks noGrp="1"/>
          </p:cNvSpPr>
          <p:nvPr>
            <p:ph type="title"/>
          </p:nvPr>
        </p:nvSpPr>
        <p:spPr>
          <a:xfrm>
            <a:off x="838200" y="178593"/>
            <a:ext cx="10515600" cy="845366"/>
          </a:xfrm>
        </p:spPr>
        <p:txBody>
          <a:bodyPr/>
          <a:lstStyle/>
          <a:p>
            <a:r>
              <a:rPr lang="en-US" dirty="0"/>
              <a:t>Sample Priorities</a:t>
            </a:r>
          </a:p>
        </p:txBody>
      </p:sp>
      <p:graphicFrame>
        <p:nvGraphicFramePr>
          <p:cNvPr id="4" name="Content Placeholder 3">
            <a:extLst>
              <a:ext uri="{FF2B5EF4-FFF2-40B4-BE49-F238E27FC236}">
                <a16:creationId xmlns:a16="http://schemas.microsoft.com/office/drawing/2014/main" id="{A173A269-D9EE-493F-9D78-48A941AB53C1}"/>
              </a:ext>
            </a:extLst>
          </p:cNvPr>
          <p:cNvGraphicFramePr>
            <a:graphicFrameLocks noGrp="1"/>
          </p:cNvGraphicFramePr>
          <p:nvPr>
            <p:ph idx="1"/>
            <p:extLst>
              <p:ext uri="{D42A27DB-BD31-4B8C-83A1-F6EECF244321}">
                <p14:modId xmlns:p14="http://schemas.microsoft.com/office/powerpoint/2010/main" val="1887032504"/>
              </p:ext>
            </p:extLst>
          </p:nvPr>
        </p:nvGraphicFramePr>
        <p:xfrm>
          <a:off x="838200" y="1098732"/>
          <a:ext cx="10591800" cy="4824549"/>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316384132"/>
                    </a:ext>
                  </a:extLst>
                </a:gridCol>
                <a:gridCol w="3942080">
                  <a:extLst>
                    <a:ext uri="{9D8B030D-6E8A-4147-A177-3AD203B41FA5}">
                      <a16:colId xmlns:a16="http://schemas.microsoft.com/office/drawing/2014/main" val="2410110951"/>
                    </a:ext>
                  </a:extLst>
                </a:gridCol>
                <a:gridCol w="4287520">
                  <a:extLst>
                    <a:ext uri="{9D8B030D-6E8A-4147-A177-3AD203B41FA5}">
                      <a16:colId xmlns:a16="http://schemas.microsoft.com/office/drawing/2014/main" val="3390995626"/>
                    </a:ext>
                  </a:extLst>
                </a:gridCol>
              </a:tblGrid>
              <a:tr h="507872">
                <a:tc>
                  <a:txBody>
                    <a:bodyPr/>
                    <a:lstStyle/>
                    <a:p>
                      <a:pPr algn="ctr"/>
                      <a:r>
                        <a:rPr lang="en-US" sz="2000" dirty="0"/>
                        <a:t>Priority</a:t>
                      </a:r>
                    </a:p>
                  </a:txBody>
                  <a:tcPr>
                    <a:lnB w="12700" cap="flat" cmpd="sng" algn="ctr">
                      <a:noFill/>
                      <a:prstDash val="solid"/>
                      <a:round/>
                      <a:headEnd type="none" w="med" len="med"/>
                      <a:tailEnd type="none" w="med" len="med"/>
                    </a:lnB>
                    <a:solidFill>
                      <a:srgbClr val="009999"/>
                    </a:solidFill>
                  </a:tcPr>
                </a:tc>
                <a:tc>
                  <a:txBody>
                    <a:bodyPr/>
                    <a:lstStyle/>
                    <a:p>
                      <a:pPr algn="ctr"/>
                      <a:r>
                        <a:rPr lang="en-US" sz="2000" dirty="0"/>
                        <a:t>Actions &amp; Strategies</a:t>
                      </a:r>
                    </a:p>
                  </a:txBody>
                  <a:tcPr>
                    <a:lnB w="12700" cap="flat" cmpd="sng" algn="ctr">
                      <a:noFill/>
                      <a:prstDash val="solid"/>
                      <a:round/>
                      <a:headEnd type="none" w="med" len="med"/>
                      <a:tailEnd type="none" w="med" len="med"/>
                    </a:lnB>
                    <a:solidFill>
                      <a:srgbClr val="009999"/>
                    </a:solidFill>
                  </a:tcPr>
                </a:tc>
                <a:tc>
                  <a:txBody>
                    <a:bodyPr/>
                    <a:lstStyle/>
                    <a:p>
                      <a:pPr algn="ctr"/>
                      <a:r>
                        <a:rPr lang="en-US" sz="2000" dirty="0"/>
                        <a:t>Metrics</a:t>
                      </a:r>
                    </a:p>
                  </a:txBody>
                  <a:tcPr>
                    <a:lnB w="12700" cap="flat" cmpd="sng" algn="ctr">
                      <a:noFill/>
                      <a:prstDash val="solid"/>
                      <a:round/>
                      <a:headEnd type="none" w="med" len="med"/>
                      <a:tailEnd type="none" w="med" len="med"/>
                    </a:lnB>
                    <a:solidFill>
                      <a:srgbClr val="009999"/>
                    </a:solidFill>
                  </a:tcPr>
                </a:tc>
                <a:extLst>
                  <a:ext uri="{0D108BD9-81ED-4DB2-BD59-A6C34878D82A}">
                    <a16:rowId xmlns:a16="http://schemas.microsoft.com/office/drawing/2014/main" val="3110484012"/>
                  </a:ext>
                </a:extLst>
              </a:tr>
              <a:tr h="1929424">
                <a:tc>
                  <a:txBody>
                    <a:bodyPr/>
                    <a:lstStyle/>
                    <a:p>
                      <a:r>
                        <a:rPr lang="en-US" sz="1800" b="1" dirty="0"/>
                        <a:t>Business Development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Increase social media presence and content marketing</a:t>
                      </a:r>
                    </a:p>
                    <a:p>
                      <a:pPr marL="285750" indent="-285750">
                        <a:buFont typeface="Arial" panose="020B0604020202020204" pitchFamily="34" charset="0"/>
                        <a:buChar char="•"/>
                      </a:pPr>
                      <a:r>
                        <a:rPr lang="en-US" sz="1600" dirty="0"/>
                        <a:t>More regular meetings with colleagues and connectors</a:t>
                      </a:r>
                    </a:p>
                    <a:p>
                      <a:pPr marL="285750" indent="-285750">
                        <a:buFont typeface="Arial" panose="020B0604020202020204" pitchFamily="34" charset="0"/>
                        <a:buChar char="•"/>
                      </a:pPr>
                      <a:r>
                        <a:rPr lang="en-US" sz="1600" dirty="0"/>
                        <a:t>Blitz network with new one-pager and referral requests</a:t>
                      </a:r>
                    </a:p>
                    <a:p>
                      <a:pPr marL="285750" indent="-285750">
                        <a:buFont typeface="Arial" panose="020B0604020202020204" pitchFamily="34" charset="0"/>
                        <a:buChar char="•"/>
                      </a:pPr>
                      <a:r>
                        <a:rPr lang="en-US" sz="1600" dirty="0"/>
                        <a:t>Engage business development coach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35% of my time spent on BD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Build email list and email all contacts with marketing materials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Monthly: 30 social media posts, 2 blog posts, 1 newsletter, 10 calls</a:t>
                      </a:r>
                    </a:p>
                    <a:p>
                      <a:pPr marL="285750" indent="-285750">
                        <a:buFont typeface="Arial" panose="020B0604020202020204" pitchFamily="34" charset="0"/>
                        <a:buChar char="•"/>
                      </a:pPr>
                      <a:r>
                        <a:rPr lang="en-US" sz="1600" dirty="0"/>
                        <a:t>5 articles published this year</a:t>
                      </a:r>
                    </a:p>
                    <a:p>
                      <a:pPr marL="285750" indent="-285750">
                        <a:buFont typeface="Arial" panose="020B0604020202020204" pitchFamily="34" charset="0"/>
                        <a:buChar char="•"/>
                      </a:pPr>
                      <a:r>
                        <a:rPr lang="en-US" sz="1600" dirty="0"/>
                        <a:t>25 new clients this year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9471446"/>
                  </a:ext>
                </a:extLst>
              </a:tr>
              <a:tr h="1144573">
                <a:tc>
                  <a:txBody>
                    <a:bodyPr/>
                    <a:lstStyle/>
                    <a:p>
                      <a:r>
                        <a:rPr lang="en-US" sz="1800" b="1" dirty="0"/>
                        <a:t>Professional Development for team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Identify PD needs of team members</a:t>
                      </a:r>
                    </a:p>
                    <a:p>
                      <a:pPr marL="285750" indent="-285750">
                        <a:buFont typeface="Arial" panose="020B0604020202020204" pitchFamily="34" charset="0"/>
                        <a:buChar char="•"/>
                      </a:pPr>
                      <a:r>
                        <a:rPr lang="en-US" sz="1600" dirty="0"/>
                        <a:t>Create trainings and engage outside consultants to provide additional training</a:t>
                      </a:r>
                    </a:p>
                    <a:p>
                      <a:pPr marL="285750" indent="-285750">
                        <a:buFont typeface="Arial" panose="020B0604020202020204" pitchFamily="34" charset="0"/>
                        <a:buChar char="•"/>
                      </a:pPr>
                      <a:r>
                        <a:rPr lang="en-US" sz="1600" dirty="0"/>
                        <a:t>Build shared file of resources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Calls with each team member</a:t>
                      </a:r>
                    </a:p>
                    <a:p>
                      <a:pPr marL="285750" indent="-285750">
                        <a:buFont typeface="Arial" panose="020B0604020202020204" pitchFamily="34" charset="0"/>
                        <a:buChar char="•"/>
                      </a:pPr>
                      <a:r>
                        <a:rPr lang="en-US" sz="1600" dirty="0"/>
                        <a:t>Team calls bi-monthly (PD &amp; culture-building)</a:t>
                      </a:r>
                    </a:p>
                    <a:p>
                      <a:pPr marL="285750" indent="-285750">
                        <a:buFont typeface="Arial" panose="020B0604020202020204" pitchFamily="34" charset="0"/>
                        <a:buChar char="•"/>
                      </a:pPr>
                      <a:r>
                        <a:rPr lang="en-US" sz="1600" dirty="0"/>
                        <a:t>Google Drive folder with best practices doc, templates, and sample client documents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0651768"/>
                  </a:ext>
                </a:extLst>
              </a:tr>
              <a:tr h="621340">
                <a:tc>
                  <a:txBody>
                    <a:bodyPr/>
                    <a:lstStyle/>
                    <a:p>
                      <a:r>
                        <a:rPr lang="en-US" sz="1800" b="1" dirty="0"/>
                        <a:t>Client satisfaction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Survey to all new clients</a:t>
                      </a:r>
                    </a:p>
                    <a:p>
                      <a:pPr marL="285750" indent="-285750">
                        <a:buFont typeface="Arial" panose="020B0604020202020204" pitchFamily="34" charset="0"/>
                        <a:buChar char="•"/>
                      </a:pPr>
                      <a:r>
                        <a:rPr lang="en-US" sz="1600" dirty="0"/>
                        <a:t>Quarterly check-in calls with clients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Increased Net Promoter Score</a:t>
                      </a:r>
                    </a:p>
                    <a:p>
                      <a:pPr marL="285750" indent="-285750">
                        <a:buFont typeface="Arial" panose="020B0604020202020204" pitchFamily="34" charset="0"/>
                        <a:buChar char="•"/>
                      </a:pPr>
                      <a:r>
                        <a:rPr lang="en-US" sz="1600" dirty="0"/>
                        <a:t>Increased client referrals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1509839"/>
                  </a:ext>
                </a:extLst>
              </a:tr>
              <a:tr h="621340">
                <a:tc>
                  <a:txBody>
                    <a:bodyPr/>
                    <a:lstStyle/>
                    <a:p>
                      <a:r>
                        <a:rPr lang="en-US" sz="1800" b="1" dirty="0"/>
                        <a:t>Hiring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Build pipeline of diverse candidates through referrals and communications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buFont typeface="Arial" panose="020B0604020202020204" pitchFamily="34" charset="0"/>
                        <a:buChar char="•"/>
                      </a:pPr>
                      <a:r>
                        <a:rPr lang="en-US" sz="1600" dirty="0"/>
                        <a:t>Screen, vet, and add 20 new consultants </a:t>
                      </a:r>
                    </a:p>
                    <a:p>
                      <a:pPr marL="285750" indent="-285750">
                        <a:buFont typeface="Arial" panose="020B0604020202020204" pitchFamily="34" charset="0"/>
                        <a:buChar char="•"/>
                      </a:pPr>
                      <a:r>
                        <a:rPr lang="en-US" sz="1600" dirty="0"/>
                        <a:t>35% people of color; wide range of industries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5158793"/>
                  </a:ext>
                </a:extLst>
              </a:tr>
            </a:tbl>
          </a:graphicData>
        </a:graphic>
      </p:graphicFrame>
    </p:spTree>
    <p:extLst>
      <p:ext uri="{BB962C8B-B14F-4D97-AF65-F5344CB8AC3E}">
        <p14:creationId xmlns:p14="http://schemas.microsoft.com/office/powerpoint/2010/main" val="1152150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9F8174D-3563-4556-9979-394D471ADF0B}"/>
              </a:ext>
            </a:extLst>
          </p:cNvPr>
          <p:cNvSpPr>
            <a:spLocks noGrp="1" noChangeArrowheads="1"/>
          </p:cNvSpPr>
          <p:nvPr>
            <p:ph type="title"/>
          </p:nvPr>
        </p:nvSpPr>
        <p:spPr>
          <a:xfrm>
            <a:off x="838200" y="-92072"/>
            <a:ext cx="10515600" cy="1325563"/>
          </a:xfrm>
        </p:spPr>
        <p:txBody>
          <a:bodyPr/>
          <a:lstStyle/>
          <a:p>
            <a:r>
              <a:rPr lang="en-US" altLang="en-US" dirty="0"/>
              <a:t>Template: Assessing priorities</a:t>
            </a:r>
          </a:p>
        </p:txBody>
      </p:sp>
      <p:sp>
        <p:nvSpPr>
          <p:cNvPr id="13317" name="Text Box 5">
            <a:extLst>
              <a:ext uri="{FF2B5EF4-FFF2-40B4-BE49-F238E27FC236}">
                <a16:creationId xmlns:a16="http://schemas.microsoft.com/office/drawing/2014/main" id="{7E6D4F80-E31A-4EE0-A95E-05F0C0DA2D71}"/>
              </a:ext>
            </a:extLst>
          </p:cNvPr>
          <p:cNvSpPr txBox="1">
            <a:spLocks noChangeArrowheads="1"/>
          </p:cNvSpPr>
          <p:nvPr/>
        </p:nvSpPr>
        <p:spPr bwMode="auto">
          <a:xfrm>
            <a:off x="2130520" y="1386076"/>
            <a:ext cx="5239962" cy="992579"/>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Item 1 </a:t>
            </a:r>
          </a:p>
          <a:p>
            <a:pPr>
              <a:lnSpc>
                <a:spcPct val="90000"/>
              </a:lnSpc>
              <a:spcBef>
                <a:spcPct val="0"/>
              </a:spcBef>
              <a:buFontTx/>
              <a:buChar char="•"/>
            </a:pPr>
            <a:r>
              <a:rPr lang="en-US" altLang="en-US" sz="1300" i="1" dirty="0">
                <a:solidFill>
                  <a:schemeClr val="tx1"/>
                </a:solidFill>
              </a:rPr>
              <a:t>Note: You should include metrics where possible here, but in some cases it will make more sense to list the actions &amp; strategies, especially where they are more qualitative</a:t>
            </a:r>
          </a:p>
          <a:p>
            <a:pPr eaLnBrk="1" hangingPunct="1">
              <a:lnSpc>
                <a:spcPct val="90000"/>
              </a:lnSpc>
              <a:spcBef>
                <a:spcPct val="0"/>
              </a:spcBef>
              <a:buFontTx/>
              <a:buChar char="•"/>
            </a:pPr>
            <a:endParaRPr lang="en-US" altLang="en-US" sz="1300" dirty="0">
              <a:solidFill>
                <a:schemeClr val="tx1"/>
              </a:solidFill>
            </a:endParaRPr>
          </a:p>
        </p:txBody>
      </p:sp>
      <p:sp>
        <p:nvSpPr>
          <p:cNvPr id="13318" name="Rectangle 6">
            <a:extLst>
              <a:ext uri="{FF2B5EF4-FFF2-40B4-BE49-F238E27FC236}">
                <a16:creationId xmlns:a16="http://schemas.microsoft.com/office/drawing/2014/main" id="{1AF5FBC3-CFE7-4A18-A486-4E86239BF4EA}"/>
              </a:ext>
            </a:extLst>
          </p:cNvPr>
          <p:cNvSpPr>
            <a:spLocks noChangeArrowheads="1"/>
          </p:cNvSpPr>
          <p:nvPr/>
        </p:nvSpPr>
        <p:spPr bwMode="auto">
          <a:xfrm>
            <a:off x="555809" y="1423519"/>
            <a:ext cx="1454147" cy="649002"/>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eaLnBrk="1" hangingPunct="1"/>
            <a:r>
              <a:rPr lang="en-US" altLang="en-US" sz="1400" dirty="0">
                <a:solidFill>
                  <a:schemeClr val="bg1"/>
                </a:solidFill>
                <a:latin typeface="DINOT-Medium" pitchFamily="50" charset="0"/>
              </a:rPr>
              <a:t>Priority 1</a:t>
            </a:r>
          </a:p>
        </p:txBody>
      </p:sp>
      <p:sp>
        <p:nvSpPr>
          <p:cNvPr id="13322" name="Text Box 10">
            <a:extLst>
              <a:ext uri="{FF2B5EF4-FFF2-40B4-BE49-F238E27FC236}">
                <a16:creationId xmlns:a16="http://schemas.microsoft.com/office/drawing/2014/main" id="{A92161DB-1BF9-4ED0-8C94-59C2BE4A988C}"/>
              </a:ext>
            </a:extLst>
          </p:cNvPr>
          <p:cNvSpPr txBox="1">
            <a:spLocks noChangeArrowheads="1"/>
          </p:cNvSpPr>
          <p:nvPr/>
        </p:nvSpPr>
        <p:spPr bwMode="auto">
          <a:xfrm>
            <a:off x="2130520" y="4150941"/>
            <a:ext cx="5005387" cy="45243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nSpc>
                <a:spcPct val="90000"/>
              </a:lnSpc>
              <a:spcBef>
                <a:spcPct val="0"/>
              </a:spcBef>
              <a:buFontTx/>
              <a:buChar char="•"/>
            </a:pPr>
            <a:r>
              <a:rPr lang="en-US" altLang="en-US" sz="1300" dirty="0">
                <a:solidFill>
                  <a:schemeClr val="tx1"/>
                </a:solidFill>
              </a:rPr>
              <a:t>Item 1 </a:t>
            </a:r>
          </a:p>
          <a:p>
            <a:pPr>
              <a:lnSpc>
                <a:spcPct val="90000"/>
              </a:lnSpc>
              <a:spcBef>
                <a:spcPct val="0"/>
              </a:spcBef>
              <a:buFontTx/>
              <a:buChar char="•"/>
            </a:pPr>
            <a:r>
              <a:rPr lang="en-US" altLang="en-US" sz="1300" dirty="0">
                <a:solidFill>
                  <a:schemeClr val="tx1"/>
                </a:solidFill>
              </a:rPr>
              <a:t>Item 2</a:t>
            </a:r>
          </a:p>
        </p:txBody>
      </p:sp>
      <p:sp>
        <p:nvSpPr>
          <p:cNvPr id="13323" name="Rectangle 11">
            <a:extLst>
              <a:ext uri="{FF2B5EF4-FFF2-40B4-BE49-F238E27FC236}">
                <a16:creationId xmlns:a16="http://schemas.microsoft.com/office/drawing/2014/main" id="{790D9DE9-4F7F-4FAE-AED1-300C909B9A59}"/>
              </a:ext>
            </a:extLst>
          </p:cNvPr>
          <p:cNvSpPr>
            <a:spLocks noChangeArrowheads="1"/>
          </p:cNvSpPr>
          <p:nvPr/>
        </p:nvSpPr>
        <p:spPr bwMode="auto">
          <a:xfrm>
            <a:off x="555809" y="4135721"/>
            <a:ext cx="1454147" cy="597846"/>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a:r>
              <a:rPr lang="en-US" altLang="en-US" sz="1400" dirty="0">
                <a:solidFill>
                  <a:schemeClr val="bg1"/>
                </a:solidFill>
                <a:latin typeface="DINOT-Medium" pitchFamily="50" charset="0"/>
              </a:rPr>
              <a:t>Priority 4</a:t>
            </a:r>
          </a:p>
        </p:txBody>
      </p:sp>
      <p:sp>
        <p:nvSpPr>
          <p:cNvPr id="13324" name="Text Box 12">
            <a:extLst>
              <a:ext uri="{FF2B5EF4-FFF2-40B4-BE49-F238E27FC236}">
                <a16:creationId xmlns:a16="http://schemas.microsoft.com/office/drawing/2014/main" id="{EE340134-AEBA-4205-8FD0-C3E642951C1E}"/>
              </a:ext>
            </a:extLst>
          </p:cNvPr>
          <p:cNvSpPr txBox="1">
            <a:spLocks noChangeArrowheads="1"/>
          </p:cNvSpPr>
          <p:nvPr/>
        </p:nvSpPr>
        <p:spPr bwMode="auto">
          <a:xfrm>
            <a:off x="2130520" y="2486916"/>
            <a:ext cx="5005387" cy="45243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nSpc>
                <a:spcPct val="90000"/>
              </a:lnSpc>
              <a:spcBef>
                <a:spcPct val="0"/>
              </a:spcBef>
              <a:buFontTx/>
              <a:buChar char="•"/>
            </a:pPr>
            <a:r>
              <a:rPr lang="en-US" altLang="en-US" sz="1300" dirty="0">
                <a:solidFill>
                  <a:schemeClr val="tx1"/>
                </a:solidFill>
              </a:rPr>
              <a:t>Item 1 </a:t>
            </a:r>
          </a:p>
          <a:p>
            <a:pPr eaLnBrk="1" hangingPunct="1">
              <a:lnSpc>
                <a:spcPct val="90000"/>
              </a:lnSpc>
              <a:spcBef>
                <a:spcPct val="0"/>
              </a:spcBef>
              <a:buFontTx/>
              <a:buChar char="•"/>
            </a:pPr>
            <a:r>
              <a:rPr lang="en-US" altLang="en-US" sz="1300" dirty="0">
                <a:solidFill>
                  <a:schemeClr val="tx1"/>
                </a:solidFill>
              </a:rPr>
              <a:t>Item 2</a:t>
            </a:r>
          </a:p>
        </p:txBody>
      </p:sp>
      <p:sp>
        <p:nvSpPr>
          <p:cNvPr id="13325" name="Rectangle 13">
            <a:extLst>
              <a:ext uri="{FF2B5EF4-FFF2-40B4-BE49-F238E27FC236}">
                <a16:creationId xmlns:a16="http://schemas.microsoft.com/office/drawing/2014/main" id="{0A0992FC-AD88-4AA2-B8BE-3F053CD270C5}"/>
              </a:ext>
            </a:extLst>
          </p:cNvPr>
          <p:cNvSpPr>
            <a:spLocks noChangeArrowheads="1"/>
          </p:cNvSpPr>
          <p:nvPr/>
        </p:nvSpPr>
        <p:spPr bwMode="auto">
          <a:xfrm>
            <a:off x="555809" y="2486916"/>
            <a:ext cx="1454147" cy="602111"/>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a:r>
              <a:rPr lang="en-US" altLang="en-US" sz="1400" dirty="0">
                <a:solidFill>
                  <a:schemeClr val="bg1"/>
                </a:solidFill>
                <a:latin typeface="DINOT-Medium" pitchFamily="50" charset="0"/>
              </a:rPr>
              <a:t>Priority 2</a:t>
            </a:r>
          </a:p>
        </p:txBody>
      </p:sp>
      <p:sp>
        <p:nvSpPr>
          <p:cNvPr id="13326" name="Text Box 14">
            <a:extLst>
              <a:ext uri="{FF2B5EF4-FFF2-40B4-BE49-F238E27FC236}">
                <a16:creationId xmlns:a16="http://schemas.microsoft.com/office/drawing/2014/main" id="{D612CF71-F27D-4118-8694-5E4E17C5D353}"/>
              </a:ext>
            </a:extLst>
          </p:cNvPr>
          <p:cNvSpPr txBox="1">
            <a:spLocks noChangeArrowheads="1"/>
          </p:cNvSpPr>
          <p:nvPr/>
        </p:nvSpPr>
        <p:spPr bwMode="auto">
          <a:xfrm>
            <a:off x="2130520" y="5085868"/>
            <a:ext cx="5005387" cy="45243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nSpc>
                <a:spcPct val="90000"/>
              </a:lnSpc>
              <a:spcBef>
                <a:spcPct val="0"/>
              </a:spcBef>
              <a:buFontTx/>
              <a:buChar char="•"/>
            </a:pPr>
            <a:r>
              <a:rPr lang="en-US" altLang="en-US" sz="1300" dirty="0">
                <a:solidFill>
                  <a:schemeClr val="tx1"/>
                </a:solidFill>
              </a:rPr>
              <a:t>Item 1 </a:t>
            </a:r>
          </a:p>
          <a:p>
            <a:pPr>
              <a:lnSpc>
                <a:spcPct val="90000"/>
              </a:lnSpc>
              <a:spcBef>
                <a:spcPct val="0"/>
              </a:spcBef>
              <a:buFontTx/>
              <a:buChar char="•"/>
            </a:pPr>
            <a:r>
              <a:rPr lang="en-US" altLang="en-US" sz="1300" dirty="0">
                <a:solidFill>
                  <a:schemeClr val="tx1"/>
                </a:solidFill>
              </a:rPr>
              <a:t>Item 2</a:t>
            </a:r>
          </a:p>
        </p:txBody>
      </p:sp>
      <p:sp>
        <p:nvSpPr>
          <p:cNvPr id="13327" name="Rectangle 15">
            <a:extLst>
              <a:ext uri="{FF2B5EF4-FFF2-40B4-BE49-F238E27FC236}">
                <a16:creationId xmlns:a16="http://schemas.microsoft.com/office/drawing/2014/main" id="{43217271-413C-438B-BE90-07969F894B95}"/>
              </a:ext>
            </a:extLst>
          </p:cNvPr>
          <p:cNvSpPr>
            <a:spLocks noChangeArrowheads="1"/>
          </p:cNvSpPr>
          <p:nvPr/>
        </p:nvSpPr>
        <p:spPr bwMode="auto">
          <a:xfrm>
            <a:off x="555809" y="5060560"/>
            <a:ext cx="1454147" cy="578660"/>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a:r>
              <a:rPr lang="en-US" altLang="en-US" sz="1400" dirty="0">
                <a:solidFill>
                  <a:schemeClr val="bg1"/>
                </a:solidFill>
                <a:latin typeface="DINOT-Medium" pitchFamily="50" charset="0"/>
              </a:rPr>
              <a:t>Priority 5</a:t>
            </a:r>
          </a:p>
        </p:txBody>
      </p:sp>
      <p:sp>
        <p:nvSpPr>
          <p:cNvPr id="13328" name="Text Box 16">
            <a:extLst>
              <a:ext uri="{FF2B5EF4-FFF2-40B4-BE49-F238E27FC236}">
                <a16:creationId xmlns:a16="http://schemas.microsoft.com/office/drawing/2014/main" id="{11F952E0-7929-4C9D-964D-BE47E9A4B131}"/>
              </a:ext>
            </a:extLst>
          </p:cNvPr>
          <p:cNvSpPr txBox="1">
            <a:spLocks noChangeArrowheads="1"/>
          </p:cNvSpPr>
          <p:nvPr/>
        </p:nvSpPr>
        <p:spPr bwMode="auto">
          <a:xfrm>
            <a:off x="2130520" y="3293027"/>
            <a:ext cx="5005387" cy="45243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nSpc>
                <a:spcPct val="90000"/>
              </a:lnSpc>
              <a:spcBef>
                <a:spcPct val="0"/>
              </a:spcBef>
              <a:buFontTx/>
              <a:buChar char="•"/>
            </a:pPr>
            <a:r>
              <a:rPr lang="en-US" altLang="en-US" sz="1300" dirty="0">
                <a:solidFill>
                  <a:schemeClr val="tx1"/>
                </a:solidFill>
              </a:rPr>
              <a:t>Item 1 </a:t>
            </a:r>
          </a:p>
          <a:p>
            <a:pPr>
              <a:lnSpc>
                <a:spcPct val="90000"/>
              </a:lnSpc>
              <a:spcBef>
                <a:spcPct val="0"/>
              </a:spcBef>
              <a:buFontTx/>
              <a:buChar char="•"/>
            </a:pPr>
            <a:r>
              <a:rPr lang="en-US" altLang="en-US" sz="1300" dirty="0">
                <a:solidFill>
                  <a:schemeClr val="tx1"/>
                </a:solidFill>
              </a:rPr>
              <a:t>Item 2</a:t>
            </a:r>
          </a:p>
        </p:txBody>
      </p:sp>
      <p:sp>
        <p:nvSpPr>
          <p:cNvPr id="13329" name="Rectangle 17">
            <a:extLst>
              <a:ext uri="{FF2B5EF4-FFF2-40B4-BE49-F238E27FC236}">
                <a16:creationId xmlns:a16="http://schemas.microsoft.com/office/drawing/2014/main" id="{86F138DA-401E-42BB-A30D-E5DF14A2C54C}"/>
              </a:ext>
            </a:extLst>
          </p:cNvPr>
          <p:cNvSpPr>
            <a:spLocks noChangeArrowheads="1"/>
          </p:cNvSpPr>
          <p:nvPr/>
        </p:nvSpPr>
        <p:spPr bwMode="auto">
          <a:xfrm>
            <a:off x="555809" y="3293027"/>
            <a:ext cx="1454147" cy="636688"/>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a:r>
              <a:rPr lang="en-US" altLang="en-US" sz="1400" dirty="0">
                <a:solidFill>
                  <a:schemeClr val="bg1"/>
                </a:solidFill>
                <a:latin typeface="DINOT-Medium" pitchFamily="50" charset="0"/>
              </a:rPr>
              <a:t>Priority 3</a:t>
            </a:r>
          </a:p>
        </p:txBody>
      </p:sp>
      <p:sp>
        <p:nvSpPr>
          <p:cNvPr id="13331" name="Oval 19">
            <a:extLst>
              <a:ext uri="{FF2B5EF4-FFF2-40B4-BE49-F238E27FC236}">
                <a16:creationId xmlns:a16="http://schemas.microsoft.com/office/drawing/2014/main" id="{3EAC2E21-6B74-498D-86F5-B942A23D6F56}"/>
              </a:ext>
            </a:extLst>
          </p:cNvPr>
          <p:cNvSpPr>
            <a:spLocks noChangeArrowheads="1"/>
          </p:cNvSpPr>
          <p:nvPr/>
        </p:nvSpPr>
        <p:spPr bwMode="auto">
          <a:xfrm>
            <a:off x="7494497" y="2486916"/>
            <a:ext cx="554319" cy="542250"/>
          </a:xfrm>
          <a:prstGeom prst="ellipse">
            <a:avLst/>
          </a:prstGeom>
          <a:gradFill rotWithShape="1">
            <a:gsLst>
              <a:gs pos="0">
                <a:srgbClr val="FFFF00"/>
              </a:gs>
              <a:gs pos="100000">
                <a:srgbClr val="FF0000"/>
              </a:gs>
            </a:gsLst>
            <a:path path="shape">
              <a:fillToRect l="50000" t="50000" r="50000" b="50000"/>
            </a:path>
          </a:gra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2" name="Oval 20">
            <a:extLst>
              <a:ext uri="{FF2B5EF4-FFF2-40B4-BE49-F238E27FC236}">
                <a16:creationId xmlns:a16="http://schemas.microsoft.com/office/drawing/2014/main" id="{B3080122-081C-47F8-990E-D01F0806AF41}"/>
              </a:ext>
            </a:extLst>
          </p:cNvPr>
          <p:cNvSpPr>
            <a:spLocks noChangeArrowheads="1"/>
          </p:cNvSpPr>
          <p:nvPr/>
        </p:nvSpPr>
        <p:spPr bwMode="auto">
          <a:xfrm>
            <a:off x="7494497" y="1565371"/>
            <a:ext cx="554319" cy="542250"/>
          </a:xfrm>
          <a:prstGeom prst="ellipse">
            <a:avLst/>
          </a:prstGeom>
          <a:solidFill>
            <a:srgbClr val="FF0000"/>
          </a:solidFill>
          <a:ln w="9525" algn="ctr">
            <a:solidFill>
              <a:schemeClr val="tx1"/>
            </a:solidFill>
            <a:round/>
            <a:headEnd/>
            <a:tailEnd/>
          </a:ln>
          <a:effectLs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3" name="Oval 21">
            <a:extLst>
              <a:ext uri="{FF2B5EF4-FFF2-40B4-BE49-F238E27FC236}">
                <a16:creationId xmlns:a16="http://schemas.microsoft.com/office/drawing/2014/main" id="{CBB8D45F-27B3-4CD4-9BBD-78C8104D195F}"/>
              </a:ext>
            </a:extLst>
          </p:cNvPr>
          <p:cNvSpPr>
            <a:spLocks noChangeArrowheads="1"/>
          </p:cNvSpPr>
          <p:nvPr/>
        </p:nvSpPr>
        <p:spPr bwMode="auto">
          <a:xfrm>
            <a:off x="7494497" y="3325917"/>
            <a:ext cx="554319" cy="542250"/>
          </a:xfrm>
          <a:prstGeom prst="ellipse">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5" name="Oval 23">
            <a:extLst>
              <a:ext uri="{FF2B5EF4-FFF2-40B4-BE49-F238E27FC236}">
                <a16:creationId xmlns:a16="http://schemas.microsoft.com/office/drawing/2014/main" id="{47E1AD92-21E0-4491-8477-A3A0B2C9FDF0}"/>
              </a:ext>
            </a:extLst>
          </p:cNvPr>
          <p:cNvSpPr>
            <a:spLocks noChangeArrowheads="1"/>
          </p:cNvSpPr>
          <p:nvPr/>
        </p:nvSpPr>
        <p:spPr bwMode="auto">
          <a:xfrm>
            <a:off x="7494497" y="5066157"/>
            <a:ext cx="554319" cy="542250"/>
          </a:xfrm>
          <a:prstGeom prst="ellipse">
            <a:avLst/>
          </a:prstGeom>
          <a:solidFill>
            <a:srgbClr val="00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6" name="Oval 24">
            <a:extLst>
              <a:ext uri="{FF2B5EF4-FFF2-40B4-BE49-F238E27FC236}">
                <a16:creationId xmlns:a16="http://schemas.microsoft.com/office/drawing/2014/main" id="{9EB49583-C37F-49B4-B9D8-46B3CF9E0856}"/>
              </a:ext>
            </a:extLst>
          </p:cNvPr>
          <p:cNvSpPr>
            <a:spLocks noChangeArrowheads="1"/>
          </p:cNvSpPr>
          <p:nvPr/>
        </p:nvSpPr>
        <p:spPr bwMode="auto">
          <a:xfrm>
            <a:off x="7494497" y="4195721"/>
            <a:ext cx="554319" cy="542250"/>
          </a:xfrm>
          <a:prstGeom prst="ellipse">
            <a:avLst/>
          </a:prstGeom>
          <a:gradFill rotWithShape="1">
            <a:gsLst>
              <a:gs pos="0">
                <a:srgbClr val="FFFF00"/>
              </a:gs>
              <a:gs pos="100000">
                <a:srgbClr val="66FF33"/>
              </a:gs>
            </a:gsLst>
            <a:path path="shape">
              <a:fillToRect l="50000" t="50000" r="50000" b="50000"/>
            </a:path>
          </a:gra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7" name="Text Box 25">
            <a:extLst>
              <a:ext uri="{FF2B5EF4-FFF2-40B4-BE49-F238E27FC236}">
                <a16:creationId xmlns:a16="http://schemas.microsoft.com/office/drawing/2014/main" id="{219490AC-C039-4EE6-B22A-7CE62041BEB3}"/>
              </a:ext>
            </a:extLst>
          </p:cNvPr>
          <p:cNvSpPr txBox="1">
            <a:spLocks noChangeArrowheads="1"/>
          </p:cNvSpPr>
          <p:nvPr/>
        </p:nvSpPr>
        <p:spPr bwMode="auto">
          <a:xfrm>
            <a:off x="523502" y="953993"/>
            <a:ext cx="99461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r>
              <a:rPr lang="en-US" altLang="en-US" i="1" dirty="0">
                <a:solidFill>
                  <a:srgbClr val="009999"/>
                </a:solidFill>
                <a:latin typeface="DINOT-Medium" pitchFamily="50" charset="0"/>
              </a:rPr>
              <a:t>       Priority	                	 Metrics &amp; Strategies		      	      Assessment                         Comments </a:t>
            </a:r>
          </a:p>
        </p:txBody>
      </p:sp>
      <p:sp>
        <p:nvSpPr>
          <p:cNvPr id="13339" name="Line 27">
            <a:extLst>
              <a:ext uri="{FF2B5EF4-FFF2-40B4-BE49-F238E27FC236}">
                <a16:creationId xmlns:a16="http://schemas.microsoft.com/office/drawing/2014/main" id="{63D83DB0-EC10-488D-98DC-62E1E7542E66}"/>
              </a:ext>
            </a:extLst>
          </p:cNvPr>
          <p:cNvSpPr>
            <a:spLocks noChangeShapeType="1"/>
          </p:cNvSpPr>
          <p:nvPr/>
        </p:nvSpPr>
        <p:spPr bwMode="auto">
          <a:xfrm flipV="1">
            <a:off x="564775" y="4898669"/>
            <a:ext cx="10963842" cy="115498"/>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0" name="Line 28">
            <a:extLst>
              <a:ext uri="{FF2B5EF4-FFF2-40B4-BE49-F238E27FC236}">
                <a16:creationId xmlns:a16="http://schemas.microsoft.com/office/drawing/2014/main" id="{8B1D89FC-D953-42E3-B254-40A1430D81DC}"/>
              </a:ext>
            </a:extLst>
          </p:cNvPr>
          <p:cNvSpPr>
            <a:spLocks noChangeShapeType="1"/>
          </p:cNvSpPr>
          <p:nvPr/>
        </p:nvSpPr>
        <p:spPr bwMode="auto">
          <a:xfrm>
            <a:off x="564775" y="3993016"/>
            <a:ext cx="10963842" cy="28618"/>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2" name="Line 30">
            <a:extLst>
              <a:ext uri="{FF2B5EF4-FFF2-40B4-BE49-F238E27FC236}">
                <a16:creationId xmlns:a16="http://schemas.microsoft.com/office/drawing/2014/main" id="{F9547022-8D54-4014-A83E-DB9177B4C020}"/>
              </a:ext>
            </a:extLst>
          </p:cNvPr>
          <p:cNvSpPr>
            <a:spLocks noChangeShapeType="1"/>
          </p:cNvSpPr>
          <p:nvPr/>
        </p:nvSpPr>
        <p:spPr bwMode="auto">
          <a:xfrm flipV="1">
            <a:off x="564774" y="2303933"/>
            <a:ext cx="10963843" cy="16593"/>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4" name="Text Box 32">
            <a:extLst>
              <a:ext uri="{FF2B5EF4-FFF2-40B4-BE49-F238E27FC236}">
                <a16:creationId xmlns:a16="http://schemas.microsoft.com/office/drawing/2014/main" id="{BB711855-6498-4492-9E17-050744C28F94}"/>
              </a:ext>
            </a:extLst>
          </p:cNvPr>
          <p:cNvSpPr txBox="1">
            <a:spLocks noChangeArrowheads="1"/>
          </p:cNvSpPr>
          <p:nvPr/>
        </p:nvSpPr>
        <p:spPr bwMode="auto">
          <a:xfrm>
            <a:off x="8388731" y="1386076"/>
            <a:ext cx="3139887" cy="812530"/>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Performance against metrics</a:t>
            </a:r>
          </a:p>
          <a:p>
            <a:pPr eaLnBrk="1" hangingPunct="1">
              <a:lnSpc>
                <a:spcPct val="90000"/>
              </a:lnSpc>
              <a:spcBef>
                <a:spcPct val="0"/>
              </a:spcBef>
              <a:buFontTx/>
              <a:buChar char="•"/>
            </a:pPr>
            <a:r>
              <a:rPr lang="en-US" altLang="en-US" sz="1300" dirty="0">
                <a:solidFill>
                  <a:schemeClr val="tx1"/>
                </a:solidFill>
              </a:rPr>
              <a:t>Notes about what actions &amp; strategies were accomplished or implemented, and where you fell short</a:t>
            </a:r>
          </a:p>
        </p:txBody>
      </p:sp>
      <p:sp>
        <p:nvSpPr>
          <p:cNvPr id="13345" name="Text Box 33">
            <a:extLst>
              <a:ext uri="{FF2B5EF4-FFF2-40B4-BE49-F238E27FC236}">
                <a16:creationId xmlns:a16="http://schemas.microsoft.com/office/drawing/2014/main" id="{6AB223E6-AA66-4B42-8F86-183F9AF69457}"/>
              </a:ext>
            </a:extLst>
          </p:cNvPr>
          <p:cNvSpPr txBox="1">
            <a:spLocks noChangeArrowheads="1"/>
          </p:cNvSpPr>
          <p:nvPr/>
        </p:nvSpPr>
        <p:spPr bwMode="auto">
          <a:xfrm>
            <a:off x="8388731" y="2519806"/>
            <a:ext cx="3139887" cy="27238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Notes</a:t>
            </a:r>
          </a:p>
        </p:txBody>
      </p:sp>
      <p:sp>
        <p:nvSpPr>
          <p:cNvPr id="13346" name="Text Box 34">
            <a:extLst>
              <a:ext uri="{FF2B5EF4-FFF2-40B4-BE49-F238E27FC236}">
                <a16:creationId xmlns:a16="http://schemas.microsoft.com/office/drawing/2014/main" id="{2D1B2AF9-BEE6-4808-BA1E-2D78929424A3}"/>
              </a:ext>
            </a:extLst>
          </p:cNvPr>
          <p:cNvSpPr txBox="1">
            <a:spLocks noChangeArrowheads="1"/>
          </p:cNvSpPr>
          <p:nvPr/>
        </p:nvSpPr>
        <p:spPr bwMode="auto">
          <a:xfrm>
            <a:off x="8388731" y="3325917"/>
            <a:ext cx="3139887" cy="27238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Notes</a:t>
            </a:r>
          </a:p>
        </p:txBody>
      </p:sp>
      <p:sp>
        <p:nvSpPr>
          <p:cNvPr id="13347" name="Line 35">
            <a:extLst>
              <a:ext uri="{FF2B5EF4-FFF2-40B4-BE49-F238E27FC236}">
                <a16:creationId xmlns:a16="http://schemas.microsoft.com/office/drawing/2014/main" id="{34ED177F-2291-4840-AA9F-2A162FEC4023}"/>
              </a:ext>
            </a:extLst>
          </p:cNvPr>
          <p:cNvSpPr>
            <a:spLocks noChangeShapeType="1"/>
          </p:cNvSpPr>
          <p:nvPr/>
        </p:nvSpPr>
        <p:spPr bwMode="auto">
          <a:xfrm flipV="1">
            <a:off x="539375" y="3154807"/>
            <a:ext cx="10989242" cy="51564"/>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9" name="Text Box 37">
            <a:extLst>
              <a:ext uri="{FF2B5EF4-FFF2-40B4-BE49-F238E27FC236}">
                <a16:creationId xmlns:a16="http://schemas.microsoft.com/office/drawing/2014/main" id="{DA882202-1547-44B1-816B-68E9C0D9D35D}"/>
              </a:ext>
            </a:extLst>
          </p:cNvPr>
          <p:cNvSpPr txBox="1">
            <a:spLocks noChangeArrowheads="1"/>
          </p:cNvSpPr>
          <p:nvPr/>
        </p:nvSpPr>
        <p:spPr bwMode="auto">
          <a:xfrm>
            <a:off x="8388731" y="4282446"/>
            <a:ext cx="3139888" cy="27238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Notes</a:t>
            </a:r>
          </a:p>
        </p:txBody>
      </p:sp>
      <p:sp>
        <p:nvSpPr>
          <p:cNvPr id="13350" name="Text Box 38">
            <a:extLst>
              <a:ext uri="{FF2B5EF4-FFF2-40B4-BE49-F238E27FC236}">
                <a16:creationId xmlns:a16="http://schemas.microsoft.com/office/drawing/2014/main" id="{712590A3-2982-47F4-828B-87E0F252ABA6}"/>
              </a:ext>
            </a:extLst>
          </p:cNvPr>
          <p:cNvSpPr txBox="1">
            <a:spLocks noChangeArrowheads="1"/>
          </p:cNvSpPr>
          <p:nvPr/>
        </p:nvSpPr>
        <p:spPr bwMode="auto">
          <a:xfrm>
            <a:off x="8388731" y="5179269"/>
            <a:ext cx="3139887" cy="272382"/>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Notes</a:t>
            </a:r>
          </a:p>
        </p:txBody>
      </p:sp>
    </p:spTree>
    <p:extLst>
      <p:ext uri="{BB962C8B-B14F-4D97-AF65-F5344CB8AC3E}">
        <p14:creationId xmlns:p14="http://schemas.microsoft.com/office/powerpoint/2010/main" val="198797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9F8174D-3563-4556-9979-394D471ADF0B}"/>
              </a:ext>
            </a:extLst>
          </p:cNvPr>
          <p:cNvSpPr>
            <a:spLocks noGrp="1" noChangeArrowheads="1"/>
          </p:cNvSpPr>
          <p:nvPr>
            <p:ph type="title"/>
          </p:nvPr>
        </p:nvSpPr>
        <p:spPr>
          <a:xfrm>
            <a:off x="838200" y="-92072"/>
            <a:ext cx="10515600" cy="1325563"/>
          </a:xfrm>
        </p:spPr>
        <p:txBody>
          <a:bodyPr/>
          <a:lstStyle/>
          <a:p>
            <a:r>
              <a:rPr lang="en-US" altLang="en-US" dirty="0"/>
              <a:t>Sample Assessment</a:t>
            </a:r>
          </a:p>
        </p:txBody>
      </p:sp>
      <p:sp>
        <p:nvSpPr>
          <p:cNvPr id="13317" name="Text Box 5">
            <a:extLst>
              <a:ext uri="{FF2B5EF4-FFF2-40B4-BE49-F238E27FC236}">
                <a16:creationId xmlns:a16="http://schemas.microsoft.com/office/drawing/2014/main" id="{7E6D4F80-E31A-4EE0-A95E-05F0C0DA2D71}"/>
              </a:ext>
            </a:extLst>
          </p:cNvPr>
          <p:cNvSpPr txBox="1">
            <a:spLocks noChangeArrowheads="1"/>
          </p:cNvSpPr>
          <p:nvPr/>
        </p:nvSpPr>
        <p:spPr bwMode="auto">
          <a:xfrm>
            <a:off x="2130520" y="1386076"/>
            <a:ext cx="5239962" cy="992579"/>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Create a robust D&amp;I vision and strategy for the organization as a whole</a:t>
            </a:r>
          </a:p>
          <a:p>
            <a:pPr eaLnBrk="1" hangingPunct="1">
              <a:lnSpc>
                <a:spcPct val="90000"/>
              </a:lnSpc>
              <a:spcBef>
                <a:spcPct val="0"/>
              </a:spcBef>
              <a:buFontTx/>
              <a:buChar char="•"/>
            </a:pPr>
            <a:r>
              <a:rPr lang="en-US" altLang="en-US" sz="1300" dirty="0">
                <a:solidFill>
                  <a:schemeClr val="tx1"/>
                </a:solidFill>
              </a:rPr>
              <a:t>Hire 2 team members and develop a process for engaging team reps &amp; their leadership regularly through diversity council</a:t>
            </a:r>
          </a:p>
          <a:p>
            <a:pPr eaLnBrk="1" hangingPunct="1">
              <a:lnSpc>
                <a:spcPct val="90000"/>
              </a:lnSpc>
              <a:spcBef>
                <a:spcPct val="0"/>
              </a:spcBef>
              <a:buFontTx/>
              <a:buChar char="•"/>
            </a:pPr>
            <a:r>
              <a:rPr lang="en-US" altLang="en-US" sz="1300" dirty="0">
                <a:solidFill>
                  <a:schemeClr val="tx1"/>
                </a:solidFill>
              </a:rPr>
              <a:t>Inspire team leaders to own diversity and inclusiveness issues for their own team</a:t>
            </a:r>
          </a:p>
        </p:txBody>
      </p:sp>
      <p:sp>
        <p:nvSpPr>
          <p:cNvPr id="13318" name="Rectangle 6">
            <a:extLst>
              <a:ext uri="{FF2B5EF4-FFF2-40B4-BE49-F238E27FC236}">
                <a16:creationId xmlns:a16="http://schemas.microsoft.com/office/drawing/2014/main" id="{1AF5FBC3-CFE7-4A18-A486-4E86239BF4EA}"/>
              </a:ext>
            </a:extLst>
          </p:cNvPr>
          <p:cNvSpPr>
            <a:spLocks noChangeArrowheads="1"/>
          </p:cNvSpPr>
          <p:nvPr/>
        </p:nvSpPr>
        <p:spPr bwMode="auto">
          <a:xfrm>
            <a:off x="555809" y="1423518"/>
            <a:ext cx="1454147" cy="836371"/>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eaLnBrk="1" hangingPunct="1"/>
            <a:r>
              <a:rPr lang="en-US" altLang="en-US" sz="1400" dirty="0">
                <a:solidFill>
                  <a:schemeClr val="bg1"/>
                </a:solidFill>
                <a:latin typeface="DINOT-Medium" pitchFamily="50" charset="0"/>
              </a:rPr>
              <a:t>Diversity and Inclusiveness</a:t>
            </a:r>
          </a:p>
        </p:txBody>
      </p:sp>
      <p:sp>
        <p:nvSpPr>
          <p:cNvPr id="13322" name="Text Box 10">
            <a:extLst>
              <a:ext uri="{FF2B5EF4-FFF2-40B4-BE49-F238E27FC236}">
                <a16:creationId xmlns:a16="http://schemas.microsoft.com/office/drawing/2014/main" id="{A92161DB-1BF9-4ED0-8C94-59C2BE4A988C}"/>
              </a:ext>
            </a:extLst>
          </p:cNvPr>
          <p:cNvSpPr txBox="1">
            <a:spLocks noChangeArrowheads="1"/>
          </p:cNvSpPr>
          <p:nvPr/>
        </p:nvSpPr>
        <p:spPr bwMode="auto">
          <a:xfrm>
            <a:off x="2130520" y="3881241"/>
            <a:ext cx="5005387" cy="992579"/>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With team – Monthly team town halls; join sub-team meetings</a:t>
            </a:r>
          </a:p>
          <a:p>
            <a:pPr eaLnBrk="1" hangingPunct="1">
              <a:lnSpc>
                <a:spcPct val="90000"/>
              </a:lnSpc>
              <a:spcBef>
                <a:spcPct val="0"/>
              </a:spcBef>
              <a:buFontTx/>
              <a:buChar char="•"/>
            </a:pPr>
            <a:r>
              <a:rPr lang="en-US" altLang="en-US" sz="1300" dirty="0">
                <a:solidFill>
                  <a:schemeClr val="tx1"/>
                </a:solidFill>
              </a:rPr>
              <a:t>With Org – Use Slack more consistently; continue appearances on org-wide video calls &amp; panels</a:t>
            </a:r>
          </a:p>
          <a:p>
            <a:pPr eaLnBrk="1" hangingPunct="1">
              <a:lnSpc>
                <a:spcPct val="90000"/>
              </a:lnSpc>
              <a:spcBef>
                <a:spcPct val="0"/>
              </a:spcBef>
              <a:buFontTx/>
              <a:buChar char="•"/>
            </a:pPr>
            <a:r>
              <a:rPr lang="en-US" altLang="en-US" sz="1300" dirty="0">
                <a:solidFill>
                  <a:schemeClr val="tx1"/>
                </a:solidFill>
              </a:rPr>
              <a:t>Externally – 2 external speeches per quarter. Use speech coach and/or media training to facilitate this for myself and other leaders</a:t>
            </a:r>
          </a:p>
        </p:txBody>
      </p:sp>
      <p:sp>
        <p:nvSpPr>
          <p:cNvPr id="13323" name="Rectangle 11">
            <a:extLst>
              <a:ext uri="{FF2B5EF4-FFF2-40B4-BE49-F238E27FC236}">
                <a16:creationId xmlns:a16="http://schemas.microsoft.com/office/drawing/2014/main" id="{790D9DE9-4F7F-4FAE-AED1-300C909B9A59}"/>
              </a:ext>
            </a:extLst>
          </p:cNvPr>
          <p:cNvSpPr>
            <a:spLocks noChangeArrowheads="1"/>
          </p:cNvSpPr>
          <p:nvPr/>
        </p:nvSpPr>
        <p:spPr bwMode="auto">
          <a:xfrm>
            <a:off x="555809" y="3958114"/>
            <a:ext cx="1454147" cy="799165"/>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eaLnBrk="1" hangingPunct="1"/>
            <a:r>
              <a:rPr lang="en-US" altLang="en-US" sz="1400" dirty="0">
                <a:solidFill>
                  <a:schemeClr val="bg1"/>
                </a:solidFill>
                <a:latin typeface="DINOT-Medium" pitchFamily="50" charset="0"/>
              </a:rPr>
              <a:t>Personal communication</a:t>
            </a:r>
          </a:p>
        </p:txBody>
      </p:sp>
      <p:sp>
        <p:nvSpPr>
          <p:cNvPr id="13324" name="Text Box 12">
            <a:extLst>
              <a:ext uri="{FF2B5EF4-FFF2-40B4-BE49-F238E27FC236}">
                <a16:creationId xmlns:a16="http://schemas.microsoft.com/office/drawing/2014/main" id="{EE340134-AEBA-4205-8FD0-C3E642951C1E}"/>
              </a:ext>
            </a:extLst>
          </p:cNvPr>
          <p:cNvSpPr txBox="1">
            <a:spLocks noChangeArrowheads="1"/>
          </p:cNvSpPr>
          <p:nvPr/>
        </p:nvSpPr>
        <p:spPr bwMode="auto">
          <a:xfrm>
            <a:off x="2130520" y="2434292"/>
            <a:ext cx="5005387" cy="632481"/>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Build strategies and support efforts to build a strong perceptions of organization in key communities: African American, Latino, Native American. Formalize 2 partnership agreements with organizations</a:t>
            </a:r>
          </a:p>
        </p:txBody>
      </p:sp>
      <p:sp>
        <p:nvSpPr>
          <p:cNvPr id="13325" name="Rectangle 13">
            <a:extLst>
              <a:ext uri="{FF2B5EF4-FFF2-40B4-BE49-F238E27FC236}">
                <a16:creationId xmlns:a16="http://schemas.microsoft.com/office/drawing/2014/main" id="{0A0992FC-AD88-4AA2-B8BE-3F053CD270C5}"/>
              </a:ext>
            </a:extLst>
          </p:cNvPr>
          <p:cNvSpPr>
            <a:spLocks noChangeArrowheads="1"/>
          </p:cNvSpPr>
          <p:nvPr/>
        </p:nvSpPr>
        <p:spPr bwMode="auto">
          <a:xfrm>
            <a:off x="555809" y="2434292"/>
            <a:ext cx="1454147" cy="602111"/>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eaLnBrk="1" hangingPunct="1"/>
            <a:r>
              <a:rPr lang="en-US" altLang="en-US" sz="1400" dirty="0">
                <a:solidFill>
                  <a:schemeClr val="bg1"/>
                </a:solidFill>
                <a:latin typeface="DINOT-Medium" pitchFamily="50" charset="0"/>
              </a:rPr>
              <a:t>Community relations</a:t>
            </a:r>
          </a:p>
        </p:txBody>
      </p:sp>
      <p:sp>
        <p:nvSpPr>
          <p:cNvPr id="13326" name="Text Box 14">
            <a:extLst>
              <a:ext uri="{FF2B5EF4-FFF2-40B4-BE49-F238E27FC236}">
                <a16:creationId xmlns:a16="http://schemas.microsoft.com/office/drawing/2014/main" id="{D612CF71-F27D-4118-8694-5E4E17C5D353}"/>
              </a:ext>
            </a:extLst>
          </p:cNvPr>
          <p:cNvSpPr txBox="1">
            <a:spLocks noChangeArrowheads="1"/>
          </p:cNvSpPr>
          <p:nvPr/>
        </p:nvSpPr>
        <p:spPr bwMode="auto">
          <a:xfrm>
            <a:off x="2130520" y="4967464"/>
            <a:ext cx="5005387" cy="632481"/>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Ensure strong project management and leadership for both HR and D&amp;I board committees to ensure time is well-spent and key decisions are made on appropriate timelines</a:t>
            </a:r>
          </a:p>
        </p:txBody>
      </p:sp>
      <p:sp>
        <p:nvSpPr>
          <p:cNvPr id="13327" name="Rectangle 15">
            <a:extLst>
              <a:ext uri="{FF2B5EF4-FFF2-40B4-BE49-F238E27FC236}">
                <a16:creationId xmlns:a16="http://schemas.microsoft.com/office/drawing/2014/main" id="{43217271-413C-438B-BE90-07969F894B95}"/>
              </a:ext>
            </a:extLst>
          </p:cNvPr>
          <p:cNvSpPr>
            <a:spLocks noChangeArrowheads="1"/>
          </p:cNvSpPr>
          <p:nvPr/>
        </p:nvSpPr>
        <p:spPr bwMode="auto">
          <a:xfrm>
            <a:off x="555809" y="4942155"/>
            <a:ext cx="1454147" cy="720725"/>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eaLnBrk="1" hangingPunct="1"/>
            <a:r>
              <a:rPr lang="en-US" altLang="en-US" sz="1400" dirty="0">
                <a:solidFill>
                  <a:schemeClr val="bg1"/>
                </a:solidFill>
                <a:latin typeface="DINOT-Medium" pitchFamily="50" charset="0"/>
              </a:rPr>
              <a:t>Board committee leadership</a:t>
            </a:r>
          </a:p>
        </p:txBody>
      </p:sp>
      <p:sp>
        <p:nvSpPr>
          <p:cNvPr id="13328" name="Text Box 16">
            <a:extLst>
              <a:ext uri="{FF2B5EF4-FFF2-40B4-BE49-F238E27FC236}">
                <a16:creationId xmlns:a16="http://schemas.microsoft.com/office/drawing/2014/main" id="{11F952E0-7929-4C9D-964D-BE47E9A4B131}"/>
              </a:ext>
            </a:extLst>
          </p:cNvPr>
          <p:cNvSpPr txBox="1">
            <a:spLocks noChangeArrowheads="1"/>
          </p:cNvSpPr>
          <p:nvPr/>
        </p:nvSpPr>
        <p:spPr bwMode="auto">
          <a:xfrm>
            <a:off x="2130520" y="3174623"/>
            <a:ext cx="5005387" cy="632481"/>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Create leadership development scope and sequence for senior leaders across organization</a:t>
            </a:r>
          </a:p>
          <a:p>
            <a:pPr eaLnBrk="1" hangingPunct="1">
              <a:lnSpc>
                <a:spcPct val="90000"/>
              </a:lnSpc>
              <a:spcBef>
                <a:spcPct val="0"/>
              </a:spcBef>
              <a:buFontTx/>
              <a:buChar char="•"/>
            </a:pPr>
            <a:r>
              <a:rPr lang="en-US" altLang="en-US" sz="1300" dirty="0">
                <a:solidFill>
                  <a:schemeClr val="tx1"/>
                </a:solidFill>
              </a:rPr>
              <a:t>Draft org-wide L&amp;D strategy in light of more regional autonomy</a:t>
            </a:r>
          </a:p>
        </p:txBody>
      </p:sp>
      <p:sp>
        <p:nvSpPr>
          <p:cNvPr id="13329" name="Rectangle 17">
            <a:extLst>
              <a:ext uri="{FF2B5EF4-FFF2-40B4-BE49-F238E27FC236}">
                <a16:creationId xmlns:a16="http://schemas.microsoft.com/office/drawing/2014/main" id="{86F138DA-401E-42BB-A30D-E5DF14A2C54C}"/>
              </a:ext>
            </a:extLst>
          </p:cNvPr>
          <p:cNvSpPr>
            <a:spLocks noChangeArrowheads="1"/>
          </p:cNvSpPr>
          <p:nvPr/>
        </p:nvSpPr>
        <p:spPr bwMode="auto">
          <a:xfrm>
            <a:off x="555809" y="3174623"/>
            <a:ext cx="1454147" cy="636688"/>
          </a:xfrm>
          <a:prstGeom prst="rect">
            <a:avLst/>
          </a:prstGeom>
          <a:solidFill>
            <a:srgbClr val="009999"/>
          </a:solidFill>
          <a:ln>
            <a:noFill/>
          </a:ln>
          <a:effectLst/>
          <a:extLst/>
        </p:spPr>
        <p:txBody>
          <a:bodyPr anchor="ct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algn="ctr" eaLnBrk="1" hangingPunct="1"/>
            <a:r>
              <a:rPr lang="en-US" altLang="en-US" sz="1400" dirty="0">
                <a:solidFill>
                  <a:schemeClr val="bg1"/>
                </a:solidFill>
                <a:latin typeface="DINOT-Medium" pitchFamily="50" charset="0"/>
              </a:rPr>
              <a:t>Learning &amp; Development</a:t>
            </a:r>
          </a:p>
        </p:txBody>
      </p:sp>
      <p:sp>
        <p:nvSpPr>
          <p:cNvPr id="13331" name="Oval 19">
            <a:extLst>
              <a:ext uri="{FF2B5EF4-FFF2-40B4-BE49-F238E27FC236}">
                <a16:creationId xmlns:a16="http://schemas.microsoft.com/office/drawing/2014/main" id="{3EAC2E21-6B74-498D-86F5-B942A23D6F56}"/>
              </a:ext>
            </a:extLst>
          </p:cNvPr>
          <p:cNvSpPr>
            <a:spLocks noChangeArrowheads="1"/>
          </p:cNvSpPr>
          <p:nvPr/>
        </p:nvSpPr>
        <p:spPr bwMode="auto">
          <a:xfrm>
            <a:off x="7494497" y="2434292"/>
            <a:ext cx="554319" cy="542250"/>
          </a:xfrm>
          <a:prstGeom prst="ellipse">
            <a:avLst/>
          </a:prstGeom>
          <a:gradFill rotWithShape="1">
            <a:gsLst>
              <a:gs pos="0">
                <a:srgbClr val="FFFF00"/>
              </a:gs>
              <a:gs pos="100000">
                <a:srgbClr val="FF0000"/>
              </a:gs>
            </a:gsLst>
            <a:path path="shape">
              <a:fillToRect l="50000" t="50000" r="50000" b="50000"/>
            </a:path>
          </a:gra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2" name="Oval 20">
            <a:extLst>
              <a:ext uri="{FF2B5EF4-FFF2-40B4-BE49-F238E27FC236}">
                <a16:creationId xmlns:a16="http://schemas.microsoft.com/office/drawing/2014/main" id="{B3080122-081C-47F8-990E-D01F0806AF41}"/>
              </a:ext>
            </a:extLst>
          </p:cNvPr>
          <p:cNvSpPr>
            <a:spLocks noChangeArrowheads="1"/>
          </p:cNvSpPr>
          <p:nvPr/>
        </p:nvSpPr>
        <p:spPr bwMode="auto">
          <a:xfrm>
            <a:off x="7494497" y="1565371"/>
            <a:ext cx="554319" cy="542250"/>
          </a:xfrm>
          <a:prstGeom prst="ellipse">
            <a:avLst/>
          </a:prstGeom>
          <a:solidFill>
            <a:srgbClr val="00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3" name="Oval 21">
            <a:extLst>
              <a:ext uri="{FF2B5EF4-FFF2-40B4-BE49-F238E27FC236}">
                <a16:creationId xmlns:a16="http://schemas.microsoft.com/office/drawing/2014/main" id="{CBB8D45F-27B3-4CD4-9BBD-78C8104D195F}"/>
              </a:ext>
            </a:extLst>
          </p:cNvPr>
          <p:cNvSpPr>
            <a:spLocks noChangeArrowheads="1"/>
          </p:cNvSpPr>
          <p:nvPr/>
        </p:nvSpPr>
        <p:spPr bwMode="auto">
          <a:xfrm>
            <a:off x="7494497" y="3174623"/>
            <a:ext cx="554319" cy="542250"/>
          </a:xfrm>
          <a:prstGeom prst="ellipse">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5" name="Oval 23">
            <a:extLst>
              <a:ext uri="{FF2B5EF4-FFF2-40B4-BE49-F238E27FC236}">
                <a16:creationId xmlns:a16="http://schemas.microsoft.com/office/drawing/2014/main" id="{47E1AD92-21E0-4491-8477-A3A0B2C9FDF0}"/>
              </a:ext>
            </a:extLst>
          </p:cNvPr>
          <p:cNvSpPr>
            <a:spLocks noChangeArrowheads="1"/>
          </p:cNvSpPr>
          <p:nvPr/>
        </p:nvSpPr>
        <p:spPr bwMode="auto">
          <a:xfrm>
            <a:off x="7494497" y="3982118"/>
            <a:ext cx="554319" cy="542250"/>
          </a:xfrm>
          <a:prstGeom prst="ellipse">
            <a:avLst/>
          </a:prstGeom>
          <a:solidFill>
            <a:srgbClr val="00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6" name="Oval 24">
            <a:extLst>
              <a:ext uri="{FF2B5EF4-FFF2-40B4-BE49-F238E27FC236}">
                <a16:creationId xmlns:a16="http://schemas.microsoft.com/office/drawing/2014/main" id="{9EB49583-C37F-49B4-B9D8-46B3CF9E0856}"/>
              </a:ext>
            </a:extLst>
          </p:cNvPr>
          <p:cNvSpPr>
            <a:spLocks noChangeArrowheads="1"/>
          </p:cNvSpPr>
          <p:nvPr/>
        </p:nvSpPr>
        <p:spPr bwMode="auto">
          <a:xfrm>
            <a:off x="7494497" y="5030237"/>
            <a:ext cx="554319" cy="542250"/>
          </a:xfrm>
          <a:prstGeom prst="ellipse">
            <a:avLst/>
          </a:prstGeom>
          <a:gradFill rotWithShape="1">
            <a:gsLst>
              <a:gs pos="0">
                <a:srgbClr val="FFFF00"/>
              </a:gs>
              <a:gs pos="100000">
                <a:srgbClr val="66FF33"/>
              </a:gs>
            </a:gsLst>
            <a:path path="shape">
              <a:fillToRect l="50000" t="50000" r="50000" b="50000"/>
            </a:path>
          </a:gra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endParaRPr lang="en-US" altLang="en-US" sz="1800">
              <a:solidFill>
                <a:schemeClr val="tx1"/>
              </a:solidFill>
              <a:latin typeface="Arial" panose="020B0604020202020204" pitchFamily="34" charset="0"/>
            </a:endParaRPr>
          </a:p>
        </p:txBody>
      </p:sp>
      <p:sp>
        <p:nvSpPr>
          <p:cNvPr id="13337" name="Text Box 25">
            <a:extLst>
              <a:ext uri="{FF2B5EF4-FFF2-40B4-BE49-F238E27FC236}">
                <a16:creationId xmlns:a16="http://schemas.microsoft.com/office/drawing/2014/main" id="{219490AC-C039-4EE6-B22A-7CE62041BEB3}"/>
              </a:ext>
            </a:extLst>
          </p:cNvPr>
          <p:cNvSpPr txBox="1">
            <a:spLocks noChangeArrowheads="1"/>
          </p:cNvSpPr>
          <p:nvPr/>
        </p:nvSpPr>
        <p:spPr bwMode="auto">
          <a:xfrm>
            <a:off x="523502" y="953993"/>
            <a:ext cx="100856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spcBef>
                <a:spcPct val="0"/>
              </a:spcBef>
            </a:pPr>
            <a:r>
              <a:rPr lang="en-US" altLang="en-US" i="1" dirty="0">
                <a:solidFill>
                  <a:srgbClr val="009999"/>
                </a:solidFill>
                <a:latin typeface="DINOT-Medium" pitchFamily="50" charset="0"/>
              </a:rPr>
              <a:t>       Priority	                             Metrics &amp; Strategies		      Assessment                         Comments </a:t>
            </a:r>
          </a:p>
        </p:txBody>
      </p:sp>
      <p:sp>
        <p:nvSpPr>
          <p:cNvPr id="13339" name="Line 27">
            <a:extLst>
              <a:ext uri="{FF2B5EF4-FFF2-40B4-BE49-F238E27FC236}">
                <a16:creationId xmlns:a16="http://schemas.microsoft.com/office/drawing/2014/main" id="{63D83DB0-EC10-488D-98DC-62E1E7542E66}"/>
              </a:ext>
            </a:extLst>
          </p:cNvPr>
          <p:cNvSpPr>
            <a:spLocks noChangeShapeType="1"/>
          </p:cNvSpPr>
          <p:nvPr/>
        </p:nvSpPr>
        <p:spPr bwMode="auto">
          <a:xfrm>
            <a:off x="564775" y="4862873"/>
            <a:ext cx="9144000" cy="0"/>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0" name="Line 28">
            <a:extLst>
              <a:ext uri="{FF2B5EF4-FFF2-40B4-BE49-F238E27FC236}">
                <a16:creationId xmlns:a16="http://schemas.microsoft.com/office/drawing/2014/main" id="{8B1D89FC-D953-42E3-B254-40A1430D81DC}"/>
              </a:ext>
            </a:extLst>
          </p:cNvPr>
          <p:cNvSpPr>
            <a:spLocks noChangeShapeType="1"/>
          </p:cNvSpPr>
          <p:nvPr/>
        </p:nvSpPr>
        <p:spPr bwMode="auto">
          <a:xfrm>
            <a:off x="564775" y="3874612"/>
            <a:ext cx="9144000" cy="0"/>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2" name="Line 30">
            <a:extLst>
              <a:ext uri="{FF2B5EF4-FFF2-40B4-BE49-F238E27FC236}">
                <a16:creationId xmlns:a16="http://schemas.microsoft.com/office/drawing/2014/main" id="{F9547022-8D54-4014-A83E-DB9177B4C020}"/>
              </a:ext>
            </a:extLst>
          </p:cNvPr>
          <p:cNvSpPr>
            <a:spLocks noChangeShapeType="1"/>
          </p:cNvSpPr>
          <p:nvPr/>
        </p:nvSpPr>
        <p:spPr bwMode="auto">
          <a:xfrm>
            <a:off x="564775" y="2353419"/>
            <a:ext cx="9144000" cy="0"/>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4" name="Text Box 32">
            <a:extLst>
              <a:ext uri="{FF2B5EF4-FFF2-40B4-BE49-F238E27FC236}">
                <a16:creationId xmlns:a16="http://schemas.microsoft.com/office/drawing/2014/main" id="{BB711855-6498-4492-9E17-050744C28F94}"/>
              </a:ext>
            </a:extLst>
          </p:cNvPr>
          <p:cNvSpPr txBox="1">
            <a:spLocks noChangeArrowheads="1"/>
          </p:cNvSpPr>
          <p:nvPr/>
        </p:nvSpPr>
        <p:spPr bwMode="auto">
          <a:xfrm>
            <a:off x="8388731" y="1386076"/>
            <a:ext cx="3139887" cy="992579"/>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Vision created &amp; approved by board</a:t>
            </a:r>
          </a:p>
          <a:p>
            <a:pPr eaLnBrk="1" hangingPunct="1">
              <a:lnSpc>
                <a:spcPct val="90000"/>
              </a:lnSpc>
              <a:spcBef>
                <a:spcPct val="0"/>
              </a:spcBef>
              <a:buFontTx/>
              <a:buChar char="•"/>
            </a:pPr>
            <a:r>
              <a:rPr lang="en-US" altLang="en-US" sz="1300" dirty="0">
                <a:solidFill>
                  <a:schemeClr val="tx1"/>
                </a:solidFill>
              </a:rPr>
              <a:t>2 team members hired</a:t>
            </a:r>
          </a:p>
          <a:p>
            <a:pPr eaLnBrk="1" hangingPunct="1">
              <a:lnSpc>
                <a:spcPct val="90000"/>
              </a:lnSpc>
              <a:spcBef>
                <a:spcPct val="0"/>
              </a:spcBef>
              <a:buFontTx/>
              <a:buChar char="•"/>
            </a:pPr>
            <a:r>
              <a:rPr lang="en-US" altLang="en-US" sz="1300" dirty="0">
                <a:solidFill>
                  <a:schemeClr val="tx1"/>
                </a:solidFill>
              </a:rPr>
              <a:t>Diversity council working well; D&amp;I scope &amp; sequence rolling out now</a:t>
            </a:r>
          </a:p>
          <a:p>
            <a:pPr eaLnBrk="1" hangingPunct="1">
              <a:lnSpc>
                <a:spcPct val="90000"/>
              </a:lnSpc>
              <a:spcBef>
                <a:spcPct val="0"/>
              </a:spcBef>
              <a:buFontTx/>
              <a:buChar char="•"/>
            </a:pPr>
            <a:r>
              <a:rPr lang="en-US" altLang="en-US" sz="1300" dirty="0">
                <a:solidFill>
                  <a:schemeClr val="tx1"/>
                </a:solidFill>
              </a:rPr>
              <a:t>Feedback strong from team members</a:t>
            </a:r>
          </a:p>
        </p:txBody>
      </p:sp>
      <p:sp>
        <p:nvSpPr>
          <p:cNvPr id="13345" name="Text Box 33">
            <a:extLst>
              <a:ext uri="{FF2B5EF4-FFF2-40B4-BE49-F238E27FC236}">
                <a16:creationId xmlns:a16="http://schemas.microsoft.com/office/drawing/2014/main" id="{6AB223E6-AA66-4B42-8F86-183F9AF69457}"/>
              </a:ext>
            </a:extLst>
          </p:cNvPr>
          <p:cNvSpPr txBox="1">
            <a:spLocks noChangeArrowheads="1"/>
          </p:cNvSpPr>
          <p:nvPr/>
        </p:nvSpPr>
        <p:spPr bwMode="auto">
          <a:xfrm>
            <a:off x="8388731" y="2434292"/>
            <a:ext cx="3307695" cy="632481"/>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Team was understaffed. No formal strategies or partnerships created as of yet, but relationships are beginning to form</a:t>
            </a:r>
          </a:p>
        </p:txBody>
      </p:sp>
      <p:sp>
        <p:nvSpPr>
          <p:cNvPr id="13346" name="Text Box 34">
            <a:extLst>
              <a:ext uri="{FF2B5EF4-FFF2-40B4-BE49-F238E27FC236}">
                <a16:creationId xmlns:a16="http://schemas.microsoft.com/office/drawing/2014/main" id="{2D1B2AF9-BEE6-4808-BA1E-2D78929424A3}"/>
              </a:ext>
            </a:extLst>
          </p:cNvPr>
          <p:cNvSpPr txBox="1">
            <a:spLocks noChangeArrowheads="1"/>
          </p:cNvSpPr>
          <p:nvPr/>
        </p:nvSpPr>
        <p:spPr bwMode="auto">
          <a:xfrm>
            <a:off x="8388731" y="3174623"/>
            <a:ext cx="3399793" cy="632481"/>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Scope &amp; sequence created but not rolled out</a:t>
            </a:r>
          </a:p>
          <a:p>
            <a:pPr eaLnBrk="1" hangingPunct="1">
              <a:lnSpc>
                <a:spcPct val="90000"/>
              </a:lnSpc>
              <a:spcBef>
                <a:spcPct val="0"/>
              </a:spcBef>
              <a:buFontTx/>
              <a:buChar char="•"/>
            </a:pPr>
            <a:r>
              <a:rPr lang="en-US" altLang="en-US" sz="1300" dirty="0">
                <a:solidFill>
                  <a:schemeClr val="tx1"/>
                </a:solidFill>
              </a:rPr>
              <a:t>Stymied by Matrix project but want to be ready to move when it is complete. </a:t>
            </a:r>
          </a:p>
        </p:txBody>
      </p:sp>
      <p:sp>
        <p:nvSpPr>
          <p:cNvPr id="13347" name="Line 35">
            <a:extLst>
              <a:ext uri="{FF2B5EF4-FFF2-40B4-BE49-F238E27FC236}">
                <a16:creationId xmlns:a16="http://schemas.microsoft.com/office/drawing/2014/main" id="{34ED177F-2291-4840-AA9F-2A162FEC4023}"/>
              </a:ext>
            </a:extLst>
          </p:cNvPr>
          <p:cNvSpPr>
            <a:spLocks noChangeShapeType="1"/>
          </p:cNvSpPr>
          <p:nvPr/>
        </p:nvSpPr>
        <p:spPr bwMode="auto">
          <a:xfrm>
            <a:off x="539375" y="3087967"/>
            <a:ext cx="9144000" cy="0"/>
          </a:xfrm>
          <a:prstGeom prst="line">
            <a:avLst/>
          </a:prstGeom>
          <a:noFill/>
          <a:ln w="9525">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9" name="Text Box 37">
            <a:extLst>
              <a:ext uri="{FF2B5EF4-FFF2-40B4-BE49-F238E27FC236}">
                <a16:creationId xmlns:a16="http://schemas.microsoft.com/office/drawing/2014/main" id="{DA882202-1547-44B1-816B-68E9C0D9D35D}"/>
              </a:ext>
            </a:extLst>
          </p:cNvPr>
          <p:cNvSpPr txBox="1">
            <a:spLocks noChangeArrowheads="1"/>
          </p:cNvSpPr>
          <p:nvPr/>
        </p:nvSpPr>
        <p:spPr bwMode="auto">
          <a:xfrm>
            <a:off x="8388731" y="3979856"/>
            <a:ext cx="3139888" cy="812530"/>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Very active on Slack; joined all team meetings &amp; many sub-team meetings</a:t>
            </a:r>
          </a:p>
          <a:p>
            <a:pPr eaLnBrk="1" hangingPunct="1">
              <a:lnSpc>
                <a:spcPct val="90000"/>
              </a:lnSpc>
              <a:spcBef>
                <a:spcPct val="0"/>
              </a:spcBef>
              <a:buFontTx/>
              <a:buChar char="•"/>
            </a:pPr>
            <a:r>
              <a:rPr lang="en-US" altLang="en-US" sz="1300" dirty="0">
                <a:solidFill>
                  <a:schemeClr val="tx1"/>
                </a:solidFill>
              </a:rPr>
              <a:t>Beat goal of 2 external speeches per quarter – 10 this year, more planned.</a:t>
            </a:r>
          </a:p>
        </p:txBody>
      </p:sp>
      <p:sp>
        <p:nvSpPr>
          <p:cNvPr id="13350" name="Text Box 38">
            <a:extLst>
              <a:ext uri="{FF2B5EF4-FFF2-40B4-BE49-F238E27FC236}">
                <a16:creationId xmlns:a16="http://schemas.microsoft.com/office/drawing/2014/main" id="{712590A3-2982-47F4-828B-87E0F252ABA6}"/>
              </a:ext>
            </a:extLst>
          </p:cNvPr>
          <p:cNvSpPr txBox="1">
            <a:spLocks noChangeArrowheads="1"/>
          </p:cNvSpPr>
          <p:nvPr/>
        </p:nvSpPr>
        <p:spPr bwMode="auto">
          <a:xfrm>
            <a:off x="8388731" y="4935881"/>
            <a:ext cx="3139887" cy="812530"/>
          </a:xfrm>
          <a:prstGeom prst="rect">
            <a:avLst/>
          </a:prstGeom>
          <a:noFill/>
          <a:ln>
            <a:noFill/>
          </a:ln>
          <a:effectLst/>
          <a:extLst>
            <a:ext uri="{909E8E84-426E-40DD-AFC4-6F175D3DCCD1}">
              <a14:hiddenFill xmlns:a14="http://schemas.microsoft.com/office/drawing/2010/main">
                <a:solidFill>
                  <a:srgbClr val="9DBAC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a:spcBef>
                <a:spcPct val="20000"/>
              </a:spcBef>
              <a:defRPr sz="1600">
                <a:solidFill>
                  <a:srgbClr val="606060"/>
                </a:solidFill>
                <a:latin typeface="DINOT-Regular" pitchFamily="50" charset="0"/>
              </a:defRPr>
            </a:lvl1pPr>
            <a:lvl2pPr marL="742950" indent="-285750">
              <a:spcBef>
                <a:spcPct val="20000"/>
              </a:spcBef>
              <a:defRPr sz="1600">
                <a:solidFill>
                  <a:srgbClr val="606060"/>
                </a:solidFill>
                <a:latin typeface="DINOT-Regular" pitchFamily="50" charset="0"/>
              </a:defRPr>
            </a:lvl2pPr>
            <a:lvl3pPr marL="1143000" indent="-228600">
              <a:spcBef>
                <a:spcPct val="20000"/>
              </a:spcBef>
              <a:defRPr sz="1600">
                <a:solidFill>
                  <a:srgbClr val="606060"/>
                </a:solidFill>
                <a:latin typeface="DINOT-Regular" pitchFamily="50" charset="0"/>
              </a:defRPr>
            </a:lvl3pPr>
            <a:lvl4pPr marL="1600200" indent="-228600">
              <a:spcBef>
                <a:spcPct val="20000"/>
              </a:spcBef>
              <a:defRPr sz="1600">
                <a:solidFill>
                  <a:srgbClr val="606060"/>
                </a:solidFill>
                <a:latin typeface="DINOT-Regular" pitchFamily="50" charset="0"/>
              </a:defRPr>
            </a:lvl4pPr>
            <a:lvl5pPr marL="2057400" indent="-228600">
              <a:spcBef>
                <a:spcPct val="20000"/>
              </a:spcBef>
              <a:defRPr sz="1600">
                <a:solidFill>
                  <a:srgbClr val="606060"/>
                </a:solidFill>
                <a:latin typeface="DINOT-Regular" pitchFamily="50" charset="0"/>
              </a:defRPr>
            </a:lvl5pPr>
            <a:lvl6pPr marL="2514600" indent="-228600" eaLnBrk="0" fontAlgn="base" hangingPunct="0">
              <a:spcBef>
                <a:spcPct val="20000"/>
              </a:spcBef>
              <a:spcAft>
                <a:spcPct val="0"/>
              </a:spcAft>
              <a:defRPr sz="1600">
                <a:solidFill>
                  <a:srgbClr val="606060"/>
                </a:solidFill>
                <a:latin typeface="DINOT-Regular" pitchFamily="50" charset="0"/>
              </a:defRPr>
            </a:lvl6pPr>
            <a:lvl7pPr marL="2971800" indent="-228600" eaLnBrk="0" fontAlgn="base" hangingPunct="0">
              <a:spcBef>
                <a:spcPct val="20000"/>
              </a:spcBef>
              <a:spcAft>
                <a:spcPct val="0"/>
              </a:spcAft>
              <a:defRPr sz="1600">
                <a:solidFill>
                  <a:srgbClr val="606060"/>
                </a:solidFill>
                <a:latin typeface="DINOT-Regular" pitchFamily="50" charset="0"/>
              </a:defRPr>
            </a:lvl7pPr>
            <a:lvl8pPr marL="3429000" indent="-228600" eaLnBrk="0" fontAlgn="base" hangingPunct="0">
              <a:spcBef>
                <a:spcPct val="20000"/>
              </a:spcBef>
              <a:spcAft>
                <a:spcPct val="0"/>
              </a:spcAft>
              <a:defRPr sz="1600">
                <a:solidFill>
                  <a:srgbClr val="606060"/>
                </a:solidFill>
                <a:latin typeface="DINOT-Regular" pitchFamily="50" charset="0"/>
              </a:defRPr>
            </a:lvl8pPr>
            <a:lvl9pPr marL="3886200" indent="-228600" eaLnBrk="0" fontAlgn="base" hangingPunct="0">
              <a:spcBef>
                <a:spcPct val="20000"/>
              </a:spcBef>
              <a:spcAft>
                <a:spcPct val="0"/>
              </a:spcAft>
              <a:defRPr sz="1600">
                <a:solidFill>
                  <a:srgbClr val="606060"/>
                </a:solidFill>
                <a:latin typeface="DINOT-Regular" pitchFamily="50" charset="0"/>
              </a:defRPr>
            </a:lvl9pPr>
          </a:lstStyle>
          <a:p>
            <a:pPr eaLnBrk="1" hangingPunct="1">
              <a:lnSpc>
                <a:spcPct val="90000"/>
              </a:lnSpc>
              <a:spcBef>
                <a:spcPct val="0"/>
              </a:spcBef>
              <a:buFontTx/>
              <a:buChar char="•"/>
            </a:pPr>
            <a:r>
              <a:rPr lang="en-US" altLang="en-US" sz="1300" dirty="0">
                <a:solidFill>
                  <a:schemeClr val="tx1"/>
                </a:solidFill>
              </a:rPr>
              <a:t>Other than some scheduling challenges last year, both committees are going well</a:t>
            </a:r>
          </a:p>
          <a:p>
            <a:pPr eaLnBrk="1" hangingPunct="1">
              <a:lnSpc>
                <a:spcPct val="90000"/>
              </a:lnSpc>
              <a:spcBef>
                <a:spcPct val="0"/>
              </a:spcBef>
              <a:buFontTx/>
              <a:buChar char="•"/>
            </a:pPr>
            <a:r>
              <a:rPr lang="en-US" altLang="en-US" sz="1300" dirty="0">
                <a:solidFill>
                  <a:schemeClr val="tx1"/>
                </a:solidFill>
              </a:rPr>
              <a:t>Meetings prepped in advance and strong participation from board members</a:t>
            </a:r>
          </a:p>
        </p:txBody>
      </p:sp>
    </p:spTree>
    <p:extLst>
      <p:ext uri="{BB962C8B-B14F-4D97-AF65-F5344CB8AC3E}">
        <p14:creationId xmlns:p14="http://schemas.microsoft.com/office/powerpoint/2010/main" val="3448521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 Slide">
  <a:themeElements>
    <a:clrScheme name="">
      <a:dk1>
        <a:srgbClr val="000000"/>
      </a:dk1>
      <a:lt1>
        <a:srgbClr val="FFFFFF"/>
      </a:lt1>
      <a:dk2>
        <a:srgbClr val="00B0F0"/>
      </a:dk2>
      <a:lt2>
        <a:srgbClr val="808080"/>
      </a:lt2>
      <a:accent1>
        <a:srgbClr val="BBE0E3"/>
      </a:accent1>
      <a:accent2>
        <a:srgbClr val="333399"/>
      </a:accent2>
      <a:accent3>
        <a:srgbClr val="FFFFFF"/>
      </a:accent3>
      <a:accent4>
        <a:srgbClr val="000000"/>
      </a:accent4>
      <a:accent5>
        <a:srgbClr val="DAEDEF"/>
      </a:accent5>
      <a:accent6>
        <a:srgbClr val="2D2D8A"/>
      </a:accent6>
      <a:hlink>
        <a:srgbClr val="008265"/>
      </a:hlink>
      <a:folHlink>
        <a:srgbClr val="CB5936"/>
      </a:folHlink>
    </a:clrScheme>
    <a:fontScheme name="Standard Slide">
      <a:majorFont>
        <a:latin typeface="DINOT-Black"/>
        <a:ea typeface=""/>
        <a:cs typeface=""/>
      </a:majorFont>
      <a:minorFont>
        <a:latin typeface="DINOT-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1003</Words>
  <Application>Microsoft Office PowerPoint</Application>
  <PresentationFormat>Widescreen</PresentationFormat>
  <Paragraphs>136</Paragraphs>
  <Slides>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Calibri Light</vt:lpstr>
      <vt:lpstr>DINOT-Black</vt:lpstr>
      <vt:lpstr>DINOT-Medium</vt:lpstr>
      <vt:lpstr>DINOT-Regular</vt:lpstr>
      <vt:lpstr>Office Theme</vt:lpstr>
      <vt:lpstr>Standard Slide</vt:lpstr>
      <vt:lpstr>Personal Strategic Priorities</vt:lpstr>
      <vt:lpstr>Personal priorities are more important than ever</vt:lpstr>
      <vt:lpstr>Process Map</vt:lpstr>
      <vt:lpstr>Template: Setting Priorities</vt:lpstr>
      <vt:lpstr>Sample Priorities</vt:lpstr>
      <vt:lpstr>Template: Assessing priorities</vt:lpstr>
      <vt:lpstr>Sample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Priorities</dc:title>
  <dc:creator>Madeleine Niebauer</dc:creator>
  <cp:lastModifiedBy>Madeleine Niebauer</cp:lastModifiedBy>
  <cp:revision>17</cp:revision>
  <dcterms:created xsi:type="dcterms:W3CDTF">2017-06-22T16:10:18Z</dcterms:created>
  <dcterms:modified xsi:type="dcterms:W3CDTF">2017-11-10T17:14:10Z</dcterms:modified>
</cp:coreProperties>
</file>