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4" r:id="rId2"/>
    <p:sldId id="265" r:id="rId3"/>
    <p:sldId id="266" r:id="rId4"/>
    <p:sldId id="267" r:id="rId5"/>
    <p:sldId id="268" r:id="rId6"/>
    <p:sldId id="269" r:id="rId7"/>
  </p:sldIdLst>
  <p:sldSz cx="9728200" cy="7445375"/>
  <p:notesSz cx="6858000" cy="9144000"/>
  <p:defaultTextStyle>
    <a:defPPr>
      <a:defRPr lang="en-US"/>
    </a:defPPr>
    <a:lvl1pPr marL="0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0667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1334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72001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62668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53335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44002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34669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25336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ole Matthews" initials="C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64" d="100"/>
          <a:sy n="64" d="100"/>
        </p:scale>
        <p:origin x="-1440" y="-108"/>
      </p:cViewPr>
      <p:guideLst>
        <p:guide orient="horz" pos="2345"/>
        <p:guide pos="30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D41D2-3413-41AD-997C-050B26638127}" type="datetimeFigureOut">
              <a:rPr lang="en-US" smtClean="0"/>
              <a:t>6/26/2013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685800"/>
            <a:ext cx="4479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7BA6D-E1D1-499C-A3A4-05A2938FF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25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" y="207963"/>
            <a:ext cx="6286500" cy="48101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854" y="8685864"/>
            <a:ext cx="2971593" cy="456574"/>
          </a:xfrm>
          <a:prstGeom prst="rect">
            <a:avLst/>
          </a:prstGeom>
        </p:spPr>
        <p:txBody>
          <a:bodyPr lIns="91569" tIns="45786" rIns="91569" bIns="45786"/>
          <a:lstStyle/>
          <a:p>
            <a:fld id="{4687BF53-827A-4A6B-850B-C2772FD2A66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346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" y="207963"/>
            <a:ext cx="6286500" cy="48101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854" y="8685864"/>
            <a:ext cx="2971593" cy="456574"/>
          </a:xfrm>
          <a:prstGeom prst="rect">
            <a:avLst/>
          </a:prstGeom>
        </p:spPr>
        <p:txBody>
          <a:bodyPr lIns="91569" tIns="45786" rIns="91569" bIns="45786"/>
          <a:lstStyle/>
          <a:p>
            <a:fld id="{4687BF53-827A-4A6B-850B-C2772FD2A66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346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" y="207963"/>
            <a:ext cx="6286500" cy="48101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854" y="8685864"/>
            <a:ext cx="2971593" cy="456574"/>
          </a:xfrm>
          <a:prstGeom prst="rect">
            <a:avLst/>
          </a:prstGeom>
        </p:spPr>
        <p:txBody>
          <a:bodyPr lIns="91569" tIns="45786" rIns="91569" bIns="45786"/>
          <a:lstStyle/>
          <a:p>
            <a:fld id="{4687BF53-827A-4A6B-850B-C2772FD2A66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346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" y="207963"/>
            <a:ext cx="6286500" cy="48101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854" y="8685864"/>
            <a:ext cx="2971593" cy="456574"/>
          </a:xfrm>
          <a:prstGeom prst="rect">
            <a:avLst/>
          </a:prstGeom>
        </p:spPr>
        <p:txBody>
          <a:bodyPr lIns="91569" tIns="45786" rIns="91569" bIns="45786"/>
          <a:lstStyle/>
          <a:p>
            <a:fld id="{4687BF53-827A-4A6B-850B-C2772FD2A66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346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image" Target="../media/image5.jpe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tags" Target="../tags/tag8.xml"/><Relationship Id="rId11" Type="http://schemas.openxmlformats.org/officeDocument/2006/relationships/image" Target="../media/image4.png"/><Relationship Id="rId5" Type="http://schemas.openxmlformats.org/officeDocument/2006/relationships/tags" Target="../tags/tag7.xml"/><Relationship Id="rId10" Type="http://schemas.openxmlformats.org/officeDocument/2006/relationships/image" Target="../media/image1.emf"/><Relationship Id="rId4" Type="http://schemas.openxmlformats.org/officeDocument/2006/relationships/tags" Target="../tags/tag6.xml"/><Relationship Id="rId9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480107" y="2928426"/>
            <a:ext cx="4918669" cy="1920649"/>
          </a:xfrm>
        </p:spPr>
        <p:txBody>
          <a:bodyPr/>
          <a:lstStyle/>
          <a:p>
            <a:pPr lvl="0"/>
            <a:r>
              <a:rPr lang="en-US" dirty="0" smtClean="0"/>
              <a:t>First level bullet</a:t>
            </a:r>
          </a:p>
          <a:p>
            <a:pPr lvl="0"/>
            <a:r>
              <a:rPr lang="en-US" dirty="0" smtClean="0"/>
              <a:t>First level bullet</a:t>
            </a:r>
          </a:p>
          <a:p>
            <a:pPr lvl="0"/>
            <a:r>
              <a:rPr lang="en-US" dirty="0" smtClean="0"/>
              <a:t>First level bullet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st Pag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881" y="2717050"/>
            <a:ext cx="5966438" cy="20112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411" y="298161"/>
            <a:ext cx="8755380" cy="124089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411" y="1737254"/>
            <a:ext cx="8755380" cy="49136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62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5" y="1403648"/>
            <a:ext cx="897743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095043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3" y="1271289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092378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7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6336704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6175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336703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356441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745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432230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095043" y="1432230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3" y="1152391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092377" y="1152391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74844" y="4394567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20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5092378" y="4394567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374843" y="4143117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5092377" y="4143117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5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375130" y="1417940"/>
            <a:ext cx="8977942" cy="553329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altLang="zh-CN" sz="2400" kern="1200" baseline="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70000" lvl="0" indent="-271463" algn="l" defTabSz="981075" rtl="0" eaLnBrk="1" fontAlgn="base" latinLnBrk="0" hangingPunct="1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</a:pPr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and 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1035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3"/>
          </p:nvPr>
        </p:nvSpPr>
        <p:spPr>
          <a:xfrm>
            <a:off x="5092377" y="1510352"/>
            <a:ext cx="4260410" cy="5533299"/>
          </a:xfrm>
          <a:prstGeom prst="rect">
            <a:avLst/>
          </a:prstGeom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5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24" cy="15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24" cy="158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 descr="Bridgespan blue band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5074"/>
            <a:ext cx="8521103" cy="32660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543511" y="3003040"/>
            <a:ext cx="7598360" cy="997413"/>
          </a:xfrm>
          <a:prstGeom prst="rect">
            <a:avLst/>
          </a:prstGeom>
        </p:spPr>
        <p:txBody>
          <a:bodyPr lIns="45720" tIns="45720" rIns="45720" bIns="45720" anchor="t" anchorCtr="0">
            <a:normAutofit/>
          </a:bodyPr>
          <a:lstStyle>
            <a:lvl1pPr>
              <a:defRPr sz="3600" b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601102" y="4540568"/>
            <a:ext cx="4646841" cy="585341"/>
          </a:xfrm>
          <a:prstGeom prst="rect">
            <a:avLst/>
          </a:prstGeom>
        </p:spPr>
        <p:txBody>
          <a:bodyPr lIns="45720" rIns="45720">
            <a:normAutofit/>
          </a:bodyPr>
          <a:lstStyle>
            <a:lvl1pPr marL="0" indent="0" algn="l">
              <a:buNone/>
              <a:defRPr sz="1600">
                <a:solidFill>
                  <a:schemeClr val="tx2"/>
                </a:solidFill>
              </a:defRPr>
            </a:lvl1pPr>
            <a:lvl2pPr marL="490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1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2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62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53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44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34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25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503" y="446495"/>
            <a:ext cx="2713140" cy="914595"/>
          </a:xfrm>
          <a:prstGeom prst="rect">
            <a:avLst/>
          </a:prstGeom>
        </p:spPr>
      </p:pic>
      <p:sp>
        <p:nvSpPr>
          <p:cNvPr id="16" name="TextBox 15"/>
          <p:cNvSpPr txBox="1"/>
          <p:nvPr>
            <p:custDataLst>
              <p:tags r:id="rId7"/>
            </p:custDataLst>
          </p:nvPr>
        </p:nvSpPr>
        <p:spPr>
          <a:xfrm>
            <a:off x="4635537" y="5399445"/>
            <a:ext cx="4190316" cy="338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A8E2"/>
                </a:solidFill>
                <a:latin typeface="Caecilia LT Std Bold"/>
                <a:cs typeface="Caecilia LT Std Bold"/>
              </a:rPr>
              <a:t>Collaborating to accelerate social impact</a:t>
            </a:r>
            <a:endParaRPr lang="en-US" sz="1600" dirty="0">
              <a:solidFill>
                <a:srgbClr val="00A8E2"/>
              </a:solidFill>
              <a:latin typeface="Caecilia LT Std Bold"/>
              <a:cs typeface="Caecilia LT Std Bol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/>
        </p:nvGraphicFramePr>
        <p:xfrm>
          <a:off x="0" y="0"/>
          <a:ext cx="158724" cy="15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think-cell Slide" r:id="rId19" imgW="360" imgH="360" progId="">
                  <p:embed/>
                </p:oleObj>
              </mc:Choice>
              <mc:Fallback>
                <p:oleObj name="think-cell Slide" r:id="rId19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24" cy="158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79971" y="147632"/>
            <a:ext cx="9394466" cy="905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7200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CA" noProof="1" smtClean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  <p:custDataLst>
              <p:tags r:id="rId16"/>
            </p:custDataLst>
          </p:nvPr>
        </p:nvSpPr>
        <p:spPr>
          <a:xfrm>
            <a:off x="375383" y="1397297"/>
            <a:ext cx="8977435" cy="5532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5" name="SlideNumber"/>
          <p:cNvSpPr/>
          <p:nvPr/>
        </p:nvSpPr>
        <p:spPr>
          <a:xfrm>
            <a:off x="9060225" y="7225300"/>
            <a:ext cx="319988" cy="91459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/>
            <a:fld id="{BB69BBE8-4DB2-4642-B003-B220ACD5A2FD}" type="slidenum">
              <a:rPr lang="en-US" sz="1000" b="0" baseline="0" smtClean="0">
                <a:solidFill>
                  <a:srgbClr val="080808"/>
                </a:solidFill>
                <a:latin typeface="Verdana" pitchFamily="34" charset="0"/>
              </a:rPr>
              <a:pPr algn="ctr"/>
              <a:t>‹#›</a:t>
            </a:fld>
            <a:endParaRPr lang="fr-FR" sz="800" b="0" dirty="0" smtClean="0">
              <a:solidFill>
                <a:srgbClr val="080808"/>
              </a:solidFill>
            </a:endParaRPr>
          </a:p>
        </p:txBody>
      </p:sp>
      <p:sp>
        <p:nvSpPr>
          <p:cNvPr id="9" name="Notes"/>
          <p:cNvSpPr txBox="1">
            <a:spLocks noChangeArrowheads="1"/>
          </p:cNvSpPr>
          <p:nvPr/>
        </p:nvSpPr>
        <p:spPr bwMode="auto">
          <a:xfrm>
            <a:off x="182851" y="6961314"/>
            <a:ext cx="6961627" cy="1539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b">
            <a:spAutoFit/>
          </a:bodyPr>
          <a:lstStyle/>
          <a:p>
            <a:pPr marL="184150" indent="-184150" defTabSz="881063" fontAlgn="t"/>
            <a:endParaRPr lang="en-CA" sz="1000" noProof="0" dirty="0"/>
          </a:p>
        </p:txBody>
      </p:sp>
      <p:sp>
        <p:nvSpPr>
          <p:cNvPr id="12" name="Rectangle 11"/>
          <p:cNvSpPr>
            <a:spLocks noChangeAspect="1"/>
          </p:cNvSpPr>
          <p:nvPr/>
        </p:nvSpPr>
        <p:spPr>
          <a:xfrm>
            <a:off x="0" y="1080230"/>
            <a:ext cx="9728200" cy="144031"/>
          </a:xfrm>
          <a:prstGeom prst="rect">
            <a:avLst/>
          </a:prstGeom>
          <a:gradFill flip="none" rotWithShape="1">
            <a:gsLst>
              <a:gs pos="0">
                <a:srgbClr val="00437A"/>
              </a:gs>
              <a:gs pos="100000">
                <a:srgbClr val="00A9E0"/>
              </a:gs>
            </a:gsLst>
            <a:lin ang="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8" name="VCT_Marker_ID_8" hidden="1"/>
          <p:cNvSpPr/>
          <p:nvPr>
            <p:custDataLst>
              <p:tags r:id="rId17"/>
            </p:custDataLst>
          </p:nvPr>
        </p:nvSpPr>
        <p:spPr>
          <a:xfrm>
            <a:off x="1269793" y="127027"/>
            <a:ext cx="126979" cy="127027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endParaRPr lang="en-US" sz="2000" dirty="0" err="1" smtClean="0">
              <a:solidFill>
                <a:schemeClr val="tx2"/>
              </a:solidFill>
            </a:endParaRPr>
          </a:p>
        </p:txBody>
      </p:sp>
      <p:sp>
        <p:nvSpPr>
          <p:cNvPr id="2" name="CreatedFooter"/>
          <p:cNvSpPr txBox="1"/>
          <p:nvPr/>
        </p:nvSpPr>
        <p:spPr>
          <a:xfrm>
            <a:off x="7695950" y="7222045"/>
            <a:ext cx="1371850" cy="92333"/>
          </a:xfrm>
          <a:prstGeom prst="rect">
            <a:avLst/>
          </a:prstGeom>
          <a:noFill/>
        </p:spPr>
        <p:txBody>
          <a:bodyPr vert="horz" wrap="none" lIns="45720" tIns="0" rIns="0" bIns="0" rtlCol="0" anchor="ctr">
            <a:spAutoFit/>
          </a:bodyPr>
          <a:lstStyle/>
          <a:p>
            <a:pPr algn="r"/>
            <a:r>
              <a:rPr lang="en-CA" sz="600" b="0" i="0" u="none" smtClean="0">
                <a:solidFill>
                  <a:schemeClr val="tx1"/>
                </a:solidFill>
                <a:latin typeface="Verdana"/>
              </a:rPr>
              <a:t>Leadership development toolkit ...</a:t>
            </a:r>
            <a:endParaRPr lang="en-CA" sz="600" b="0" i="0" u="none" dirty="0" smtClean="0">
              <a:solidFill>
                <a:schemeClr val="tx1"/>
              </a:solidFill>
              <a:latin typeface="Verdana"/>
            </a:endParaRPr>
          </a:p>
        </p:txBody>
      </p:sp>
      <p:sp>
        <p:nvSpPr>
          <p:cNvPr id="3" name="OfficeCode"/>
          <p:cNvSpPr txBox="1"/>
          <p:nvPr>
            <p:custDataLst>
              <p:tags r:id="rId18"/>
            </p:custDataLst>
          </p:nvPr>
        </p:nvSpPr>
        <p:spPr>
          <a:xfrm>
            <a:off x="7335513" y="7222045"/>
            <a:ext cx="208036" cy="92353"/>
          </a:xfrm>
          <a:prstGeom prst="rect">
            <a:avLst/>
          </a:prstGeom>
          <a:noFill/>
        </p:spPr>
        <p:txBody>
          <a:bodyPr vert="horz" wrap="none" lIns="45720" tIns="0" rIns="0" bIns="0" rtlCol="0" anchor="ctr">
            <a:spAutoFit/>
          </a:bodyPr>
          <a:lstStyle/>
          <a:p>
            <a:pPr algn="l"/>
            <a:r>
              <a:rPr lang="en-CA" sz="600" b="0" i="0" u="none" smtClean="0">
                <a:solidFill>
                  <a:schemeClr val="tx1"/>
                </a:solidFill>
                <a:latin typeface="Verdana"/>
              </a:rPr>
              <a:t>TOR</a:t>
            </a:r>
            <a:endParaRPr lang="en-CA" sz="600" b="0" i="0" u="none" dirty="0" smtClean="0">
              <a:solidFill>
                <a:schemeClr val="tx1"/>
              </a:solidFill>
              <a:latin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defTabSz="981334" rtl="0" eaLnBrk="1" latinLnBrk="0" hangingPunct="1">
        <a:spcBef>
          <a:spcPct val="0"/>
        </a:spcBef>
        <a:buNone/>
        <a:defRPr sz="26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71463" marR="0" indent="-271463" algn="l" defTabSz="981075" rtl="0" eaLnBrk="1" fontAlgn="base" latinLnBrk="0" hangingPunct="1">
        <a:lnSpc>
          <a:spcPct val="100000"/>
        </a:lnSpc>
        <a:spcBef>
          <a:spcPct val="40000"/>
        </a:spcBef>
        <a:spcAft>
          <a:spcPct val="0"/>
        </a:spcAft>
        <a:buClr>
          <a:schemeClr val="tx1"/>
        </a:buClr>
        <a:buSzPts val="2400"/>
        <a:buFont typeface="Verdana" pitchFamily="34" charset="0"/>
        <a:buChar char="•"/>
        <a:tabLst/>
        <a:defRPr kumimoji="0" lang="en-US" altLang="zh-CN" sz="2000" b="0" i="0" u="none" strike="noStrike" kern="1200" cap="none" spc="0" normalizeH="0" baseline="0" noProof="1">
          <a:ln>
            <a:noFill/>
          </a:ln>
          <a:solidFill>
            <a:schemeClr val="tx1"/>
          </a:solidFill>
          <a:effectLst/>
          <a:uLnTx/>
          <a:uFillTx/>
          <a:latin typeface="+mn-lt"/>
          <a:ea typeface="+mn-ea"/>
          <a:cs typeface="+mn-cs"/>
        </a:defRPr>
      </a:lvl1pPr>
      <a:lvl2pPr marL="574675" marR="0" indent="-119063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Verdana"/>
        <a:buChar char="-"/>
        <a:tabLst/>
        <a:defRPr lang="en-CA" altLang="zh-CN" sz="1800" kern="1200" baseline="0" noProof="1">
          <a:solidFill>
            <a:schemeClr val="tx1"/>
          </a:solidFill>
          <a:latin typeface="+mn-lt"/>
          <a:ea typeface="+mn-ea"/>
          <a:cs typeface="+mn-cs"/>
        </a:defRPr>
      </a:lvl2pPr>
      <a:lvl3pPr marL="1052513" marR="0" indent="-287338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Marlett" pitchFamily="2" charset="2"/>
        <a:buChar char="8"/>
        <a:tabLst/>
        <a:defRPr lang="zh-CN" altLang="en-US" sz="1800" kern="1200" noProof="1">
          <a:solidFill>
            <a:schemeClr val="tx1"/>
          </a:solidFill>
          <a:latin typeface="+mn-lt"/>
          <a:ea typeface="+mn-ea"/>
          <a:cs typeface="+mn-cs"/>
        </a:defRPr>
      </a:lvl3pPr>
      <a:lvl4pPr marL="1453896" marR="0" indent="-210312" algn="l" defTabSz="981334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1"/>
        </a:buClr>
        <a:buSzTx/>
        <a:buFont typeface="Verdana" pitchFamily="34" charset="0"/>
        <a:buChar char="-"/>
        <a:tabLst/>
        <a:defRPr lang="en-CA" alt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08002" indent="-245334" algn="l" defTabSz="981334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698669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89336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80003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670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13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0667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1334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72001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2668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53335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44002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34669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25336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idgespan.org/Publications-and-Tools/Leadership-Effectiveness/Nonprofit-Leadership-Development-Toolkit/Understand-Future-Needs/Video-Tutorial-Understanding-Your-Future-Leadershi.asp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Your next step: </a:t>
            </a:r>
            <a:r>
              <a:rPr lang="en-US" dirty="0">
                <a:latin typeface="Arial" pitchFamily="34" charset="0"/>
                <a:cs typeface="Arial" pitchFamily="34" charset="0"/>
              </a:rPr>
              <a:t>Map out your organization’s future needs</a:t>
            </a:r>
          </a:p>
        </p:txBody>
      </p:sp>
      <p:sp>
        <p:nvSpPr>
          <p:cNvPr id="3" name="Notes"/>
          <p:cNvSpPr txBox="1">
            <a:spLocks noChangeArrowheads="1"/>
          </p:cNvSpPr>
          <p:nvPr/>
        </p:nvSpPr>
        <p:spPr bwMode="auto">
          <a:xfrm>
            <a:off x="182851" y="6961314"/>
            <a:ext cx="6961627" cy="1539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b">
            <a:spAutoFit/>
          </a:bodyPr>
          <a:lstStyle/>
          <a:p>
            <a:pPr marL="184150" indent="-184150" defTabSz="881063" fontAlgn="t"/>
            <a:r>
              <a:rPr lang="en-CA" sz="1000" noProof="0" smtClean="0">
                <a:latin typeface="Arial" pitchFamily="34" charset="0"/>
                <a:cs typeface="Arial" pitchFamily="34" charset="0"/>
              </a:rPr>
              <a:t> </a:t>
            </a:r>
            <a:endParaRPr lang="en-CA" sz="10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81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Conducting a Future Needs Assessment</a:t>
            </a:r>
            <a:endParaRPr lang="en-US" dirty="0"/>
          </a:p>
        </p:txBody>
      </p:sp>
      <p:sp>
        <p:nvSpPr>
          <p:cNvPr id="3" name="Source"/>
          <p:cNvSpPr>
            <a:spLocks noGrp="1"/>
          </p:cNvSpPr>
          <p:nvPr/>
        </p:nvSpPr>
        <p:spPr bwMode="auto">
          <a:xfrm>
            <a:off x="520701" y="1741487"/>
            <a:ext cx="8610600" cy="3110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800" tIns="46800" rIns="46800" bIns="46800" numCol="1" anchor="t" anchorCtr="0" compatLnSpc="1">
            <a:prstTxWarp prst="textNoShape">
              <a:avLst/>
            </a:prstTxWarp>
            <a:spAutoFit/>
          </a:bodyPr>
          <a:lstStyle>
            <a:lvl1pPr marL="173736" indent="-173736" algn="l" defTabSz="981075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  <a:defRPr sz="18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48056" indent="-82296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813816" indent="-201168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Marlett" pitchFamily="2" charset="2"/>
              <a:buChar char="8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084263" indent="-20637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1574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5pPr>
            <a:lvl6pPr marL="26146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6pPr>
            <a:lvl7pPr marL="30718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7pPr>
            <a:lvl8pPr marL="35290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8pPr>
            <a:lvl9pPr marL="39862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en-US" dirty="0">
                <a:latin typeface="Arial" pitchFamily="34" charset="0"/>
                <a:cs typeface="Arial" pitchFamily="34" charset="0"/>
              </a:rPr>
              <a:t>This template accompanies the </a:t>
            </a:r>
            <a:r>
              <a:rPr lang="en-US" dirty="0">
                <a:latin typeface="Arial" pitchFamily="34" charset="0"/>
                <a:cs typeface="Arial" pitchFamily="34" charset="0"/>
                <a:hlinkClick r:id="rId2"/>
              </a:rPr>
              <a:t>Understanding Future Needs video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Before you ask how your leadership team will change over time, you should consider how your strategy will change, and ask what skills are required to live into that strategy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Identify 1 key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strategic shift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your organization will make in the next 3-5 years  What will it take to do that well?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How will the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day-to-da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y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work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of leaders change to support this shift?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What are the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skills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knowledge, and experience required to do that day-to-day work?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Once you identify those critical skills, map them to specific positions Will you need to create a new role? Or can you just change an existing role?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921714"/>
            <a:ext cx="9728200" cy="1229973"/>
          </a:xfrm>
          <a:prstGeom prst="rect">
            <a:avLst/>
          </a:prstGeom>
          <a:solidFill>
            <a:schemeClr val="accent3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For more resources, examples, and information visit:</a:t>
            </a:r>
          </a:p>
          <a:p>
            <a:pPr algn="ctr"/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www.bridgespan.org/leadershiptoolkit</a:t>
            </a:r>
          </a:p>
        </p:txBody>
      </p:sp>
      <p:sp>
        <p:nvSpPr>
          <p:cNvPr id="5" name="Gray2"/>
          <p:cNvSpPr/>
          <p:nvPr/>
        </p:nvSpPr>
        <p:spPr bwMode="auto">
          <a:xfrm>
            <a:off x="596900" y="3875087"/>
            <a:ext cx="311150" cy="311150"/>
          </a:xfrm>
          <a:prstGeom prst="ellipse">
            <a:avLst/>
          </a:prstGeom>
          <a:solidFill>
            <a:srgbClr val="CCCCCC"/>
          </a:solidFill>
          <a:ln w="1905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defRPr/>
            </a:pPr>
            <a:r>
              <a:rPr lang="en-GB" sz="1600" b="1" dirty="0">
                <a:solidFill>
                  <a:srgbClr val="000000"/>
                </a:solidFill>
                <a:latin typeface="Verdana" pitchFamily="34" charset="0"/>
              </a:rPr>
              <a:t>3</a:t>
            </a:r>
            <a:endParaRPr lang="en-GB" sz="1600" b="1" dirty="0">
              <a:solidFill>
                <a:srgbClr val="000000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6" name="Gray2"/>
          <p:cNvSpPr/>
          <p:nvPr/>
        </p:nvSpPr>
        <p:spPr bwMode="auto">
          <a:xfrm>
            <a:off x="596900" y="3452812"/>
            <a:ext cx="311150" cy="311150"/>
          </a:xfrm>
          <a:prstGeom prst="ellipse">
            <a:avLst/>
          </a:prstGeom>
          <a:solidFill>
            <a:srgbClr val="CCCCCC"/>
          </a:solidFill>
          <a:ln w="1905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defRPr/>
            </a:pPr>
            <a:r>
              <a:rPr lang="en-GB" sz="1600" b="1" dirty="0" smtClean="0">
                <a:solidFill>
                  <a:srgbClr val="000000"/>
                </a:solidFill>
                <a:latin typeface="Verdana" pitchFamily="34" charset="0"/>
                <a:cs typeface="+mn-cs"/>
              </a:rPr>
              <a:t>2</a:t>
            </a:r>
            <a:endParaRPr lang="en-GB" sz="1600" b="1" dirty="0">
              <a:solidFill>
                <a:srgbClr val="000000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7" name="Gray2"/>
          <p:cNvSpPr/>
          <p:nvPr/>
        </p:nvSpPr>
        <p:spPr bwMode="auto">
          <a:xfrm>
            <a:off x="596900" y="3030537"/>
            <a:ext cx="311150" cy="311150"/>
          </a:xfrm>
          <a:prstGeom prst="ellipse">
            <a:avLst/>
          </a:prstGeom>
          <a:solidFill>
            <a:srgbClr val="CCCCCC"/>
          </a:solidFill>
          <a:ln w="1905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defRPr/>
            </a:pPr>
            <a:r>
              <a:rPr lang="en-GB" sz="1600" b="1" dirty="0">
                <a:solidFill>
                  <a:srgbClr val="000000"/>
                </a:solidFill>
                <a:latin typeface="Verdana" pitchFamily="34" charset="0"/>
                <a:cs typeface="+mn-cs"/>
              </a:rPr>
              <a:t>1</a:t>
            </a:r>
          </a:p>
        </p:txBody>
      </p:sp>
      <p:sp>
        <p:nvSpPr>
          <p:cNvPr id="8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50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789058"/>
              </p:ext>
            </p:extLst>
          </p:nvPr>
        </p:nvGraphicFramePr>
        <p:xfrm>
          <a:off x="159841" y="3311681"/>
          <a:ext cx="9460782" cy="2434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481"/>
                <a:gridCol w="3215640"/>
                <a:gridCol w="2968661"/>
              </a:tblGrid>
              <a:tr h="2434537"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Determining which insurers to work with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Selling partnership to insurers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Work with insurers and clients to engage them in the program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Co-marketing and co-selling with insurers</a:t>
                      </a:r>
                    </a:p>
                    <a:p>
                      <a:pPr marL="517333" marR="0" lvl="1" indent="-1841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Marlett" pitchFamily="2" charset="2"/>
                        <a:buChar char="8"/>
                        <a:tabLst>
                          <a:tab pos="796925" algn="l"/>
                        </a:tabLst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Work collaboratively with other </a:t>
                      </a:r>
                      <a:r>
                        <a:rPr kumimoji="0" lang="en-US" sz="12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initiative leadership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7282" marR="97282" marT="49636" marB="496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Analyzing markets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Identifying most attractive partners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Developing and delivering compelling “pitches’’ that address for-profit motives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Identifying and executing opportunities to bring in traffic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(NOTE: These are only a subset of  key behaviors required)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sng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Skills</a:t>
                      </a: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 analytical skills, sales “pitch” skills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sng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Knowledge</a:t>
                      </a: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 know for-profit motivations, culture, ways of working;  know partner’s industry &amp; business model, know business development processes and approaches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75" y="-43869"/>
            <a:ext cx="9157127" cy="1240895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Example: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YMCA’s collaboration with for-profit insurers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6894" y="1681633"/>
            <a:ext cx="9567806" cy="722568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8133" tIns="49067" rIns="98133" bIns="49067" rtlCol="0">
            <a:spAutoFit/>
          </a:bodyPr>
          <a:lstStyle/>
          <a:p>
            <a:pPr>
              <a:buClr>
                <a:srgbClr val="000000"/>
              </a:buClr>
            </a:pPr>
            <a:r>
              <a:rPr lang="en-US" sz="18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STRATEGIC SHIFT: 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YMCA is partnering with for-profit insurers to deliver and be </a:t>
            </a:r>
            <a:r>
              <a:rPr lang="en-US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reim-bursed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for outcomes of participants enrolled in YMCA’s diabetes prevention program (DPP)</a:t>
            </a:r>
          </a:p>
        </p:txBody>
      </p:sp>
      <p:sp>
        <p:nvSpPr>
          <p:cNvPr id="21" name="Right Arrow 20"/>
          <p:cNvSpPr/>
          <p:nvPr/>
        </p:nvSpPr>
        <p:spPr>
          <a:xfrm>
            <a:off x="5673121" y="2806842"/>
            <a:ext cx="982952" cy="267327"/>
          </a:xfrm>
          <a:prstGeom prst="rightArrow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33" tIns="49067" rIns="98133" bIns="49067" rtlCol="0" anchor="ctr"/>
          <a:lstStyle/>
          <a:p>
            <a:pPr algn="ctr"/>
            <a:endParaRPr lang="en-US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2402657" y="2790795"/>
            <a:ext cx="982952" cy="299419"/>
          </a:xfrm>
          <a:prstGeom prst="rightArrow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33" tIns="49067" rIns="98133" bIns="49067" rtlCol="0" anchor="ctr"/>
          <a:lstStyle/>
          <a:p>
            <a:pPr algn="ctr"/>
            <a:endParaRPr lang="en-US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395289" y="2605695"/>
            <a:ext cx="2933025" cy="654604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8133" tIns="49067" rIns="98133" bIns="49067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Day-to-day work</a:t>
            </a:r>
          </a:p>
          <a:p>
            <a:pPr algn="ctr"/>
            <a:r>
              <a:rPr lang="en-US" sz="1600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16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ehaviors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656073" y="2590591"/>
            <a:ext cx="2933025" cy="654604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8133" tIns="49067" rIns="98133" bIns="49067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Skills, knowledge, </a:t>
            </a:r>
          </a:p>
          <a:p>
            <a:pPr algn="ctr"/>
            <a:r>
              <a:rPr lang="en-US" sz="16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experience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134505" y="2590591"/>
            <a:ext cx="2933025" cy="654604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8133" tIns="49067" rIns="98133" bIns="49067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What it takes </a:t>
            </a:r>
          </a:p>
          <a:p>
            <a:pPr algn="ctr"/>
            <a:r>
              <a:rPr lang="en-US" sz="16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to do  well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82851" y="1284287"/>
            <a:ext cx="9372711" cy="24627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8133" tIns="0" rIns="98133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Identify skills, knowledge, traits</a:t>
            </a:r>
            <a:endParaRPr lang="en-US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y2"/>
          <p:cNvSpPr/>
          <p:nvPr/>
        </p:nvSpPr>
        <p:spPr bwMode="auto">
          <a:xfrm>
            <a:off x="6656953" y="2606743"/>
            <a:ext cx="311150" cy="311150"/>
          </a:xfrm>
          <a:prstGeom prst="ellipse">
            <a:avLst/>
          </a:prstGeom>
          <a:solidFill>
            <a:schemeClr val="accent3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defRPr/>
            </a:pPr>
            <a:r>
              <a:rPr lang="en-GB" sz="1600" b="1" dirty="0">
                <a:solidFill>
                  <a:schemeClr val="tx2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16" name="Gray2"/>
          <p:cNvSpPr/>
          <p:nvPr/>
        </p:nvSpPr>
        <p:spPr bwMode="auto">
          <a:xfrm>
            <a:off x="3409950" y="2606743"/>
            <a:ext cx="311150" cy="311150"/>
          </a:xfrm>
          <a:prstGeom prst="ellipse">
            <a:avLst/>
          </a:prstGeom>
          <a:solidFill>
            <a:schemeClr val="accent3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defRPr/>
            </a:pPr>
            <a:r>
              <a:rPr lang="en-GB" sz="1600" b="1" dirty="0" smtClean="0">
                <a:solidFill>
                  <a:schemeClr val="tx2"/>
                </a:solidFill>
                <a:latin typeface="Verdana" pitchFamily="34" charset="0"/>
                <a:cs typeface="+mn-cs"/>
              </a:rPr>
              <a:t>2</a:t>
            </a:r>
            <a:endParaRPr lang="en-GB" sz="1600" b="1" dirty="0">
              <a:solidFill>
                <a:schemeClr val="tx2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20" name="Gray2"/>
          <p:cNvSpPr/>
          <p:nvPr/>
        </p:nvSpPr>
        <p:spPr bwMode="auto">
          <a:xfrm>
            <a:off x="182851" y="2606743"/>
            <a:ext cx="311150" cy="311150"/>
          </a:xfrm>
          <a:prstGeom prst="ellipse">
            <a:avLst/>
          </a:prstGeom>
          <a:solidFill>
            <a:schemeClr val="accent3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defRPr/>
            </a:pPr>
            <a:r>
              <a:rPr lang="en-GB" sz="1600" b="1" dirty="0">
                <a:solidFill>
                  <a:schemeClr val="tx2"/>
                </a:solidFill>
                <a:latin typeface="Verdana" pitchFamily="34" charset="0"/>
                <a:cs typeface="+mn-cs"/>
              </a:rPr>
              <a:t>1</a:t>
            </a:r>
          </a:p>
        </p:txBody>
      </p:sp>
      <p:sp>
        <p:nvSpPr>
          <p:cNvPr id="3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82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75" y="-43869"/>
            <a:ext cx="9157127" cy="1240895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Example: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What were the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new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capabilities needed for the DPP program to be successful? 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913104" y="1748956"/>
            <a:ext cx="4294396" cy="927076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8133" tIns="49067" rIns="98133" bIns="49067" rtlCol="0" anchor="ctr" anchorCtr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New skills, knowledge, and experience? </a:t>
            </a:r>
          </a:p>
          <a:p>
            <a:pPr algn="ctr"/>
            <a:r>
              <a:rPr lang="en-US" sz="1600" i="1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(from previous page)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44500" y="1748956"/>
            <a:ext cx="4294396" cy="927076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8133" tIns="49067" rIns="98133" bIns="49067" rtlCol="0">
            <a:spAutoFit/>
          </a:bodyPr>
          <a:lstStyle/>
          <a:p>
            <a:pPr algn="ctr"/>
            <a:endParaRPr lang="en-US" sz="1600" b="1" dirty="0" smtClean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Leadership p</a:t>
            </a:r>
            <a:r>
              <a:rPr lang="en-US" sz="1600" b="1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osition</a:t>
            </a:r>
          </a:p>
          <a:p>
            <a:pPr algn="ctr"/>
            <a:r>
              <a:rPr lang="en-US" sz="1600" b="1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987764"/>
              </p:ext>
            </p:extLst>
          </p:nvPr>
        </p:nvGraphicFramePr>
        <p:xfrm>
          <a:off x="518287" y="2791231"/>
          <a:ext cx="8455843" cy="2939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9004"/>
                <a:gridCol w="4066839"/>
              </a:tblGrid>
              <a:tr h="1757737"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lang="en-US" sz="1600" b="0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These attributes are currently shared across several roles in the organization and have not yet been formally assigned to a particular role or roles</a:t>
                      </a:r>
                    </a:p>
                  </a:txBody>
                  <a:tcPr marL="97282" marR="97282" marT="49636" marB="496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Skills: “sales-pitch” skills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Knowledge: know for-profit motivations, culture, way of working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Knowledge: </a:t>
                      </a:r>
                      <a:r>
                        <a:rPr lang="en-US" sz="1600" b="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know partner’s industry &amp; business model (specifically, private insurers)</a:t>
                      </a:r>
                      <a:endParaRPr kumimoji="0" lang="en-US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1542"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</a:t>
                      </a:r>
                      <a:endParaRPr kumimoji="0" lang="en-US" sz="15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</a:t>
                      </a:r>
                      <a:endParaRPr kumimoji="0" lang="en-US" sz="12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endParaRPr kumimoji="0" lang="en-US" sz="12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82850" y="1355716"/>
            <a:ext cx="9372711" cy="24627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8133" tIns="0" rIns="98133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Map those skills, knowledge, and traits </a:t>
            </a:r>
            <a:r>
              <a:rPr lang="en-U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specific positions</a:t>
            </a:r>
            <a:endParaRPr lang="en-US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63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ight Arrow 19"/>
          <p:cNvSpPr/>
          <p:nvPr/>
        </p:nvSpPr>
        <p:spPr>
          <a:xfrm>
            <a:off x="5673121" y="2382392"/>
            <a:ext cx="982952" cy="267327"/>
          </a:xfrm>
          <a:prstGeom prst="rightArrow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33" tIns="49067" rIns="98133" bIns="49067" rtlCol="0" anchor="ctr"/>
          <a:lstStyle/>
          <a:p>
            <a:pPr algn="ctr"/>
            <a:endParaRPr lang="en-US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19855"/>
              </p:ext>
            </p:extLst>
          </p:nvPr>
        </p:nvGraphicFramePr>
        <p:xfrm>
          <a:off x="134505" y="3143404"/>
          <a:ext cx="9421057" cy="2801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9551"/>
                <a:gridCol w="3139551"/>
                <a:gridCol w="3141955"/>
              </a:tblGrid>
              <a:tr h="933821"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xx</a:t>
                      </a:r>
                      <a:endParaRPr kumimoji="0" lang="en-US" sz="15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>
                    <a:lnL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xx</a:t>
                      </a:r>
                      <a:endParaRPr kumimoji="0" lang="en-US" sz="15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>
                    <a:lnL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xxx</a:t>
                      </a:r>
                      <a:endParaRPr kumimoji="0" lang="en-US" sz="13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7282" marR="97282" marT="49636" marB="49636">
                    <a:lnL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3821"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xx</a:t>
                      </a:r>
                      <a:endParaRPr kumimoji="0" lang="en-US" sz="15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>
                    <a:lnL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xx</a:t>
                      </a:r>
                      <a:endParaRPr kumimoji="0" lang="en-US" sz="15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>
                    <a:lnL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xxx</a:t>
                      </a:r>
                      <a:endParaRPr kumimoji="0" lang="en-US" sz="13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7282" marR="97282" marT="49636" marB="49636">
                    <a:lnL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3821"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xx</a:t>
                      </a:r>
                      <a:endParaRPr kumimoji="0" lang="en-US" sz="15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>
                    <a:lnL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xx</a:t>
                      </a:r>
                      <a:endParaRPr kumimoji="0" lang="en-US" sz="15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>
                    <a:lnL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xxx</a:t>
                      </a:r>
                      <a:endParaRPr kumimoji="0" lang="en-US" sz="13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7282" marR="97282" marT="49636" marB="49636">
                    <a:lnL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161" y="209081"/>
            <a:ext cx="9157127" cy="676651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Template: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What are the capabilities needed for the change in your organization? 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2402657" y="2366345"/>
            <a:ext cx="982952" cy="299419"/>
          </a:xfrm>
          <a:prstGeom prst="rightArrow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33" tIns="49067" rIns="98133" bIns="49067" rtlCol="0" anchor="ctr"/>
          <a:lstStyle/>
          <a:p>
            <a:pPr algn="ctr"/>
            <a:endParaRPr lang="en-US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395289" y="2181245"/>
            <a:ext cx="2933025" cy="654604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8133" tIns="49067" rIns="98133" bIns="49067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Day-to-day work</a:t>
            </a:r>
          </a:p>
          <a:p>
            <a:pPr algn="ctr"/>
            <a:r>
              <a:rPr lang="en-US" sz="1600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16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ehaviors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656073" y="2166140"/>
            <a:ext cx="2933025" cy="654604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8133" tIns="49067" rIns="98133" bIns="49067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Skills, knowledge, and</a:t>
            </a:r>
          </a:p>
          <a:p>
            <a:pPr algn="ctr"/>
            <a:r>
              <a:rPr lang="en-US" sz="16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experience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60395" y="1668729"/>
            <a:ext cx="9415179" cy="382130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8133" tIns="49067" rIns="98133" bIns="49067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For each strategic initiative or business model change: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34505" y="2166140"/>
            <a:ext cx="2933025" cy="654604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8133" tIns="49067" rIns="98133" bIns="49067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What it takes </a:t>
            </a:r>
          </a:p>
          <a:p>
            <a:pPr algn="ctr"/>
            <a:r>
              <a:rPr lang="en-US" sz="16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to do  well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2851" y="1300024"/>
            <a:ext cx="9372711" cy="24627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8133" tIns="0" rIns="98133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Identify skills, knowledge, traits</a:t>
            </a:r>
            <a:endParaRPr lang="en-US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y2"/>
          <p:cNvSpPr/>
          <p:nvPr/>
        </p:nvSpPr>
        <p:spPr bwMode="auto">
          <a:xfrm>
            <a:off x="6656953" y="2192337"/>
            <a:ext cx="311150" cy="311150"/>
          </a:xfrm>
          <a:prstGeom prst="ellipse">
            <a:avLst/>
          </a:prstGeom>
          <a:solidFill>
            <a:schemeClr val="accent3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defRPr/>
            </a:pPr>
            <a:r>
              <a:rPr lang="en-GB" sz="1600" b="1" dirty="0">
                <a:solidFill>
                  <a:schemeClr val="tx2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23" name="Gray2"/>
          <p:cNvSpPr/>
          <p:nvPr/>
        </p:nvSpPr>
        <p:spPr bwMode="auto">
          <a:xfrm>
            <a:off x="3409950" y="2192337"/>
            <a:ext cx="311150" cy="311150"/>
          </a:xfrm>
          <a:prstGeom prst="ellipse">
            <a:avLst/>
          </a:prstGeom>
          <a:solidFill>
            <a:schemeClr val="accent3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defRPr/>
            </a:pPr>
            <a:r>
              <a:rPr lang="en-GB" sz="1600" b="1" dirty="0" smtClean="0">
                <a:solidFill>
                  <a:schemeClr val="tx2"/>
                </a:solidFill>
                <a:latin typeface="Verdana" pitchFamily="34" charset="0"/>
                <a:cs typeface="+mn-cs"/>
              </a:rPr>
              <a:t>2</a:t>
            </a:r>
            <a:endParaRPr lang="en-GB" sz="1600" b="1" dirty="0">
              <a:solidFill>
                <a:schemeClr val="tx2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25" name="Gray2"/>
          <p:cNvSpPr/>
          <p:nvPr/>
        </p:nvSpPr>
        <p:spPr bwMode="auto">
          <a:xfrm>
            <a:off x="182851" y="2192337"/>
            <a:ext cx="311150" cy="311150"/>
          </a:xfrm>
          <a:prstGeom prst="ellipse">
            <a:avLst/>
          </a:prstGeom>
          <a:solidFill>
            <a:schemeClr val="accent3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defRPr/>
            </a:pPr>
            <a:r>
              <a:rPr lang="en-GB" sz="1600" b="1" dirty="0">
                <a:solidFill>
                  <a:schemeClr val="tx2"/>
                </a:solidFill>
                <a:latin typeface="Verdana" pitchFamily="34" charset="0"/>
                <a:cs typeface="+mn-cs"/>
              </a:rPr>
              <a:t>1</a:t>
            </a:r>
          </a:p>
        </p:txBody>
      </p:sp>
      <p:sp>
        <p:nvSpPr>
          <p:cNvPr id="3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33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182850" y="1279499"/>
            <a:ext cx="9372711" cy="24627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8133" tIns="0" rIns="98133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Map those skills, knowledge, and traits </a:t>
            </a:r>
            <a:r>
              <a:rPr lang="en-U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specific positions</a:t>
            </a:r>
            <a:endParaRPr lang="en-US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3250804" y="1949164"/>
            <a:ext cx="249682" cy="267327"/>
          </a:xfrm>
          <a:prstGeom prst="rightArrow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133" tIns="49067" rIns="98133" bIns="49067" rtlCol="0" anchor="ctr"/>
          <a:lstStyle/>
          <a:p>
            <a:pPr algn="ctr"/>
            <a:endParaRPr lang="en-US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235182"/>
              </p:ext>
            </p:extLst>
          </p:nvPr>
        </p:nvGraphicFramePr>
        <p:xfrm>
          <a:off x="765480" y="2712387"/>
          <a:ext cx="8132019" cy="3544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4766"/>
                <a:gridCol w="3727253"/>
              </a:tblGrid>
              <a:tr h="1202882"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</a:t>
                      </a:r>
                      <a:endParaRPr kumimoji="0" lang="en-US" sz="15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</a:t>
                      </a:r>
                      <a:endParaRPr kumimoji="0" lang="en-US" sz="12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</a:t>
                      </a:r>
                      <a:endParaRPr kumimoji="0" lang="en-US" sz="12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endParaRPr kumimoji="0" lang="en-US" sz="13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7282" marR="97282" marT="49636" marB="4963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1542"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</a:t>
                      </a:r>
                      <a:endParaRPr kumimoji="0" lang="en-US" sz="15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</a:t>
                      </a:r>
                      <a:endParaRPr kumimoji="0" lang="en-US" sz="12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endParaRPr kumimoji="0" lang="en-US" sz="12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60201"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</a:t>
                      </a:r>
                      <a:endParaRPr kumimoji="0" lang="en-US" sz="15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5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</a:t>
                      </a:r>
                      <a:endParaRPr kumimoji="0" lang="en-US" sz="12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endParaRPr kumimoji="0" lang="en-US" sz="12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endParaRPr kumimoji="0" lang="en-US" sz="13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7282" marR="97282" marT="49636" marB="49636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75" y="-43869"/>
            <a:ext cx="9157127" cy="1240895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Template: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What are the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new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capabilities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needed for the change in your organization? 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160296" y="1622800"/>
            <a:ext cx="4047204" cy="927077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8133" tIns="49067" rIns="98133" bIns="49067" rtlCol="0" anchor="ctr" anchorCtr="0">
            <a:spAutoFit/>
          </a:bodyPr>
          <a:lstStyle/>
          <a:p>
            <a:pPr algn="ctr"/>
            <a:r>
              <a:rPr lang="en-US" sz="1600" b="1" dirty="0">
                <a:latin typeface="Arial" pitchFamily="34" charset="0"/>
                <a:cs typeface="Arial" pitchFamily="34" charset="0"/>
              </a:rPr>
              <a:t>New skills, knowledge, and experience? </a:t>
            </a:r>
          </a:p>
          <a:p>
            <a:pPr algn="ctr"/>
            <a:r>
              <a:rPr lang="en-US" sz="1600" i="1" dirty="0">
                <a:latin typeface="Arial" pitchFamily="34" charset="0"/>
                <a:cs typeface="Arial" pitchFamily="34" charset="0"/>
              </a:rPr>
              <a:t>(from previous page)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722104" y="1622801"/>
            <a:ext cx="4147101" cy="927076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8133" tIns="49067" rIns="98133" bIns="49067" rtlCol="0">
            <a:spAutoFit/>
          </a:bodyPr>
          <a:lstStyle/>
          <a:p>
            <a:pPr algn="ctr"/>
            <a:endParaRPr lang="en-US" sz="1600" b="1" dirty="0" smtClean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Leadership p</a:t>
            </a:r>
            <a:r>
              <a:rPr lang="en-US" sz="1600" b="1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osition</a:t>
            </a:r>
          </a:p>
          <a:p>
            <a:pPr algn="ctr"/>
            <a:r>
              <a:rPr lang="en-US" sz="1600" b="1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6" name="Rectangular Callout 25"/>
          <p:cNvSpPr/>
          <p:nvPr/>
        </p:nvSpPr>
        <p:spPr>
          <a:xfrm>
            <a:off x="7226300" y="5448648"/>
            <a:ext cx="2058778" cy="1703039"/>
          </a:xfrm>
          <a:prstGeom prst="wedgeRectCallout">
            <a:avLst>
              <a:gd name="adj1" fmla="val -67906"/>
              <a:gd name="adj2" fmla="val -41726"/>
            </a:avLst>
          </a:prstGeom>
          <a:solidFill>
            <a:srgbClr val="99CCF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If you have numerous new behaviors without a clear position assigned to them, you should consider creating a new position.</a:t>
            </a:r>
          </a:p>
        </p:txBody>
      </p:sp>
      <p:sp>
        <p:nvSpPr>
          <p:cNvPr id="3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99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21.37504;35.87496;45.25;60.25;82.87504;97.92001;114.48;"/>
  <p:tag name="VCT-BULLETVISIBILITY" val="G****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2/17/2012 11:28:15 AM"/>
  <p:tag name="VCT-TEMPLATE" val="Bridgespan Group.potx"/>
  <p:tag name="VCTMASTER" val="Bain Letter"/>
  <p:tag name="VCT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LLOWANCHOR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TnDMh0XEkqkgXFLxGIxV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8tVF8OH0kKrrvrzwuF9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BvzlwXMjUuS4_sExiSPi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1Dx1egjsUKcCJlSqYhtn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GBtBH7BUWuVt1IftgjSA"/>
</p:tagLst>
</file>

<file path=ppt/theme/theme1.xml><?xml version="1.0" encoding="utf-8"?>
<a:theme xmlns:a="http://schemas.openxmlformats.org/drawingml/2006/main" name="Bridgespan Group">
  <a:themeElements>
    <a:clrScheme name="Custom 3">
      <a:dk1>
        <a:sysClr val="windowText" lastClr="000000"/>
      </a:dk1>
      <a:lt1>
        <a:srgbClr val="DDDDDD"/>
      </a:lt1>
      <a:dk2>
        <a:srgbClr val="FFFFFF"/>
      </a:dk2>
      <a:lt2>
        <a:srgbClr val="00437A"/>
      </a:lt2>
      <a:accent1>
        <a:srgbClr val="00A9E0"/>
      </a:accent1>
      <a:accent2>
        <a:srgbClr val="F08613"/>
      </a:accent2>
      <a:accent3>
        <a:srgbClr val="747678"/>
      </a:accent3>
      <a:accent4>
        <a:srgbClr val="008542"/>
      </a:accent4>
      <a:accent5>
        <a:srgbClr val="7AB800"/>
      </a:accent5>
      <a:accent6>
        <a:srgbClr val="C3B600"/>
      </a:accent6>
      <a:hlink>
        <a:srgbClr val="00A9E0"/>
      </a:hlink>
      <a:folHlink>
        <a:srgbClr val="7030A0"/>
      </a:folHlink>
    </a:clrScheme>
    <a:fontScheme name="1 - Letter CFR 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9050">
          <a:noFill/>
        </a:ln>
      </a:spPr>
      <a:bodyPr lIns="45720" tIns="45720" rIns="45720" bIns="45720" rtlCol="0" anchor="ctr"/>
      <a:lstStyle>
        <a:defPPr algn="ctr">
          <a:defRPr sz="2000" dirty="0" err="1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080808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5720" rIns="45720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Bridgespan Group</Template>
  <TotalTime>110</TotalTime>
  <Words>551</Words>
  <Application>Microsoft Office PowerPoint</Application>
  <PresentationFormat>Custom</PresentationFormat>
  <Paragraphs>97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Bridgespan Group</vt:lpstr>
      <vt:lpstr>think-cell Slide</vt:lpstr>
      <vt:lpstr>Your next step: Map out your organization’s future needs</vt:lpstr>
      <vt:lpstr>Conducting a Future Needs Assessment</vt:lpstr>
      <vt:lpstr>Example: YMCA’s collaboration with for-profit insurers</vt:lpstr>
      <vt:lpstr>Example: What were the new capabilities needed for the DPP program to be successful?  </vt:lpstr>
      <vt:lpstr>Template: What are the capabilities needed for the change in your organization?  </vt:lpstr>
      <vt:lpstr>Template: What are the new capabilities needed for the change in your organization?  </vt:lpstr>
    </vt:vector>
  </TitlesOfParts>
  <Company>Bain &amp; Company,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next step: Create a Plan A</dc:title>
  <dc:creator>Laura Burkhauser</dc:creator>
  <dc:description>Blank.potx Letter, Apr 4/12 by TJN</dc:description>
  <cp:lastModifiedBy>Carole Matthews</cp:lastModifiedBy>
  <cp:revision>41</cp:revision>
  <dcterms:created xsi:type="dcterms:W3CDTF">2013-06-11T13:31:30Z</dcterms:created>
  <dcterms:modified xsi:type="dcterms:W3CDTF">2013-06-26T14:57:14Z</dcterms:modified>
</cp:coreProperties>
</file>